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47"/>
  </p:notesMasterIdLst>
  <p:sldIdLst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86" r:id="rId11"/>
    <p:sldId id="299" r:id="rId12"/>
    <p:sldId id="272" r:id="rId13"/>
    <p:sldId id="323" r:id="rId14"/>
    <p:sldId id="322" r:id="rId15"/>
    <p:sldId id="290" r:id="rId16"/>
    <p:sldId id="282" r:id="rId17"/>
    <p:sldId id="283" r:id="rId18"/>
    <p:sldId id="278" r:id="rId19"/>
    <p:sldId id="281" r:id="rId20"/>
    <p:sldId id="279" r:id="rId21"/>
    <p:sldId id="301" r:id="rId22"/>
    <p:sldId id="305" r:id="rId23"/>
    <p:sldId id="277" r:id="rId24"/>
    <p:sldId id="302" r:id="rId25"/>
    <p:sldId id="303" r:id="rId26"/>
    <p:sldId id="304" r:id="rId27"/>
    <p:sldId id="324" r:id="rId28"/>
    <p:sldId id="312" r:id="rId29"/>
    <p:sldId id="313" r:id="rId30"/>
    <p:sldId id="314" r:id="rId31"/>
    <p:sldId id="315" r:id="rId32"/>
    <p:sldId id="316" r:id="rId33"/>
    <p:sldId id="317" r:id="rId34"/>
    <p:sldId id="318" r:id="rId35"/>
    <p:sldId id="319" r:id="rId36"/>
    <p:sldId id="320" r:id="rId37"/>
    <p:sldId id="321" r:id="rId38"/>
    <p:sldId id="310" r:id="rId39"/>
    <p:sldId id="267" r:id="rId40"/>
    <p:sldId id="268" r:id="rId41"/>
    <p:sldId id="270" r:id="rId42"/>
    <p:sldId id="309" r:id="rId43"/>
    <p:sldId id="269" r:id="rId44"/>
    <p:sldId id="271" r:id="rId45"/>
    <p:sldId id="308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3"/>
    <p:restoredTop sz="93892"/>
  </p:normalViewPr>
  <p:slideViewPr>
    <p:cSldViewPr>
      <p:cViewPr>
        <p:scale>
          <a:sx n="76" d="100"/>
          <a:sy n="76" d="100"/>
        </p:scale>
        <p:origin x="-120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3AC0CC-B618-4403-97A3-FE6912453E8C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6CA7E-D6EA-4842-BDE3-E5936B8300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858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smtClean="0"/>
          </a:p>
        </p:txBody>
      </p:sp>
      <p:sp>
        <p:nvSpPr>
          <p:cNvPr id="18435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6E78EF80-76DC-4A2A-A83D-77C9AC78D11B}" type="slidenum">
              <a:rPr lang="fr-FR" altLang="fr-FR"/>
              <a:pPr/>
              <a:t>3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749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20483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08F2464C-6F5E-44DE-A95C-E0E6BF614247}" type="slidenum">
              <a:rPr lang="fr-FR" altLang="fr-FR"/>
              <a:pPr/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5179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568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76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145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16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555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227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583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7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331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8618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988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BB4D5D-76CC-4E4F-A1DA-9C709C7A8019}" type="datetimeFigureOut">
              <a:rPr lang="fr-FR" smtClean="0"/>
              <a:t>15/05/2017</a:t>
            </a:fld>
            <a:endParaRPr lang="fr-F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2AA86C-5369-40D0-A1DD-40C7AEAB41A7}" type="slidenum">
              <a:rPr lang="fr-FR" smtClean="0"/>
              <a:t>‹N°›</a:t>
            </a:fld>
            <a:endParaRPr lang="fr-F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FD6D6-FF04-4E58-8C9C-307E72098C6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15/05/2017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221BA-FB89-4DCB-9277-BE741FE3AC14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83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://www.eps-ville-evrard.fr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43395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s2"/>
          <p:cNvPicPr/>
          <p:nvPr/>
        </p:nvPicPr>
        <p:blipFill>
          <a:blip r:embed="rId3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1292255"/>
            <a:ext cx="1685925" cy="91948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pic>
        <p:nvPicPr>
          <p:cNvPr id="4" name="Image 3" descr="LOGO ADESM FINAL 19070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35435"/>
            <a:ext cx="146177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043608" y="2967335"/>
            <a:ext cx="69847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« 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Psychiatrie 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et premier recours : </a:t>
            </a:r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quelle articulation, 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quelle complémentarité</a:t>
            </a:r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 ? 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»</a:t>
            </a:r>
            <a:r>
              <a:rPr lang="fr-FR" sz="3200" b="1" dirty="0"/>
              <a:t> </a:t>
            </a:r>
            <a:endParaRPr lang="fr-FR" sz="3200" b="1" dirty="0" smtClean="0"/>
          </a:p>
          <a:p>
            <a:pPr algn="ctr"/>
            <a:endParaRPr lang="fr-FR" sz="3200" b="1" dirty="0" smtClean="0"/>
          </a:p>
          <a:p>
            <a:pPr algn="ctr"/>
            <a:endParaRPr lang="fr-FR" sz="3200" b="1" dirty="0"/>
          </a:p>
          <a:p>
            <a:pPr algn="ctr"/>
            <a:endParaRPr lang="fr-FR" sz="3200" b="1" dirty="0"/>
          </a:p>
          <a:p>
            <a:pPr algn="r"/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Mercredi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17 mai </a:t>
            </a:r>
            <a:r>
              <a:rPr lang="fr-FR" sz="1600" b="1" dirty="0" smtClean="0">
                <a:solidFill>
                  <a:schemeClr val="accent2">
                    <a:lumMod val="75000"/>
                  </a:schemeClr>
                </a:solidFill>
              </a:rPr>
              <a:t>2017</a:t>
            </a:r>
            <a:r>
              <a:rPr lang="fr-FR" sz="1600" b="1" dirty="0"/>
              <a:t/>
            </a:r>
            <a:br>
              <a:rPr lang="fr-FR" sz="1600" b="1" dirty="0"/>
            </a:br>
            <a:endParaRPr lang="fr-FR" sz="1600" dirty="0"/>
          </a:p>
          <a:p>
            <a:pPr algn="ctr"/>
            <a:endParaRPr lang="fr-FR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/>
              <a:t>A</a:t>
            </a:r>
            <a:r>
              <a:rPr lang="fr-FR" sz="2800" dirty="0" smtClean="0"/>
              <a:t>nalyse de coopération entre </a:t>
            </a:r>
            <a:br>
              <a:rPr lang="fr-FR" sz="2800" dirty="0" smtClean="0"/>
            </a:br>
            <a:r>
              <a:rPr lang="fr-FR" sz="2800" dirty="0" smtClean="0"/>
              <a:t>médecins généralistes et psychiatres</a:t>
            </a:r>
            <a:endParaRPr lang="fr-FR" sz="2800" dirty="0"/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2400" dirty="0"/>
              <a:t>Collaboration notée indispensable :</a:t>
            </a:r>
          </a:p>
          <a:p>
            <a:pPr lvl="1">
              <a:defRPr/>
            </a:pPr>
            <a:r>
              <a:rPr lang="fr-FR" dirty="0"/>
              <a:t>Situations de crises d’urgence.</a:t>
            </a:r>
          </a:p>
          <a:p>
            <a:pPr lvl="1">
              <a:defRPr/>
            </a:pPr>
            <a:r>
              <a:rPr lang="fr-FR" dirty="0"/>
              <a:t>Prise en charge des pathologies </a:t>
            </a:r>
          </a:p>
          <a:p>
            <a:pPr lvl="1">
              <a:defRPr/>
            </a:pPr>
            <a:r>
              <a:rPr lang="fr-FR" dirty="0"/>
              <a:t>Traitements psychotropes </a:t>
            </a:r>
          </a:p>
          <a:p>
            <a:pPr lvl="1">
              <a:defRPr/>
            </a:pPr>
            <a:r>
              <a:rPr lang="fr-FR" dirty="0"/>
              <a:t>Prévention et surveillance des effets secondaires.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fr-FR" sz="2400" dirty="0"/>
          </a:p>
          <a:p>
            <a:pPr>
              <a:defRPr/>
            </a:pPr>
            <a:r>
              <a:rPr lang="fr-FR" sz="2400" dirty="0"/>
              <a:t>Suivi médical conjoint </a:t>
            </a:r>
            <a:r>
              <a:rPr lang="fr-FR" sz="2400" dirty="0" smtClean="0"/>
              <a:t>: </a:t>
            </a:r>
            <a:endParaRPr lang="fr-FR" sz="2400" dirty="0"/>
          </a:p>
          <a:p>
            <a:pPr lvl="1">
              <a:defRPr/>
            </a:pPr>
            <a:r>
              <a:rPr lang="fr-FR" dirty="0" smtClean="0"/>
              <a:t>35 à 40</a:t>
            </a:r>
            <a:r>
              <a:rPr lang="fr-FR" dirty="0"/>
              <a:t>% </a:t>
            </a:r>
            <a:r>
              <a:rPr lang="fr-FR" dirty="0" smtClean="0"/>
              <a:t>satisfaisant : traitements </a:t>
            </a:r>
            <a:r>
              <a:rPr lang="fr-FR" dirty="0"/>
              <a:t>somatiques </a:t>
            </a:r>
            <a:r>
              <a:rPr lang="fr-FR" dirty="0" smtClean="0"/>
              <a:t>et ou </a:t>
            </a:r>
            <a:r>
              <a:rPr lang="fr-FR" dirty="0"/>
              <a:t>psychiatriques </a:t>
            </a:r>
          </a:p>
          <a:p>
            <a:pPr lvl="1">
              <a:defRPr/>
            </a:pPr>
            <a:r>
              <a:rPr lang="fr-FR" dirty="0" smtClean="0"/>
              <a:t>15</a:t>
            </a:r>
            <a:r>
              <a:rPr lang="fr-FR" dirty="0"/>
              <a:t>% </a:t>
            </a:r>
            <a:r>
              <a:rPr lang="fr-FR" dirty="0" smtClean="0"/>
              <a:t>satisfaisant : situations </a:t>
            </a:r>
            <a:r>
              <a:rPr lang="fr-FR" dirty="0"/>
              <a:t>de crise </a:t>
            </a:r>
            <a:endParaRPr lang="fr-FR" sz="2400" dirty="0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0638" y="6626225"/>
            <a:ext cx="796925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311ABDE-37B3-423D-86BC-50972C0F487A}" type="slidenum">
              <a:rPr lang="fr-FR"/>
              <a:pPr eaLnBrk="1" hangingPunct="1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55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</a:pPr>
            <a:endParaRPr lang="fr-FR" altLang="fr-FR" dirty="0" smtClean="0"/>
          </a:p>
          <a:p>
            <a:pPr marL="0" indent="0"/>
            <a:r>
              <a:rPr lang="fr-FR" altLang="fr-FR" sz="2400" dirty="0" smtClean="0"/>
              <a:t>   Conférence nationale des PCME/ CHS </a:t>
            </a:r>
            <a:r>
              <a:rPr lang="fr-FR" altLang="fr-FR" sz="2400" b="1" dirty="0" smtClean="0"/>
              <a:t>sept 2015 et 2016</a:t>
            </a:r>
          </a:p>
          <a:p>
            <a:pPr marL="0" indent="0"/>
            <a:r>
              <a:rPr lang="fr-FR" altLang="fr-FR" sz="2400" dirty="0" smtClean="0"/>
              <a:t>   Audition par le HCSP plan santé mentale </a:t>
            </a:r>
            <a:r>
              <a:rPr lang="fr-FR" altLang="fr-FR" sz="2400" b="1" dirty="0"/>
              <a:t>o</a:t>
            </a:r>
            <a:r>
              <a:rPr lang="fr-FR" altLang="fr-FR" sz="2400" b="1" dirty="0" smtClean="0"/>
              <a:t>ctobre 2015</a:t>
            </a:r>
          </a:p>
          <a:p>
            <a:pPr marL="0" indent="0"/>
            <a:r>
              <a:rPr lang="fr-FR" altLang="fr-FR" sz="2400" dirty="0" smtClean="0"/>
              <a:t>   Semaines SISM   </a:t>
            </a:r>
          </a:p>
          <a:p>
            <a:pPr marL="0" indent="0">
              <a:buFont typeface="Wingdings" pitchFamily="2" charset="2"/>
              <a:buNone/>
            </a:pPr>
            <a:endParaRPr lang="fr-FR" altLang="fr-FR" sz="2400" dirty="0" smtClean="0"/>
          </a:p>
          <a:p>
            <a:pPr marL="0" indent="0">
              <a:buFont typeface="Wingdings" pitchFamily="2" charset="2"/>
              <a:buNone/>
            </a:pPr>
            <a:endParaRPr lang="fr-FR" altLang="fr-FR" sz="2400" dirty="0" smtClean="0"/>
          </a:p>
          <a:p>
            <a:pPr marL="0" indent="0"/>
            <a:r>
              <a:rPr lang="fr-FR" altLang="fr-FR" sz="2400" dirty="0" smtClean="0"/>
              <a:t>   Congrès de MG </a:t>
            </a:r>
          </a:p>
          <a:p>
            <a:pPr marL="0" indent="0"/>
            <a:r>
              <a:rPr lang="fr-FR" altLang="fr-FR" sz="2400" dirty="0" smtClean="0"/>
              <a:t>   HAS groupe de travail sur la coordination MG psy</a:t>
            </a:r>
          </a:p>
          <a:p>
            <a:pPr marL="0" indent="0"/>
            <a:r>
              <a:rPr lang="fr-FR" altLang="fr-FR" sz="2400" dirty="0" smtClean="0"/>
              <a:t>   ADESM </a:t>
            </a:r>
            <a:r>
              <a:rPr lang="fr-FR" altLang="fr-FR" sz="2400" b="1" dirty="0" smtClean="0"/>
              <a:t>novembre 2016</a:t>
            </a:r>
            <a:endParaRPr lang="fr-FR" altLang="fr-FR" sz="2400" b="1" dirty="0"/>
          </a:p>
        </p:txBody>
      </p:sp>
      <p:sp>
        <p:nvSpPr>
          <p:cNvPr id="30722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fr-FR" dirty="0" smtClean="0"/>
              <a:t> </a:t>
            </a:r>
            <a:r>
              <a:rPr lang="fr-FR" altLang="fr-FR" dirty="0"/>
              <a:t>C</a:t>
            </a:r>
            <a:r>
              <a:rPr lang="fr-FR" altLang="fr-FR" dirty="0" smtClean="0"/>
              <a:t>ommunications  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04445"/>
            <a:ext cx="343535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73325"/>
            <a:ext cx="3457054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686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Quels </a:t>
            </a:r>
            <a:r>
              <a:rPr lang="fr-FR" dirty="0"/>
              <a:t>impacts en région Ile de France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6978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8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démarche engagée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Promotion et mise en place des soins somatiques en santé mentale/ Conférence PCME et FNAPSY</a:t>
            </a:r>
          </a:p>
          <a:p>
            <a:r>
              <a:rPr lang="fr-FR" dirty="0" smtClean="0"/>
              <a:t>Maillage étroit psy et </a:t>
            </a:r>
            <a:r>
              <a:rPr lang="fr-FR" dirty="0" err="1" smtClean="0"/>
              <a:t>somaticiens</a:t>
            </a:r>
            <a:r>
              <a:rPr lang="fr-FR" dirty="0" smtClean="0"/>
              <a:t> au sein des établissements psychiatriques</a:t>
            </a:r>
          </a:p>
          <a:p>
            <a:r>
              <a:rPr lang="fr-FR" dirty="0" smtClean="0"/>
              <a:t>« investir le territoire avec les partenaires, c’est aller vers l’aboutissement du concept de secteur » </a:t>
            </a:r>
          </a:p>
          <a:p>
            <a:r>
              <a:rPr lang="fr-FR" dirty="0"/>
              <a:t>a</a:t>
            </a:r>
            <a:r>
              <a:rPr lang="fr-FR" dirty="0" smtClean="0"/>
              <a:t>vec les partenaires de la médecine générale, c’est créer ensemble cette page de l’histoire du lien indissocié du corps et du psyché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5819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 smtClean="0"/>
              <a:t>Quels impacts en région Ile de France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r>
              <a:rPr lang="fr-FR" dirty="0" smtClean="0"/>
              <a:t>A l’échelon local , deux sites pilotes , deux secteurs</a:t>
            </a:r>
          </a:p>
          <a:p>
            <a:pPr marL="0" indent="0">
              <a:buNone/>
            </a:pPr>
            <a:r>
              <a:rPr lang="fr-FR" dirty="0" smtClean="0"/>
              <a:t>	Saint Denis  - Bobigny/Pantin </a:t>
            </a:r>
          </a:p>
          <a:p>
            <a:r>
              <a:rPr lang="fr-FR" dirty="0" smtClean="0"/>
              <a:t>A l’échelon établissement : EPS de Ville Evrard </a:t>
            </a:r>
          </a:p>
          <a:p>
            <a:pPr marL="0" indent="0">
              <a:buNone/>
            </a:pPr>
            <a:r>
              <a:rPr lang="fr-FR" dirty="0" smtClean="0"/>
              <a:t>	15 secteurs de psychiatrie adultes et 3 </a:t>
            </a:r>
            <a:r>
              <a:rPr lang="fr-FR" dirty="0" err="1" smtClean="0"/>
              <a:t>pédopsy</a:t>
            </a:r>
            <a:endParaRPr lang="fr-FR" dirty="0" smtClean="0"/>
          </a:p>
          <a:p>
            <a:r>
              <a:rPr lang="fr-FR" dirty="0" smtClean="0"/>
              <a:t>A l’échelon départemental (93)</a:t>
            </a:r>
          </a:p>
          <a:p>
            <a:r>
              <a:rPr lang="fr-FR" dirty="0" smtClean="0"/>
              <a:t>A l’échelon régional : 8 départements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74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302189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Site de Saint Denis : 101 médecins dont 89 généralistes ( 70 libéraux et 19 </a:t>
            </a:r>
            <a:r>
              <a:rPr lang="fr-FR" dirty="0" smtClean="0"/>
              <a:t>CMS), </a:t>
            </a:r>
            <a:r>
              <a:rPr lang="fr-FR" dirty="0"/>
              <a:t>3 </a:t>
            </a:r>
            <a:r>
              <a:rPr lang="fr-FR" dirty="0" err="1"/>
              <a:t>somaticiens</a:t>
            </a:r>
            <a:r>
              <a:rPr lang="fr-FR" dirty="0"/>
              <a:t> et 9 psychiatres : territoire ville de Saint Denis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Taux </a:t>
            </a:r>
            <a:r>
              <a:rPr lang="fr-FR" dirty="0"/>
              <a:t>réponses aux questionnaires </a:t>
            </a:r>
            <a:r>
              <a:rPr lang="fr-FR" dirty="0" smtClean="0"/>
              <a:t>*</a:t>
            </a:r>
            <a:endParaRPr lang="fr-FR" dirty="0"/>
          </a:p>
          <a:p>
            <a:r>
              <a:rPr lang="fr-FR" dirty="0"/>
              <a:t>MG : </a:t>
            </a:r>
            <a:r>
              <a:rPr lang="fr-FR" dirty="0" smtClean="0"/>
              <a:t>28(31</a:t>
            </a:r>
            <a:r>
              <a:rPr lang="fr-FR" dirty="0"/>
              <a:t>%)</a:t>
            </a:r>
          </a:p>
          <a:p>
            <a:r>
              <a:rPr lang="fr-FR" dirty="0" err="1"/>
              <a:t>Somaticiens</a:t>
            </a:r>
            <a:r>
              <a:rPr lang="fr-FR" dirty="0"/>
              <a:t> : </a:t>
            </a:r>
            <a:r>
              <a:rPr lang="fr-FR" dirty="0" smtClean="0"/>
              <a:t>3(100</a:t>
            </a:r>
            <a:r>
              <a:rPr lang="fr-FR" dirty="0"/>
              <a:t>%)</a:t>
            </a:r>
          </a:p>
          <a:p>
            <a:r>
              <a:rPr lang="fr-FR" dirty="0"/>
              <a:t>Psychiatres : 9</a:t>
            </a:r>
            <a:r>
              <a:rPr lang="fr-FR" dirty="0" smtClean="0"/>
              <a:t>(100</a:t>
            </a:r>
            <a:r>
              <a:rPr lang="fr-FR" dirty="0"/>
              <a:t>%)</a:t>
            </a:r>
          </a:p>
          <a:p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/>
              <a:t>*Questionnaire </a:t>
            </a:r>
            <a:r>
              <a:rPr lang="fr-FR" sz="1400" dirty="0"/>
              <a:t>de juin 2015 à novembre 2015</a:t>
            </a:r>
          </a:p>
          <a:p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363664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3131840" y="429309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07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6209" y="332656"/>
            <a:ext cx="8229600" cy="1143000"/>
          </a:xfrm>
        </p:spPr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230181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Site de Bobigny Pantin : 84 médecins dont 72 généralistes,1 </a:t>
            </a:r>
            <a:r>
              <a:rPr lang="fr-FR" dirty="0" err="1"/>
              <a:t>somaticien</a:t>
            </a:r>
            <a:r>
              <a:rPr lang="fr-FR" dirty="0"/>
              <a:t>, 2 psy libéraux et 9 psychiatres de secteur 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Taux réponses aux questionnaires </a:t>
            </a:r>
          </a:p>
          <a:p>
            <a:r>
              <a:rPr lang="fr-FR" dirty="0" smtClean="0"/>
              <a:t>MG : 17(23%)</a:t>
            </a:r>
          </a:p>
          <a:p>
            <a:r>
              <a:rPr lang="fr-FR" dirty="0" err="1" smtClean="0"/>
              <a:t>Somaticiens</a:t>
            </a:r>
            <a:r>
              <a:rPr lang="fr-FR" dirty="0" smtClean="0"/>
              <a:t> : 1(100%)</a:t>
            </a:r>
          </a:p>
          <a:p>
            <a:r>
              <a:rPr lang="fr-FR" dirty="0" smtClean="0"/>
              <a:t>Psychiatres : 11(100%)</a:t>
            </a:r>
          </a:p>
          <a:p>
            <a:endParaRPr lang="fr-FR" dirty="0" smtClean="0"/>
          </a:p>
          <a:p>
            <a:r>
              <a:rPr lang="fr-FR" sz="1400" dirty="0"/>
              <a:t>*Questionnaire de juin 2015 à novembre 2015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40324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34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Echelon local : deux sites pilotes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6 </a:t>
            </a:r>
            <a:r>
              <a:rPr lang="fr-FR" dirty="0"/>
              <a:t>réunions + de 25 médecins aux </a:t>
            </a:r>
            <a:r>
              <a:rPr lang="fr-FR" altLang="fr-FR" dirty="0"/>
              <a:t>CMP organisée par le psy sur Bobigny et Pantin et en Mairie organisée par le MG sur </a:t>
            </a:r>
            <a:r>
              <a:rPr lang="fr-FR" altLang="fr-FR" dirty="0" err="1" smtClean="0"/>
              <a:t>SDenis</a:t>
            </a:r>
            <a:endParaRPr lang="fr-FR" altLang="fr-FR" dirty="0" smtClean="0"/>
          </a:p>
          <a:p>
            <a:pPr marL="0" indent="0"/>
            <a:endParaRPr lang="fr-FR" altLang="fr-FR" dirty="0"/>
          </a:p>
          <a:p>
            <a:pPr marL="0" indent="0"/>
            <a:r>
              <a:rPr lang="fr-FR" dirty="0" smtClean="0"/>
              <a:t>Améliorer </a:t>
            </a:r>
            <a:r>
              <a:rPr lang="fr-FR" dirty="0"/>
              <a:t>la coordination des professionnels par une connaissance réciproque des acteurs </a:t>
            </a:r>
            <a:r>
              <a:rPr lang="fr-FR" dirty="0" smtClean="0"/>
              <a:t>: </a:t>
            </a:r>
            <a:r>
              <a:rPr lang="fr-FR" altLang="fr-FR" dirty="0"/>
              <a:t>psychiatres, </a:t>
            </a:r>
            <a:r>
              <a:rPr lang="fr-FR" altLang="fr-FR" dirty="0" err="1"/>
              <a:t>somaticiens</a:t>
            </a:r>
            <a:r>
              <a:rPr lang="fr-FR" altLang="fr-FR" dirty="0"/>
              <a:t> et </a:t>
            </a:r>
            <a:r>
              <a:rPr lang="fr-FR" altLang="fr-FR" dirty="0" smtClean="0"/>
              <a:t>généralistes, des dispositifs et des offres de soins</a:t>
            </a:r>
            <a:endParaRPr lang="fr-FR" altLang="fr-FR" dirty="0"/>
          </a:p>
          <a:p>
            <a:pPr>
              <a:buFontTx/>
              <a:buChar char="-"/>
            </a:pPr>
            <a:endParaRPr lang="fr-FR" altLang="fr-FR" dirty="0" smtClean="0"/>
          </a:p>
        </p:txBody>
      </p:sp>
      <p:pic>
        <p:nvPicPr>
          <p:cNvPr id="4" name="Image 3" descr="cid:image001.jpg@01CA9F38.A8B43DD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165304"/>
            <a:ext cx="190500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6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Echelon local : deux sites pilotes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fr-FR" dirty="0" smtClean="0"/>
              <a:t> </a:t>
            </a:r>
            <a:endParaRPr lang="fr-FR" dirty="0" smtClean="0"/>
          </a:p>
          <a:p>
            <a:pPr marL="0" indent="0"/>
            <a:r>
              <a:rPr lang="fr-FR" dirty="0" smtClean="0"/>
              <a:t>Améliorer </a:t>
            </a:r>
            <a:r>
              <a:rPr lang="fr-FR" dirty="0"/>
              <a:t>les points 2 3 4 5 de la charte : </a:t>
            </a:r>
          </a:p>
          <a:p>
            <a:pPr lvl="1">
              <a:buFont typeface="Arial" pitchFamily="34" charset="0"/>
              <a:buChar char="•"/>
            </a:pPr>
            <a:r>
              <a:rPr lang="fr-FR" dirty="0"/>
              <a:t>Accès téléphonique direct à un psychiatre : CAC et service urgence AP-HP </a:t>
            </a:r>
            <a:r>
              <a:rPr lang="fr-FR" dirty="0" err="1"/>
              <a:t>Avicennes</a:t>
            </a:r>
            <a:r>
              <a:rPr lang="fr-FR" dirty="0"/>
              <a:t> ( ligne dédiée)</a:t>
            </a:r>
          </a:p>
          <a:p>
            <a:pPr lvl="1">
              <a:buFont typeface="Arial" pitchFamily="34" charset="0"/>
              <a:buChar char="•"/>
            </a:pPr>
            <a:r>
              <a:rPr lang="fr-FR" dirty="0"/>
              <a:t>courrier type d'adressage et réponse MG ∞ psychiatre </a:t>
            </a:r>
            <a:r>
              <a:rPr lang="fr-FR" dirty="0" smtClean="0"/>
              <a:t>CMP</a:t>
            </a:r>
          </a:p>
          <a:p>
            <a:pPr lvl="1">
              <a:buFont typeface="Arial" pitchFamily="34" charset="0"/>
              <a:buChar char="•"/>
            </a:pPr>
            <a:endParaRPr lang="fr-FR" dirty="0" smtClean="0"/>
          </a:p>
          <a:p>
            <a:pPr marL="0" indent="0"/>
            <a:r>
              <a:rPr lang="fr-FR" dirty="0" smtClean="0"/>
              <a:t> Hors </a:t>
            </a:r>
            <a:r>
              <a:rPr lang="fr-FR" dirty="0"/>
              <a:t>charte : staffs cliniques communs autour de situations complexes </a:t>
            </a:r>
          </a:p>
        </p:txBody>
      </p:sp>
      <p:pic>
        <p:nvPicPr>
          <p:cNvPr id="4" name="Image 3" descr="cid:image001.jpg@01CA9F38.A8B43DD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949280"/>
            <a:ext cx="190500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550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Echelon établissement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Enquête </a:t>
            </a:r>
            <a:r>
              <a:rPr lang="fr-FR" dirty="0"/>
              <a:t>flash du 20 au 24 juin 2016 </a:t>
            </a:r>
            <a:r>
              <a:rPr lang="fr-FR" dirty="0" smtClean="0"/>
              <a:t>: 337 </a:t>
            </a:r>
            <a:r>
              <a:rPr lang="fr-FR" dirty="0"/>
              <a:t>patients hospitalisés ; 64 % ont un médecin </a:t>
            </a:r>
            <a:r>
              <a:rPr lang="fr-FR" dirty="0" smtClean="0"/>
              <a:t>traitant; indicateurs cibles de suivi ; </a:t>
            </a:r>
            <a:r>
              <a:rPr lang="fr-FR" dirty="0"/>
              <a:t>communication à l'ensemble des chefs de pôle, médecins et internes</a:t>
            </a:r>
          </a:p>
          <a:p>
            <a:r>
              <a:rPr lang="fr-FR" dirty="0" smtClean="0"/>
              <a:t>Présentation </a:t>
            </a:r>
            <a:r>
              <a:rPr lang="fr-FR" dirty="0"/>
              <a:t>de la mise en œuvre de la charte/résultats et mise en œuvre à l'échelle de l'établissement </a:t>
            </a:r>
            <a:r>
              <a:rPr lang="fr-FR" dirty="0" smtClean="0"/>
              <a:t>-direction/chefs </a:t>
            </a:r>
            <a:r>
              <a:rPr lang="fr-FR" dirty="0"/>
              <a:t>de pôle </a:t>
            </a:r>
            <a:r>
              <a:rPr lang="fr-FR" dirty="0" smtClean="0"/>
              <a:t>-sept 2016-</a:t>
            </a:r>
            <a:endParaRPr lang="fr-FR" dirty="0"/>
          </a:p>
          <a:p>
            <a:r>
              <a:rPr lang="fr-FR" dirty="0" smtClean="0"/>
              <a:t>Déploiement </a:t>
            </a:r>
            <a:r>
              <a:rPr lang="fr-FR" dirty="0"/>
              <a:t>messagerie sécurisée vers </a:t>
            </a:r>
            <a:r>
              <a:rPr lang="fr-FR" dirty="0" smtClean="0"/>
              <a:t>répertoire des MG  </a:t>
            </a:r>
            <a:r>
              <a:rPr lang="fr-FR" dirty="0"/>
              <a:t>et envoi des CRH </a:t>
            </a:r>
            <a:r>
              <a:rPr lang="fr-FR" dirty="0" smtClean="0"/>
              <a:t>dès </a:t>
            </a:r>
            <a:r>
              <a:rPr lang="fr-FR" dirty="0"/>
              <a:t>la sortie : indicateur DEC/ CPOM </a:t>
            </a:r>
            <a:r>
              <a:rPr lang="fr-FR" dirty="0" smtClean="0"/>
              <a:t>et IPAQSS</a:t>
            </a:r>
            <a:endParaRPr lang="fr-FR" dirty="0"/>
          </a:p>
        </p:txBody>
      </p:sp>
      <p:pic>
        <p:nvPicPr>
          <p:cNvPr id="4" name="Image 3" descr="cid:image001.jpg@01CA9F38.A8B43DD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03" y="6021288"/>
            <a:ext cx="190500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36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243395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s2"/>
          <p:cNvPicPr/>
          <p:nvPr/>
        </p:nvPicPr>
        <p:blipFill>
          <a:blip r:embed="rId3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63888" y="1292255"/>
            <a:ext cx="1685925" cy="919480"/>
          </a:xfrm>
          <a:prstGeom prst="rect">
            <a:avLst/>
          </a:prstGeom>
          <a:solidFill>
            <a:srgbClr val="FFFFFF"/>
          </a:solidFill>
          <a:ln>
            <a:noFill/>
            <a:prstDash/>
          </a:ln>
        </p:spPr>
      </p:pic>
      <p:pic>
        <p:nvPicPr>
          <p:cNvPr id="4" name="Image 3" descr="LOGO ADESM FINAL 19070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35435"/>
            <a:ext cx="146177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95536" y="2136339"/>
            <a:ext cx="828092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u="sng" dirty="0" smtClean="0"/>
          </a:p>
          <a:p>
            <a:endParaRPr lang="fr-FR" u="sng" dirty="0"/>
          </a:p>
          <a:p>
            <a:pPr algn="ctr"/>
            <a:r>
              <a:rPr lang="fr-FR" sz="3200" b="1" dirty="0">
                <a:solidFill>
                  <a:schemeClr val="accent2">
                    <a:lumMod val="75000"/>
                  </a:schemeClr>
                </a:solidFill>
              </a:rPr>
              <a:t>E</a:t>
            </a:r>
            <a:r>
              <a:rPr lang="fr-FR" sz="3200" b="1" dirty="0" smtClean="0">
                <a:solidFill>
                  <a:schemeClr val="accent2">
                    <a:lumMod val="75000"/>
                  </a:schemeClr>
                </a:solidFill>
              </a:rPr>
              <a:t>xpérimentation de la charte MG/PSY : quels impacts ? </a:t>
            </a:r>
          </a:p>
          <a:p>
            <a:pPr algn="ctr"/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fr-FR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Dr. Sylvie PERON, Présidente de CME, CH </a:t>
            </a:r>
            <a:r>
              <a:rPr lang="fr-FR" dirty="0" err="1" smtClean="0">
                <a:solidFill>
                  <a:schemeClr val="accent2">
                    <a:lumMod val="75000"/>
                  </a:schemeClr>
                </a:solidFill>
              </a:rPr>
              <a:t>Laborit</a:t>
            </a:r>
            <a:endParaRPr lang="fr-FR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Pr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. Catherine JUNG, médecin généraliste en maison de santé</a:t>
            </a:r>
          </a:p>
          <a:p>
            <a:pPr algn="ctr"/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Dr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. Wanda YEKHLEF, Chef de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pôle Soins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somatiques,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Santé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publique, </a:t>
            </a:r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Prévention, </a:t>
            </a:r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EPS Ville Evrard</a:t>
            </a:r>
          </a:p>
        </p:txBody>
      </p:sp>
    </p:spTree>
    <p:extLst>
      <p:ext uri="{BB962C8B-B14F-4D97-AF65-F5344CB8AC3E}">
        <p14:creationId xmlns:p14="http://schemas.microsoft.com/office/powerpoint/2010/main" val="36263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Echelon établissement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Projet médical avec axe prioritaire : coordination des soins psychiques et somatiques sur l’ensemble du secteur </a:t>
            </a:r>
          </a:p>
          <a:p>
            <a:r>
              <a:rPr lang="fr-FR" dirty="0" smtClean="0"/>
              <a:t>Un service de soins somatiques dédié aussi à la prise en charge ambulatoire/ Rupture de soins et réponses aux réalité des difficultés d’accès</a:t>
            </a:r>
          </a:p>
          <a:p>
            <a:r>
              <a:rPr lang="fr-FR" dirty="0" smtClean="0"/>
              <a:t>Mission du médecin </a:t>
            </a:r>
            <a:r>
              <a:rPr lang="fr-FR" dirty="0" err="1" smtClean="0"/>
              <a:t>somaticien</a:t>
            </a:r>
            <a:r>
              <a:rPr lang="fr-FR" dirty="0" smtClean="0"/>
              <a:t> de liaison renforcé++</a:t>
            </a:r>
          </a:p>
          <a:p>
            <a:r>
              <a:rPr lang="fr-FR" dirty="0"/>
              <a:t>Convention avec la Fédération Nationale Centres Santé et l’EPSVE en mars 2017</a:t>
            </a:r>
          </a:p>
          <a:p>
            <a:r>
              <a:rPr lang="fr-FR" dirty="0" smtClean="0"/>
              <a:t>Site </a:t>
            </a:r>
            <a:r>
              <a:rPr lang="fr-FR" dirty="0"/>
              <a:t>internet </a:t>
            </a:r>
            <a:r>
              <a:rPr lang="fr-FR" dirty="0">
                <a:hlinkClick r:id="rId2"/>
              </a:rPr>
              <a:t>http://www.eps-ville-evrard.fr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avec meilleure lisibilité de l’offre de soins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CPOM avec ARS ile </a:t>
            </a:r>
            <a:r>
              <a:rPr lang="fr-FR" dirty="0"/>
              <a:t>d</a:t>
            </a:r>
            <a:r>
              <a:rPr lang="fr-FR" dirty="0" smtClean="0"/>
              <a:t>e </a:t>
            </a:r>
            <a:r>
              <a:rPr lang="fr-FR" dirty="0"/>
              <a:t>France </a:t>
            </a:r>
            <a:r>
              <a:rPr lang="fr-FR" dirty="0" smtClean="0"/>
              <a:t>: indicateur DEC ( délai envoi CRH)</a:t>
            </a:r>
            <a:endParaRPr lang="fr-FR" dirty="0"/>
          </a:p>
        </p:txBody>
      </p:sp>
      <p:pic>
        <p:nvPicPr>
          <p:cNvPr id="4" name="Image 3" descr="cid:image001.jpg@01CA9F38.A8B43DD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031001"/>
            <a:ext cx="1905000" cy="39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6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24" y="0"/>
            <a:ext cx="5609164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069723" y="5979849"/>
            <a:ext cx="2009105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Bois de Bondy G11 G14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883" y="2191315"/>
            <a:ext cx="1396773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Romain Rolland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G01 G03 G04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555124" y="4277693"/>
            <a:ext cx="1246031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002060"/>
                </a:solidFill>
              </a:rPr>
              <a:t>Clos Besnard</a:t>
            </a:r>
          </a:p>
          <a:p>
            <a:pPr algn="ctr"/>
            <a:r>
              <a:rPr lang="fr-FR" dirty="0" smtClean="0">
                <a:solidFill>
                  <a:srgbClr val="002060"/>
                </a:solidFill>
              </a:rPr>
              <a:t>G02 G06 I02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7343297" y="4323859"/>
            <a:ext cx="1506828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</a:rPr>
              <a:t>Ville-Evrard G05 G09 G10 G13 G12 G15 G16 G18 I03 I05 CRISTALES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1" name="Connecteur droit 10"/>
          <p:cNvCxnSpPr>
            <a:stCxn id="7" idx="3"/>
          </p:cNvCxnSpPr>
          <p:nvPr/>
        </p:nvCxnSpPr>
        <p:spPr>
          <a:xfrm flipV="1">
            <a:off x="1475656" y="2560646"/>
            <a:ext cx="1597566" cy="2308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>
            <a:stCxn id="8" idx="3"/>
          </p:cNvCxnSpPr>
          <p:nvPr/>
        </p:nvCxnSpPr>
        <p:spPr>
          <a:xfrm flipV="1">
            <a:off x="2801155" y="3606086"/>
            <a:ext cx="766293" cy="1271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>
            <a:stCxn id="6" idx="0"/>
          </p:cNvCxnSpPr>
          <p:nvPr/>
        </p:nvCxnSpPr>
        <p:spPr>
          <a:xfrm flipV="1">
            <a:off x="5074276" y="3850783"/>
            <a:ext cx="267237" cy="2129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>
            <a:stCxn id="9" idx="1"/>
          </p:cNvCxnSpPr>
          <p:nvPr/>
        </p:nvCxnSpPr>
        <p:spPr>
          <a:xfrm flipH="1">
            <a:off x="6500613" y="5201022"/>
            <a:ext cx="842684" cy="259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772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/>
        </p:nvSpPr>
        <p:spPr>
          <a:xfrm>
            <a:off x="162659" y="110532"/>
            <a:ext cx="2821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Centres médicaux de santé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099" name="Freeform 5"/>
          <p:cNvSpPr>
            <a:spLocks/>
          </p:cNvSpPr>
          <p:nvPr/>
        </p:nvSpPr>
        <p:spPr bwMode="auto">
          <a:xfrm>
            <a:off x="2287151" y="2350026"/>
            <a:ext cx="3327688" cy="1816032"/>
          </a:xfrm>
          <a:custGeom>
            <a:avLst/>
            <a:gdLst>
              <a:gd name="T0" fmla="*/ 1255 w 1629"/>
              <a:gd name="T1" fmla="*/ 711 h 889"/>
              <a:gd name="T2" fmla="*/ 1310 w 1629"/>
              <a:gd name="T3" fmla="*/ 711 h 889"/>
              <a:gd name="T4" fmla="*/ 1366 w 1629"/>
              <a:gd name="T5" fmla="*/ 622 h 889"/>
              <a:gd name="T6" fmla="*/ 1530 w 1629"/>
              <a:gd name="T7" fmla="*/ 622 h 889"/>
              <a:gd name="T8" fmla="*/ 1629 w 1629"/>
              <a:gd name="T9" fmla="*/ 667 h 889"/>
              <a:gd name="T10" fmla="*/ 1628 w 1629"/>
              <a:gd name="T11" fmla="*/ 756 h 889"/>
              <a:gd name="T12" fmla="*/ 1573 w 1629"/>
              <a:gd name="T13" fmla="*/ 889 h 889"/>
              <a:gd name="T14" fmla="*/ 1318 w 1629"/>
              <a:gd name="T15" fmla="*/ 800 h 889"/>
              <a:gd name="T16" fmla="*/ 1164 w 1629"/>
              <a:gd name="T17" fmla="*/ 756 h 889"/>
              <a:gd name="T18" fmla="*/ 1109 w 1629"/>
              <a:gd name="T19" fmla="*/ 800 h 889"/>
              <a:gd name="T20" fmla="*/ 1081 w 1629"/>
              <a:gd name="T21" fmla="*/ 800 h 889"/>
              <a:gd name="T22" fmla="*/ 917 w 1629"/>
              <a:gd name="T23" fmla="*/ 889 h 889"/>
              <a:gd name="T24" fmla="*/ 844 w 1629"/>
              <a:gd name="T25" fmla="*/ 889 h 889"/>
              <a:gd name="T26" fmla="*/ 762 w 1629"/>
              <a:gd name="T27" fmla="*/ 889 h 889"/>
              <a:gd name="T28" fmla="*/ 717 w 1629"/>
              <a:gd name="T29" fmla="*/ 889 h 889"/>
              <a:gd name="T30" fmla="*/ 671 w 1629"/>
              <a:gd name="T31" fmla="*/ 889 h 889"/>
              <a:gd name="T32" fmla="*/ 544 w 1629"/>
              <a:gd name="T33" fmla="*/ 845 h 889"/>
              <a:gd name="T34" fmla="*/ 489 w 1629"/>
              <a:gd name="T35" fmla="*/ 800 h 889"/>
              <a:gd name="T36" fmla="*/ 471 w 1629"/>
              <a:gd name="T37" fmla="*/ 800 h 889"/>
              <a:gd name="T38" fmla="*/ 390 w 1629"/>
              <a:gd name="T39" fmla="*/ 756 h 889"/>
              <a:gd name="T40" fmla="*/ 207 w 1629"/>
              <a:gd name="T41" fmla="*/ 711 h 889"/>
              <a:gd name="T42" fmla="*/ 199 w 1629"/>
              <a:gd name="T43" fmla="*/ 711 h 889"/>
              <a:gd name="T44" fmla="*/ 17 w 1629"/>
              <a:gd name="T45" fmla="*/ 534 h 889"/>
              <a:gd name="T46" fmla="*/ 0 w 1629"/>
              <a:gd name="T47" fmla="*/ 445 h 889"/>
              <a:gd name="T48" fmla="*/ 65 w 1629"/>
              <a:gd name="T49" fmla="*/ 311 h 889"/>
              <a:gd name="T50" fmla="*/ 156 w 1629"/>
              <a:gd name="T51" fmla="*/ 267 h 889"/>
              <a:gd name="T52" fmla="*/ 366 w 1629"/>
              <a:gd name="T53" fmla="*/ 267 h 889"/>
              <a:gd name="T54" fmla="*/ 385 w 1629"/>
              <a:gd name="T55" fmla="*/ 178 h 889"/>
              <a:gd name="T56" fmla="*/ 504 w 1629"/>
              <a:gd name="T57" fmla="*/ 89 h 889"/>
              <a:gd name="T58" fmla="*/ 632 w 1629"/>
              <a:gd name="T59" fmla="*/ 44 h 889"/>
              <a:gd name="T60" fmla="*/ 660 w 1629"/>
              <a:gd name="T61" fmla="*/ 44 h 889"/>
              <a:gd name="T62" fmla="*/ 842 w 1629"/>
              <a:gd name="T63" fmla="*/ 0 h 889"/>
              <a:gd name="T64" fmla="*/ 951 w 1629"/>
              <a:gd name="T65" fmla="*/ 0 h 889"/>
              <a:gd name="T66" fmla="*/ 988 w 1629"/>
              <a:gd name="T67" fmla="*/ 44 h 889"/>
              <a:gd name="T68" fmla="*/ 1115 w 1629"/>
              <a:gd name="T69" fmla="*/ 44 h 889"/>
              <a:gd name="T70" fmla="*/ 1187 w 1629"/>
              <a:gd name="T71" fmla="*/ 133 h 889"/>
              <a:gd name="T72" fmla="*/ 1150 w 1629"/>
              <a:gd name="T73" fmla="*/ 222 h 889"/>
              <a:gd name="T74" fmla="*/ 1222 w 1629"/>
              <a:gd name="T75" fmla="*/ 267 h 889"/>
              <a:gd name="T76" fmla="*/ 1231 w 1629"/>
              <a:gd name="T77" fmla="*/ 267 h 889"/>
              <a:gd name="T78" fmla="*/ 1268 w 1629"/>
              <a:gd name="T79" fmla="*/ 311 h 889"/>
              <a:gd name="T80" fmla="*/ 1276 w 1629"/>
              <a:gd name="T81" fmla="*/ 489 h 889"/>
              <a:gd name="T82" fmla="*/ 1275 w 1629"/>
              <a:gd name="T83" fmla="*/ 578 h 889"/>
              <a:gd name="T84" fmla="*/ 1265 w 1629"/>
              <a:gd name="T85" fmla="*/ 622 h 889"/>
              <a:gd name="T86" fmla="*/ 1255 w 1629"/>
              <a:gd name="T87" fmla="*/ 711 h 8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29" h="889">
                <a:moveTo>
                  <a:pt x="1255" y="711"/>
                </a:moveTo>
                <a:lnTo>
                  <a:pt x="1310" y="711"/>
                </a:lnTo>
                <a:lnTo>
                  <a:pt x="1366" y="622"/>
                </a:lnTo>
                <a:lnTo>
                  <a:pt x="1530" y="622"/>
                </a:lnTo>
                <a:lnTo>
                  <a:pt x="1629" y="667"/>
                </a:lnTo>
                <a:lnTo>
                  <a:pt x="1628" y="756"/>
                </a:lnTo>
                <a:lnTo>
                  <a:pt x="1573" y="889"/>
                </a:lnTo>
                <a:lnTo>
                  <a:pt x="1318" y="800"/>
                </a:lnTo>
                <a:lnTo>
                  <a:pt x="1164" y="756"/>
                </a:lnTo>
                <a:lnTo>
                  <a:pt x="1109" y="800"/>
                </a:lnTo>
                <a:lnTo>
                  <a:pt x="1081" y="800"/>
                </a:lnTo>
                <a:lnTo>
                  <a:pt x="917" y="889"/>
                </a:lnTo>
                <a:lnTo>
                  <a:pt x="844" y="889"/>
                </a:lnTo>
                <a:lnTo>
                  <a:pt x="762" y="889"/>
                </a:lnTo>
                <a:lnTo>
                  <a:pt x="717" y="889"/>
                </a:lnTo>
                <a:lnTo>
                  <a:pt x="671" y="889"/>
                </a:lnTo>
                <a:lnTo>
                  <a:pt x="544" y="845"/>
                </a:lnTo>
                <a:lnTo>
                  <a:pt x="489" y="800"/>
                </a:lnTo>
                <a:lnTo>
                  <a:pt x="471" y="800"/>
                </a:lnTo>
                <a:lnTo>
                  <a:pt x="390" y="756"/>
                </a:lnTo>
                <a:lnTo>
                  <a:pt x="207" y="711"/>
                </a:lnTo>
                <a:lnTo>
                  <a:pt x="199" y="711"/>
                </a:lnTo>
                <a:lnTo>
                  <a:pt x="17" y="534"/>
                </a:lnTo>
                <a:lnTo>
                  <a:pt x="0" y="445"/>
                </a:lnTo>
                <a:lnTo>
                  <a:pt x="65" y="311"/>
                </a:lnTo>
                <a:lnTo>
                  <a:pt x="156" y="267"/>
                </a:lnTo>
                <a:lnTo>
                  <a:pt x="366" y="267"/>
                </a:lnTo>
                <a:lnTo>
                  <a:pt x="385" y="178"/>
                </a:lnTo>
                <a:lnTo>
                  <a:pt x="504" y="89"/>
                </a:lnTo>
                <a:lnTo>
                  <a:pt x="632" y="44"/>
                </a:lnTo>
                <a:lnTo>
                  <a:pt x="660" y="44"/>
                </a:lnTo>
                <a:lnTo>
                  <a:pt x="842" y="0"/>
                </a:lnTo>
                <a:lnTo>
                  <a:pt x="951" y="0"/>
                </a:lnTo>
                <a:lnTo>
                  <a:pt x="988" y="44"/>
                </a:lnTo>
                <a:lnTo>
                  <a:pt x="1115" y="44"/>
                </a:lnTo>
                <a:lnTo>
                  <a:pt x="1187" y="133"/>
                </a:lnTo>
                <a:lnTo>
                  <a:pt x="1150" y="222"/>
                </a:lnTo>
                <a:lnTo>
                  <a:pt x="1222" y="267"/>
                </a:lnTo>
                <a:lnTo>
                  <a:pt x="1231" y="267"/>
                </a:lnTo>
                <a:lnTo>
                  <a:pt x="1268" y="311"/>
                </a:lnTo>
                <a:lnTo>
                  <a:pt x="1276" y="489"/>
                </a:lnTo>
                <a:lnTo>
                  <a:pt x="1275" y="578"/>
                </a:lnTo>
                <a:lnTo>
                  <a:pt x="1265" y="622"/>
                </a:lnTo>
                <a:lnTo>
                  <a:pt x="1255" y="711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0" name="Freeform 6"/>
          <p:cNvSpPr>
            <a:spLocks/>
          </p:cNvSpPr>
          <p:nvPr/>
        </p:nvSpPr>
        <p:spPr bwMode="auto">
          <a:xfrm>
            <a:off x="6029523" y="168337"/>
            <a:ext cx="1370706" cy="1546385"/>
          </a:xfrm>
          <a:custGeom>
            <a:avLst/>
            <a:gdLst>
              <a:gd name="T0" fmla="*/ 9 w 671"/>
              <a:gd name="T1" fmla="*/ 312 h 757"/>
              <a:gd name="T2" fmla="*/ 110 w 671"/>
              <a:gd name="T3" fmla="*/ 267 h 757"/>
              <a:gd name="T4" fmla="*/ 230 w 671"/>
              <a:gd name="T5" fmla="*/ 45 h 757"/>
              <a:gd name="T6" fmla="*/ 357 w 671"/>
              <a:gd name="T7" fmla="*/ 89 h 757"/>
              <a:gd name="T8" fmla="*/ 367 w 671"/>
              <a:gd name="T9" fmla="*/ 0 h 757"/>
              <a:gd name="T10" fmla="*/ 467 w 671"/>
              <a:gd name="T11" fmla="*/ 0 h 757"/>
              <a:gd name="T12" fmla="*/ 530 w 671"/>
              <a:gd name="T13" fmla="*/ 89 h 757"/>
              <a:gd name="T14" fmla="*/ 538 w 671"/>
              <a:gd name="T15" fmla="*/ 312 h 757"/>
              <a:gd name="T16" fmla="*/ 492 w 671"/>
              <a:gd name="T17" fmla="*/ 312 h 757"/>
              <a:gd name="T18" fmla="*/ 636 w 671"/>
              <a:gd name="T19" fmla="*/ 579 h 757"/>
              <a:gd name="T20" fmla="*/ 671 w 671"/>
              <a:gd name="T21" fmla="*/ 757 h 757"/>
              <a:gd name="T22" fmla="*/ 498 w 671"/>
              <a:gd name="T23" fmla="*/ 712 h 757"/>
              <a:gd name="T24" fmla="*/ 373 w 671"/>
              <a:gd name="T25" fmla="*/ 445 h 757"/>
              <a:gd name="T26" fmla="*/ 227 w 671"/>
              <a:gd name="T27" fmla="*/ 445 h 757"/>
              <a:gd name="T28" fmla="*/ 200 w 671"/>
              <a:gd name="T29" fmla="*/ 356 h 757"/>
              <a:gd name="T30" fmla="*/ 0 w 671"/>
              <a:gd name="T31" fmla="*/ 356 h 757"/>
              <a:gd name="T32" fmla="*/ 9 w 671"/>
              <a:gd name="T33" fmla="*/ 312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1" h="757">
                <a:moveTo>
                  <a:pt x="9" y="312"/>
                </a:moveTo>
                <a:lnTo>
                  <a:pt x="110" y="267"/>
                </a:lnTo>
                <a:lnTo>
                  <a:pt x="230" y="45"/>
                </a:lnTo>
                <a:lnTo>
                  <a:pt x="357" y="89"/>
                </a:lnTo>
                <a:lnTo>
                  <a:pt x="367" y="0"/>
                </a:lnTo>
                <a:lnTo>
                  <a:pt x="467" y="0"/>
                </a:lnTo>
                <a:lnTo>
                  <a:pt x="530" y="89"/>
                </a:lnTo>
                <a:lnTo>
                  <a:pt x="538" y="312"/>
                </a:lnTo>
                <a:lnTo>
                  <a:pt x="492" y="312"/>
                </a:lnTo>
                <a:lnTo>
                  <a:pt x="636" y="579"/>
                </a:lnTo>
                <a:lnTo>
                  <a:pt x="671" y="757"/>
                </a:lnTo>
                <a:lnTo>
                  <a:pt x="498" y="712"/>
                </a:lnTo>
                <a:lnTo>
                  <a:pt x="373" y="445"/>
                </a:lnTo>
                <a:lnTo>
                  <a:pt x="227" y="445"/>
                </a:lnTo>
                <a:lnTo>
                  <a:pt x="200" y="356"/>
                </a:lnTo>
                <a:lnTo>
                  <a:pt x="0" y="356"/>
                </a:lnTo>
                <a:lnTo>
                  <a:pt x="9" y="312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1" name="Freeform 7"/>
          <p:cNvSpPr>
            <a:spLocks/>
          </p:cNvSpPr>
          <p:nvPr/>
        </p:nvSpPr>
        <p:spPr bwMode="auto">
          <a:xfrm>
            <a:off x="4170593" y="3440870"/>
            <a:ext cx="1444246" cy="725187"/>
          </a:xfrm>
          <a:custGeom>
            <a:avLst/>
            <a:gdLst>
              <a:gd name="T0" fmla="*/ 353 w 707"/>
              <a:gd name="T1" fmla="*/ 44 h 355"/>
              <a:gd name="T2" fmla="*/ 343 w 707"/>
              <a:gd name="T3" fmla="*/ 88 h 355"/>
              <a:gd name="T4" fmla="*/ 333 w 707"/>
              <a:gd name="T5" fmla="*/ 177 h 355"/>
              <a:gd name="T6" fmla="*/ 388 w 707"/>
              <a:gd name="T7" fmla="*/ 177 h 355"/>
              <a:gd name="T8" fmla="*/ 444 w 707"/>
              <a:gd name="T9" fmla="*/ 88 h 355"/>
              <a:gd name="T10" fmla="*/ 608 w 707"/>
              <a:gd name="T11" fmla="*/ 88 h 355"/>
              <a:gd name="T12" fmla="*/ 707 w 707"/>
              <a:gd name="T13" fmla="*/ 133 h 355"/>
              <a:gd name="T14" fmla="*/ 706 w 707"/>
              <a:gd name="T15" fmla="*/ 222 h 355"/>
              <a:gd name="T16" fmla="*/ 651 w 707"/>
              <a:gd name="T17" fmla="*/ 355 h 355"/>
              <a:gd name="T18" fmla="*/ 396 w 707"/>
              <a:gd name="T19" fmla="*/ 266 h 355"/>
              <a:gd name="T20" fmla="*/ 242 w 707"/>
              <a:gd name="T21" fmla="*/ 222 h 355"/>
              <a:gd name="T22" fmla="*/ 187 w 707"/>
              <a:gd name="T23" fmla="*/ 266 h 355"/>
              <a:gd name="T24" fmla="*/ 159 w 707"/>
              <a:gd name="T25" fmla="*/ 266 h 355"/>
              <a:gd name="T26" fmla="*/ 0 w 707"/>
              <a:gd name="T27" fmla="*/ 88 h 355"/>
              <a:gd name="T28" fmla="*/ 38 w 707"/>
              <a:gd name="T29" fmla="*/ 0 h 355"/>
              <a:gd name="T30" fmla="*/ 100 w 707"/>
              <a:gd name="T31" fmla="*/ 0 h 355"/>
              <a:gd name="T32" fmla="*/ 252 w 707"/>
              <a:gd name="T33" fmla="*/ 44 h 355"/>
              <a:gd name="T34" fmla="*/ 353 w 707"/>
              <a:gd name="T35" fmla="*/ 44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7" h="355">
                <a:moveTo>
                  <a:pt x="353" y="44"/>
                </a:moveTo>
                <a:lnTo>
                  <a:pt x="343" y="88"/>
                </a:lnTo>
                <a:lnTo>
                  <a:pt x="333" y="177"/>
                </a:lnTo>
                <a:lnTo>
                  <a:pt x="388" y="177"/>
                </a:lnTo>
                <a:lnTo>
                  <a:pt x="444" y="88"/>
                </a:lnTo>
                <a:lnTo>
                  <a:pt x="608" y="88"/>
                </a:lnTo>
                <a:lnTo>
                  <a:pt x="707" y="133"/>
                </a:lnTo>
                <a:lnTo>
                  <a:pt x="706" y="222"/>
                </a:lnTo>
                <a:lnTo>
                  <a:pt x="651" y="355"/>
                </a:lnTo>
                <a:lnTo>
                  <a:pt x="396" y="266"/>
                </a:lnTo>
                <a:lnTo>
                  <a:pt x="242" y="222"/>
                </a:lnTo>
                <a:lnTo>
                  <a:pt x="187" y="266"/>
                </a:lnTo>
                <a:lnTo>
                  <a:pt x="159" y="266"/>
                </a:lnTo>
                <a:lnTo>
                  <a:pt x="0" y="88"/>
                </a:lnTo>
                <a:lnTo>
                  <a:pt x="38" y="0"/>
                </a:lnTo>
                <a:lnTo>
                  <a:pt x="100" y="0"/>
                </a:lnTo>
                <a:lnTo>
                  <a:pt x="252" y="44"/>
                </a:lnTo>
                <a:lnTo>
                  <a:pt x="353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2" name="Freeform 8"/>
          <p:cNvSpPr>
            <a:spLocks/>
          </p:cNvSpPr>
          <p:nvPr/>
        </p:nvSpPr>
        <p:spPr bwMode="auto">
          <a:xfrm>
            <a:off x="5504528" y="987492"/>
            <a:ext cx="911080" cy="1090844"/>
          </a:xfrm>
          <a:custGeom>
            <a:avLst/>
            <a:gdLst>
              <a:gd name="T0" fmla="*/ 256 w 446"/>
              <a:gd name="T1" fmla="*/ 0 h 534"/>
              <a:gd name="T2" fmla="*/ 446 w 446"/>
              <a:gd name="T3" fmla="*/ 222 h 534"/>
              <a:gd name="T4" fmla="*/ 299 w 446"/>
              <a:gd name="T5" fmla="*/ 311 h 534"/>
              <a:gd name="T6" fmla="*/ 390 w 446"/>
              <a:gd name="T7" fmla="*/ 444 h 534"/>
              <a:gd name="T8" fmla="*/ 316 w 446"/>
              <a:gd name="T9" fmla="*/ 534 h 534"/>
              <a:gd name="T10" fmla="*/ 216 w 446"/>
              <a:gd name="T11" fmla="*/ 534 h 534"/>
              <a:gd name="T12" fmla="*/ 134 w 446"/>
              <a:gd name="T13" fmla="*/ 534 h 534"/>
              <a:gd name="T14" fmla="*/ 153 w 446"/>
              <a:gd name="T15" fmla="*/ 311 h 534"/>
              <a:gd name="T16" fmla="*/ 0 w 446"/>
              <a:gd name="T17" fmla="*/ 133 h 534"/>
              <a:gd name="T18" fmla="*/ 256 w 446"/>
              <a:gd name="T19" fmla="*/ 0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534">
                <a:moveTo>
                  <a:pt x="256" y="0"/>
                </a:moveTo>
                <a:lnTo>
                  <a:pt x="446" y="222"/>
                </a:lnTo>
                <a:lnTo>
                  <a:pt x="299" y="311"/>
                </a:lnTo>
                <a:lnTo>
                  <a:pt x="390" y="444"/>
                </a:lnTo>
                <a:lnTo>
                  <a:pt x="316" y="534"/>
                </a:lnTo>
                <a:lnTo>
                  <a:pt x="216" y="534"/>
                </a:lnTo>
                <a:lnTo>
                  <a:pt x="134" y="534"/>
                </a:lnTo>
                <a:lnTo>
                  <a:pt x="153" y="311"/>
                </a:lnTo>
                <a:lnTo>
                  <a:pt x="0" y="133"/>
                </a:lnTo>
                <a:lnTo>
                  <a:pt x="256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3" name="Freeform 9"/>
          <p:cNvSpPr>
            <a:spLocks/>
          </p:cNvSpPr>
          <p:nvPr/>
        </p:nvSpPr>
        <p:spPr bwMode="auto">
          <a:xfrm>
            <a:off x="2287151" y="2895448"/>
            <a:ext cx="968277" cy="906994"/>
          </a:xfrm>
          <a:custGeom>
            <a:avLst/>
            <a:gdLst>
              <a:gd name="T0" fmla="*/ 199 w 474"/>
              <a:gd name="T1" fmla="*/ 444 h 444"/>
              <a:gd name="T2" fmla="*/ 17 w 474"/>
              <a:gd name="T3" fmla="*/ 267 h 444"/>
              <a:gd name="T4" fmla="*/ 0 w 474"/>
              <a:gd name="T5" fmla="*/ 178 h 444"/>
              <a:gd name="T6" fmla="*/ 65 w 474"/>
              <a:gd name="T7" fmla="*/ 44 h 444"/>
              <a:gd name="T8" fmla="*/ 156 w 474"/>
              <a:gd name="T9" fmla="*/ 0 h 444"/>
              <a:gd name="T10" fmla="*/ 366 w 474"/>
              <a:gd name="T11" fmla="*/ 0 h 444"/>
              <a:gd name="T12" fmla="*/ 423 w 474"/>
              <a:gd name="T13" fmla="*/ 44 h 444"/>
              <a:gd name="T14" fmla="*/ 457 w 474"/>
              <a:gd name="T15" fmla="*/ 89 h 444"/>
              <a:gd name="T16" fmla="*/ 474 w 474"/>
              <a:gd name="T17" fmla="*/ 178 h 444"/>
              <a:gd name="T18" fmla="*/ 421 w 474"/>
              <a:gd name="T19" fmla="*/ 178 h 444"/>
              <a:gd name="T20" fmla="*/ 390 w 474"/>
              <a:gd name="T21" fmla="*/ 222 h 444"/>
              <a:gd name="T22" fmla="*/ 199 w 474"/>
              <a:gd name="T23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4" h="444">
                <a:moveTo>
                  <a:pt x="199" y="444"/>
                </a:moveTo>
                <a:lnTo>
                  <a:pt x="17" y="267"/>
                </a:lnTo>
                <a:lnTo>
                  <a:pt x="0" y="178"/>
                </a:lnTo>
                <a:lnTo>
                  <a:pt x="65" y="44"/>
                </a:lnTo>
                <a:lnTo>
                  <a:pt x="156" y="0"/>
                </a:lnTo>
                <a:lnTo>
                  <a:pt x="366" y="0"/>
                </a:lnTo>
                <a:lnTo>
                  <a:pt x="423" y="44"/>
                </a:lnTo>
                <a:lnTo>
                  <a:pt x="457" y="89"/>
                </a:lnTo>
                <a:lnTo>
                  <a:pt x="474" y="178"/>
                </a:lnTo>
                <a:lnTo>
                  <a:pt x="421" y="178"/>
                </a:lnTo>
                <a:lnTo>
                  <a:pt x="390" y="222"/>
                </a:lnTo>
                <a:lnTo>
                  <a:pt x="199" y="4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5" name="Freeform 10"/>
          <p:cNvSpPr>
            <a:spLocks/>
          </p:cNvSpPr>
          <p:nvPr/>
        </p:nvSpPr>
        <p:spPr bwMode="auto">
          <a:xfrm>
            <a:off x="6286913" y="3348945"/>
            <a:ext cx="1092888" cy="998920"/>
          </a:xfrm>
          <a:custGeom>
            <a:avLst/>
            <a:gdLst>
              <a:gd name="T0" fmla="*/ 392 w 535"/>
              <a:gd name="T1" fmla="*/ 45 h 489"/>
              <a:gd name="T2" fmla="*/ 482 w 535"/>
              <a:gd name="T3" fmla="*/ 267 h 489"/>
              <a:gd name="T4" fmla="*/ 535 w 535"/>
              <a:gd name="T5" fmla="*/ 445 h 489"/>
              <a:gd name="T6" fmla="*/ 507 w 535"/>
              <a:gd name="T7" fmla="*/ 489 h 489"/>
              <a:gd name="T8" fmla="*/ 335 w 535"/>
              <a:gd name="T9" fmla="*/ 356 h 489"/>
              <a:gd name="T10" fmla="*/ 136 w 535"/>
              <a:gd name="T11" fmla="*/ 222 h 489"/>
              <a:gd name="T12" fmla="*/ 0 w 535"/>
              <a:gd name="T13" fmla="*/ 89 h 489"/>
              <a:gd name="T14" fmla="*/ 37 w 535"/>
              <a:gd name="T15" fmla="*/ 45 h 489"/>
              <a:gd name="T16" fmla="*/ 329 w 535"/>
              <a:gd name="T17" fmla="*/ 0 h 489"/>
              <a:gd name="T18" fmla="*/ 392 w 535"/>
              <a:gd name="T19" fmla="*/ 45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5" h="489">
                <a:moveTo>
                  <a:pt x="392" y="45"/>
                </a:moveTo>
                <a:lnTo>
                  <a:pt x="482" y="267"/>
                </a:lnTo>
                <a:lnTo>
                  <a:pt x="535" y="445"/>
                </a:lnTo>
                <a:lnTo>
                  <a:pt x="507" y="489"/>
                </a:lnTo>
                <a:lnTo>
                  <a:pt x="335" y="356"/>
                </a:lnTo>
                <a:lnTo>
                  <a:pt x="136" y="222"/>
                </a:lnTo>
                <a:lnTo>
                  <a:pt x="0" y="89"/>
                </a:lnTo>
                <a:lnTo>
                  <a:pt x="37" y="45"/>
                </a:lnTo>
                <a:lnTo>
                  <a:pt x="329" y="0"/>
                </a:lnTo>
                <a:lnTo>
                  <a:pt x="392" y="45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6" name="Freeform 11"/>
          <p:cNvSpPr>
            <a:spLocks/>
          </p:cNvSpPr>
          <p:nvPr/>
        </p:nvSpPr>
        <p:spPr bwMode="auto">
          <a:xfrm>
            <a:off x="1318873" y="2531834"/>
            <a:ext cx="766043" cy="909038"/>
          </a:xfrm>
          <a:custGeom>
            <a:avLst/>
            <a:gdLst>
              <a:gd name="T0" fmla="*/ 39 w 375"/>
              <a:gd name="T1" fmla="*/ 133 h 445"/>
              <a:gd name="T2" fmla="*/ 112 w 375"/>
              <a:gd name="T3" fmla="*/ 0 h 445"/>
              <a:gd name="T4" fmla="*/ 375 w 375"/>
              <a:gd name="T5" fmla="*/ 178 h 445"/>
              <a:gd name="T6" fmla="*/ 337 w 375"/>
              <a:gd name="T7" fmla="*/ 356 h 445"/>
              <a:gd name="T8" fmla="*/ 292 w 375"/>
              <a:gd name="T9" fmla="*/ 400 h 445"/>
              <a:gd name="T10" fmla="*/ 173 w 375"/>
              <a:gd name="T11" fmla="*/ 445 h 445"/>
              <a:gd name="T12" fmla="*/ 27 w 375"/>
              <a:gd name="T13" fmla="*/ 445 h 445"/>
              <a:gd name="T14" fmla="*/ 0 w 375"/>
              <a:gd name="T15" fmla="*/ 356 h 445"/>
              <a:gd name="T16" fmla="*/ 1 w 375"/>
              <a:gd name="T17" fmla="*/ 222 h 445"/>
              <a:gd name="T18" fmla="*/ 39 w 375"/>
              <a:gd name="T19" fmla="*/ 133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75" h="445">
                <a:moveTo>
                  <a:pt x="39" y="133"/>
                </a:moveTo>
                <a:lnTo>
                  <a:pt x="112" y="0"/>
                </a:lnTo>
                <a:lnTo>
                  <a:pt x="375" y="178"/>
                </a:lnTo>
                <a:lnTo>
                  <a:pt x="337" y="356"/>
                </a:lnTo>
                <a:lnTo>
                  <a:pt x="292" y="400"/>
                </a:lnTo>
                <a:lnTo>
                  <a:pt x="173" y="445"/>
                </a:lnTo>
                <a:lnTo>
                  <a:pt x="27" y="445"/>
                </a:lnTo>
                <a:lnTo>
                  <a:pt x="0" y="356"/>
                </a:lnTo>
                <a:lnTo>
                  <a:pt x="1" y="222"/>
                </a:lnTo>
                <a:lnTo>
                  <a:pt x="39" y="133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7" name="Freeform 12"/>
          <p:cNvSpPr>
            <a:spLocks/>
          </p:cNvSpPr>
          <p:nvPr/>
        </p:nvSpPr>
        <p:spPr bwMode="auto">
          <a:xfrm>
            <a:off x="1547665" y="2078337"/>
            <a:ext cx="857967" cy="817112"/>
          </a:xfrm>
          <a:custGeom>
            <a:avLst/>
            <a:gdLst>
              <a:gd name="T0" fmla="*/ 10 w 420"/>
              <a:gd name="T1" fmla="*/ 177 h 400"/>
              <a:gd name="T2" fmla="*/ 202 w 420"/>
              <a:gd name="T3" fmla="*/ 44 h 400"/>
              <a:gd name="T4" fmla="*/ 339 w 420"/>
              <a:gd name="T5" fmla="*/ 0 h 400"/>
              <a:gd name="T6" fmla="*/ 403 w 420"/>
              <a:gd name="T7" fmla="*/ 88 h 400"/>
              <a:gd name="T8" fmla="*/ 411 w 420"/>
              <a:gd name="T9" fmla="*/ 133 h 400"/>
              <a:gd name="T10" fmla="*/ 420 w 420"/>
              <a:gd name="T11" fmla="*/ 222 h 400"/>
              <a:gd name="T12" fmla="*/ 355 w 420"/>
              <a:gd name="T13" fmla="*/ 355 h 400"/>
              <a:gd name="T14" fmla="*/ 263 w 420"/>
              <a:gd name="T15" fmla="*/ 400 h 400"/>
              <a:gd name="T16" fmla="*/ 0 w 420"/>
              <a:gd name="T17" fmla="*/ 222 h 400"/>
              <a:gd name="T18" fmla="*/ 10 w 420"/>
              <a:gd name="T19" fmla="*/ 17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20" h="400">
                <a:moveTo>
                  <a:pt x="10" y="177"/>
                </a:moveTo>
                <a:lnTo>
                  <a:pt x="202" y="44"/>
                </a:lnTo>
                <a:lnTo>
                  <a:pt x="339" y="0"/>
                </a:lnTo>
                <a:lnTo>
                  <a:pt x="403" y="88"/>
                </a:lnTo>
                <a:lnTo>
                  <a:pt x="411" y="133"/>
                </a:lnTo>
                <a:lnTo>
                  <a:pt x="420" y="222"/>
                </a:lnTo>
                <a:lnTo>
                  <a:pt x="355" y="355"/>
                </a:lnTo>
                <a:lnTo>
                  <a:pt x="263" y="400"/>
                </a:lnTo>
                <a:lnTo>
                  <a:pt x="0" y="222"/>
                </a:lnTo>
                <a:lnTo>
                  <a:pt x="10" y="177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8" name="Freeform 13"/>
          <p:cNvSpPr>
            <a:spLocks/>
          </p:cNvSpPr>
          <p:nvPr/>
        </p:nvSpPr>
        <p:spPr bwMode="auto">
          <a:xfrm>
            <a:off x="3823321" y="1440989"/>
            <a:ext cx="618963" cy="909038"/>
          </a:xfrm>
          <a:custGeom>
            <a:avLst/>
            <a:gdLst>
              <a:gd name="T0" fmla="*/ 112 w 303"/>
              <a:gd name="T1" fmla="*/ 0 h 445"/>
              <a:gd name="T2" fmla="*/ 221 w 303"/>
              <a:gd name="T3" fmla="*/ 0 h 445"/>
              <a:gd name="T4" fmla="*/ 303 w 303"/>
              <a:gd name="T5" fmla="*/ 44 h 445"/>
              <a:gd name="T6" fmla="*/ 256 w 303"/>
              <a:gd name="T7" fmla="*/ 267 h 445"/>
              <a:gd name="T8" fmla="*/ 199 w 303"/>
              <a:gd name="T9" fmla="*/ 445 h 445"/>
              <a:gd name="T10" fmla="*/ 90 w 303"/>
              <a:gd name="T11" fmla="*/ 445 h 445"/>
              <a:gd name="T12" fmla="*/ 0 w 303"/>
              <a:gd name="T13" fmla="*/ 267 h 445"/>
              <a:gd name="T14" fmla="*/ 74 w 303"/>
              <a:gd name="T15" fmla="*/ 134 h 445"/>
              <a:gd name="T16" fmla="*/ 20 w 303"/>
              <a:gd name="T17" fmla="*/ 44 h 445"/>
              <a:gd name="T18" fmla="*/ 30 w 303"/>
              <a:gd name="T19" fmla="*/ 0 h 445"/>
              <a:gd name="T20" fmla="*/ 112 w 303"/>
              <a:gd name="T21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3" h="445">
                <a:moveTo>
                  <a:pt x="112" y="0"/>
                </a:moveTo>
                <a:lnTo>
                  <a:pt x="221" y="0"/>
                </a:lnTo>
                <a:lnTo>
                  <a:pt x="303" y="44"/>
                </a:lnTo>
                <a:lnTo>
                  <a:pt x="256" y="267"/>
                </a:lnTo>
                <a:lnTo>
                  <a:pt x="199" y="445"/>
                </a:lnTo>
                <a:lnTo>
                  <a:pt x="90" y="445"/>
                </a:lnTo>
                <a:lnTo>
                  <a:pt x="0" y="267"/>
                </a:lnTo>
                <a:lnTo>
                  <a:pt x="74" y="134"/>
                </a:lnTo>
                <a:lnTo>
                  <a:pt x="20" y="44"/>
                </a:lnTo>
                <a:lnTo>
                  <a:pt x="30" y="0"/>
                </a:lnTo>
                <a:lnTo>
                  <a:pt x="112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199" name="Freeform 14"/>
          <p:cNvSpPr>
            <a:spLocks/>
          </p:cNvSpPr>
          <p:nvPr/>
        </p:nvSpPr>
        <p:spPr bwMode="auto">
          <a:xfrm>
            <a:off x="5745576" y="3894367"/>
            <a:ext cx="1131700" cy="545423"/>
          </a:xfrm>
          <a:custGeom>
            <a:avLst/>
            <a:gdLst>
              <a:gd name="T0" fmla="*/ 109 w 554"/>
              <a:gd name="T1" fmla="*/ 0 h 267"/>
              <a:gd name="T2" fmla="*/ 236 w 554"/>
              <a:gd name="T3" fmla="*/ 0 h 267"/>
              <a:gd name="T4" fmla="*/ 309 w 554"/>
              <a:gd name="T5" fmla="*/ 44 h 267"/>
              <a:gd name="T6" fmla="*/ 390 w 554"/>
              <a:gd name="T7" fmla="*/ 133 h 267"/>
              <a:gd name="T8" fmla="*/ 536 w 554"/>
              <a:gd name="T9" fmla="*/ 133 h 267"/>
              <a:gd name="T10" fmla="*/ 554 w 554"/>
              <a:gd name="T11" fmla="*/ 178 h 267"/>
              <a:gd name="T12" fmla="*/ 535 w 554"/>
              <a:gd name="T13" fmla="*/ 267 h 267"/>
              <a:gd name="T14" fmla="*/ 298 w 554"/>
              <a:gd name="T15" fmla="*/ 267 h 267"/>
              <a:gd name="T16" fmla="*/ 26 w 554"/>
              <a:gd name="T17" fmla="*/ 178 h 267"/>
              <a:gd name="T18" fmla="*/ 0 w 554"/>
              <a:gd name="T19" fmla="*/ 0 h 267"/>
              <a:gd name="T20" fmla="*/ 109 w 554"/>
              <a:gd name="T2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54" h="267">
                <a:moveTo>
                  <a:pt x="109" y="0"/>
                </a:moveTo>
                <a:lnTo>
                  <a:pt x="236" y="0"/>
                </a:lnTo>
                <a:lnTo>
                  <a:pt x="309" y="44"/>
                </a:lnTo>
                <a:lnTo>
                  <a:pt x="390" y="133"/>
                </a:lnTo>
                <a:lnTo>
                  <a:pt x="536" y="133"/>
                </a:lnTo>
                <a:lnTo>
                  <a:pt x="554" y="178"/>
                </a:lnTo>
                <a:lnTo>
                  <a:pt x="535" y="267"/>
                </a:lnTo>
                <a:lnTo>
                  <a:pt x="298" y="267"/>
                </a:lnTo>
                <a:lnTo>
                  <a:pt x="26" y="178"/>
                </a:lnTo>
                <a:lnTo>
                  <a:pt x="0" y="0"/>
                </a:lnTo>
                <a:lnTo>
                  <a:pt x="109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0" name="Freeform 15"/>
          <p:cNvSpPr>
            <a:spLocks/>
          </p:cNvSpPr>
          <p:nvPr/>
        </p:nvSpPr>
        <p:spPr bwMode="auto">
          <a:xfrm>
            <a:off x="5443244" y="4257982"/>
            <a:ext cx="911080" cy="635305"/>
          </a:xfrm>
          <a:custGeom>
            <a:avLst/>
            <a:gdLst>
              <a:gd name="T0" fmla="*/ 174 w 446"/>
              <a:gd name="T1" fmla="*/ 0 h 311"/>
              <a:gd name="T2" fmla="*/ 446 w 446"/>
              <a:gd name="T3" fmla="*/ 89 h 311"/>
              <a:gd name="T4" fmla="*/ 399 w 446"/>
              <a:gd name="T5" fmla="*/ 267 h 311"/>
              <a:gd name="T6" fmla="*/ 362 w 446"/>
              <a:gd name="T7" fmla="*/ 311 h 311"/>
              <a:gd name="T8" fmla="*/ 317 w 446"/>
              <a:gd name="T9" fmla="*/ 311 h 311"/>
              <a:gd name="T10" fmla="*/ 134 w 446"/>
              <a:gd name="T11" fmla="*/ 267 h 311"/>
              <a:gd name="T12" fmla="*/ 27 w 446"/>
              <a:gd name="T13" fmla="*/ 89 h 311"/>
              <a:gd name="T14" fmla="*/ 0 w 446"/>
              <a:gd name="T15" fmla="*/ 0 h 311"/>
              <a:gd name="T16" fmla="*/ 37 w 446"/>
              <a:gd name="T17" fmla="*/ 0 h 311"/>
              <a:gd name="T18" fmla="*/ 174 w 446"/>
              <a:gd name="T1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6" h="311">
                <a:moveTo>
                  <a:pt x="174" y="0"/>
                </a:moveTo>
                <a:lnTo>
                  <a:pt x="446" y="89"/>
                </a:lnTo>
                <a:lnTo>
                  <a:pt x="399" y="267"/>
                </a:lnTo>
                <a:lnTo>
                  <a:pt x="362" y="311"/>
                </a:lnTo>
                <a:lnTo>
                  <a:pt x="317" y="311"/>
                </a:lnTo>
                <a:lnTo>
                  <a:pt x="134" y="267"/>
                </a:lnTo>
                <a:lnTo>
                  <a:pt x="27" y="89"/>
                </a:lnTo>
                <a:lnTo>
                  <a:pt x="0" y="0"/>
                </a:lnTo>
                <a:lnTo>
                  <a:pt x="37" y="0"/>
                </a:lnTo>
                <a:lnTo>
                  <a:pt x="17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1" name="Freeform 16"/>
          <p:cNvSpPr>
            <a:spLocks/>
          </p:cNvSpPr>
          <p:nvPr/>
        </p:nvSpPr>
        <p:spPr bwMode="auto">
          <a:xfrm>
            <a:off x="4227791" y="4439790"/>
            <a:ext cx="729273" cy="635305"/>
          </a:xfrm>
          <a:custGeom>
            <a:avLst/>
            <a:gdLst>
              <a:gd name="T0" fmla="*/ 0 w 357"/>
              <a:gd name="T1" fmla="*/ 267 h 311"/>
              <a:gd name="T2" fmla="*/ 38 w 357"/>
              <a:gd name="T3" fmla="*/ 44 h 311"/>
              <a:gd name="T4" fmla="*/ 248 w 357"/>
              <a:gd name="T5" fmla="*/ 0 h 311"/>
              <a:gd name="T6" fmla="*/ 294 w 357"/>
              <a:gd name="T7" fmla="*/ 44 h 311"/>
              <a:gd name="T8" fmla="*/ 357 w 357"/>
              <a:gd name="T9" fmla="*/ 133 h 311"/>
              <a:gd name="T10" fmla="*/ 310 w 357"/>
              <a:gd name="T11" fmla="*/ 267 h 311"/>
              <a:gd name="T12" fmla="*/ 218 w 357"/>
              <a:gd name="T13" fmla="*/ 311 h 311"/>
              <a:gd name="T14" fmla="*/ 9 w 357"/>
              <a:gd name="T15" fmla="*/ 311 h 311"/>
              <a:gd name="T16" fmla="*/ 0 w 357"/>
              <a:gd name="T17" fmla="*/ 26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57" h="311">
                <a:moveTo>
                  <a:pt x="0" y="267"/>
                </a:moveTo>
                <a:lnTo>
                  <a:pt x="38" y="44"/>
                </a:lnTo>
                <a:lnTo>
                  <a:pt x="248" y="0"/>
                </a:lnTo>
                <a:lnTo>
                  <a:pt x="294" y="44"/>
                </a:lnTo>
                <a:lnTo>
                  <a:pt x="357" y="133"/>
                </a:lnTo>
                <a:lnTo>
                  <a:pt x="310" y="267"/>
                </a:lnTo>
                <a:lnTo>
                  <a:pt x="218" y="311"/>
                </a:lnTo>
                <a:lnTo>
                  <a:pt x="9" y="311"/>
                </a:lnTo>
                <a:lnTo>
                  <a:pt x="0" y="267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2" name="Freeform 17"/>
          <p:cNvSpPr>
            <a:spLocks/>
          </p:cNvSpPr>
          <p:nvPr/>
        </p:nvSpPr>
        <p:spPr bwMode="auto">
          <a:xfrm>
            <a:off x="5046945" y="4439790"/>
            <a:ext cx="670032" cy="909038"/>
          </a:xfrm>
          <a:custGeom>
            <a:avLst/>
            <a:gdLst>
              <a:gd name="T0" fmla="*/ 47 w 328"/>
              <a:gd name="T1" fmla="*/ 178 h 445"/>
              <a:gd name="T2" fmla="*/ 221 w 328"/>
              <a:gd name="T3" fmla="*/ 0 h 445"/>
              <a:gd name="T4" fmla="*/ 328 w 328"/>
              <a:gd name="T5" fmla="*/ 178 h 445"/>
              <a:gd name="T6" fmla="*/ 318 w 328"/>
              <a:gd name="T7" fmla="*/ 445 h 445"/>
              <a:gd name="T8" fmla="*/ 299 w 328"/>
              <a:gd name="T9" fmla="*/ 445 h 445"/>
              <a:gd name="T10" fmla="*/ 81 w 328"/>
              <a:gd name="T11" fmla="*/ 355 h 445"/>
              <a:gd name="T12" fmla="*/ 9 w 328"/>
              <a:gd name="T13" fmla="*/ 355 h 445"/>
              <a:gd name="T14" fmla="*/ 0 w 328"/>
              <a:gd name="T15" fmla="*/ 267 h 445"/>
              <a:gd name="T16" fmla="*/ 47 w 328"/>
              <a:gd name="T17" fmla="*/ 178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445">
                <a:moveTo>
                  <a:pt x="47" y="178"/>
                </a:moveTo>
                <a:lnTo>
                  <a:pt x="221" y="0"/>
                </a:lnTo>
                <a:lnTo>
                  <a:pt x="328" y="178"/>
                </a:lnTo>
                <a:lnTo>
                  <a:pt x="318" y="445"/>
                </a:lnTo>
                <a:lnTo>
                  <a:pt x="299" y="445"/>
                </a:lnTo>
                <a:lnTo>
                  <a:pt x="81" y="355"/>
                </a:lnTo>
                <a:lnTo>
                  <a:pt x="9" y="355"/>
                </a:lnTo>
                <a:lnTo>
                  <a:pt x="0" y="267"/>
                </a:lnTo>
                <a:lnTo>
                  <a:pt x="47" y="178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3" name="Freeform 18"/>
          <p:cNvSpPr>
            <a:spLocks/>
          </p:cNvSpPr>
          <p:nvPr/>
        </p:nvSpPr>
        <p:spPr bwMode="auto">
          <a:xfrm>
            <a:off x="6049950" y="4893287"/>
            <a:ext cx="1062245" cy="635305"/>
          </a:xfrm>
          <a:custGeom>
            <a:avLst/>
            <a:gdLst>
              <a:gd name="T0" fmla="*/ 238 w 520"/>
              <a:gd name="T1" fmla="*/ 45 h 311"/>
              <a:gd name="T2" fmla="*/ 346 w 520"/>
              <a:gd name="T3" fmla="*/ 178 h 311"/>
              <a:gd name="T4" fmla="*/ 483 w 520"/>
              <a:gd name="T5" fmla="*/ 133 h 311"/>
              <a:gd name="T6" fmla="*/ 520 w 520"/>
              <a:gd name="T7" fmla="*/ 178 h 311"/>
              <a:gd name="T8" fmla="*/ 509 w 520"/>
              <a:gd name="T9" fmla="*/ 267 h 311"/>
              <a:gd name="T10" fmla="*/ 464 w 520"/>
              <a:gd name="T11" fmla="*/ 311 h 311"/>
              <a:gd name="T12" fmla="*/ 336 w 520"/>
              <a:gd name="T13" fmla="*/ 267 h 311"/>
              <a:gd name="T14" fmla="*/ 0 w 520"/>
              <a:gd name="T15" fmla="*/ 178 h 311"/>
              <a:gd name="T16" fmla="*/ 20 w 520"/>
              <a:gd name="T17" fmla="*/ 0 h 311"/>
              <a:gd name="T18" fmla="*/ 65 w 520"/>
              <a:gd name="T19" fmla="*/ 0 h 311"/>
              <a:gd name="T20" fmla="*/ 74 w 520"/>
              <a:gd name="T21" fmla="*/ 45 h 311"/>
              <a:gd name="T22" fmla="*/ 238 w 520"/>
              <a:gd name="T23" fmla="*/ 45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20" h="311">
                <a:moveTo>
                  <a:pt x="238" y="45"/>
                </a:moveTo>
                <a:lnTo>
                  <a:pt x="346" y="178"/>
                </a:lnTo>
                <a:lnTo>
                  <a:pt x="483" y="133"/>
                </a:lnTo>
                <a:lnTo>
                  <a:pt x="520" y="178"/>
                </a:lnTo>
                <a:lnTo>
                  <a:pt x="509" y="267"/>
                </a:lnTo>
                <a:lnTo>
                  <a:pt x="464" y="311"/>
                </a:lnTo>
                <a:lnTo>
                  <a:pt x="336" y="267"/>
                </a:lnTo>
                <a:lnTo>
                  <a:pt x="0" y="178"/>
                </a:lnTo>
                <a:lnTo>
                  <a:pt x="20" y="0"/>
                </a:lnTo>
                <a:lnTo>
                  <a:pt x="65" y="0"/>
                </a:lnTo>
                <a:lnTo>
                  <a:pt x="74" y="45"/>
                </a:lnTo>
                <a:lnTo>
                  <a:pt x="238" y="45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4" name="Freeform 19"/>
          <p:cNvSpPr>
            <a:spLocks/>
          </p:cNvSpPr>
          <p:nvPr/>
        </p:nvSpPr>
        <p:spPr bwMode="auto">
          <a:xfrm>
            <a:off x="1941920" y="3984249"/>
            <a:ext cx="710887" cy="819155"/>
          </a:xfrm>
          <a:custGeom>
            <a:avLst/>
            <a:gdLst>
              <a:gd name="T0" fmla="*/ 266 w 348"/>
              <a:gd name="T1" fmla="*/ 45 h 401"/>
              <a:gd name="T2" fmla="*/ 348 w 348"/>
              <a:gd name="T3" fmla="*/ 134 h 401"/>
              <a:gd name="T4" fmla="*/ 209 w 348"/>
              <a:gd name="T5" fmla="*/ 356 h 401"/>
              <a:gd name="T6" fmla="*/ 154 w 348"/>
              <a:gd name="T7" fmla="*/ 401 h 401"/>
              <a:gd name="T8" fmla="*/ 72 w 348"/>
              <a:gd name="T9" fmla="*/ 401 h 401"/>
              <a:gd name="T10" fmla="*/ 0 w 348"/>
              <a:gd name="T11" fmla="*/ 267 h 401"/>
              <a:gd name="T12" fmla="*/ 38 w 348"/>
              <a:gd name="T13" fmla="*/ 134 h 401"/>
              <a:gd name="T14" fmla="*/ 194 w 348"/>
              <a:gd name="T15" fmla="*/ 0 h 401"/>
              <a:gd name="T16" fmla="*/ 266 w 348"/>
              <a:gd name="T17" fmla="*/ 45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48" h="401">
                <a:moveTo>
                  <a:pt x="266" y="45"/>
                </a:moveTo>
                <a:lnTo>
                  <a:pt x="348" y="134"/>
                </a:lnTo>
                <a:lnTo>
                  <a:pt x="209" y="356"/>
                </a:lnTo>
                <a:lnTo>
                  <a:pt x="154" y="401"/>
                </a:lnTo>
                <a:lnTo>
                  <a:pt x="72" y="401"/>
                </a:lnTo>
                <a:lnTo>
                  <a:pt x="0" y="267"/>
                </a:lnTo>
                <a:lnTo>
                  <a:pt x="38" y="134"/>
                </a:lnTo>
                <a:lnTo>
                  <a:pt x="194" y="0"/>
                </a:lnTo>
                <a:lnTo>
                  <a:pt x="266" y="45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5" name="Freeform 20"/>
          <p:cNvSpPr>
            <a:spLocks/>
          </p:cNvSpPr>
          <p:nvPr/>
        </p:nvSpPr>
        <p:spPr bwMode="auto">
          <a:xfrm>
            <a:off x="6818035" y="4529672"/>
            <a:ext cx="778300" cy="909038"/>
          </a:xfrm>
          <a:custGeom>
            <a:avLst/>
            <a:gdLst>
              <a:gd name="T0" fmla="*/ 0 w 381"/>
              <a:gd name="T1" fmla="*/ 89 h 445"/>
              <a:gd name="T2" fmla="*/ 73 w 381"/>
              <a:gd name="T3" fmla="*/ 0 h 445"/>
              <a:gd name="T4" fmla="*/ 246 w 381"/>
              <a:gd name="T5" fmla="*/ 45 h 445"/>
              <a:gd name="T6" fmla="*/ 217 w 381"/>
              <a:gd name="T7" fmla="*/ 267 h 445"/>
              <a:gd name="T8" fmla="*/ 354 w 381"/>
              <a:gd name="T9" fmla="*/ 267 h 445"/>
              <a:gd name="T10" fmla="*/ 381 w 381"/>
              <a:gd name="T11" fmla="*/ 356 h 445"/>
              <a:gd name="T12" fmla="*/ 280 w 381"/>
              <a:gd name="T13" fmla="*/ 401 h 445"/>
              <a:gd name="T14" fmla="*/ 225 w 381"/>
              <a:gd name="T15" fmla="*/ 401 h 445"/>
              <a:gd name="T16" fmla="*/ 188 w 381"/>
              <a:gd name="T17" fmla="*/ 445 h 445"/>
              <a:gd name="T18" fmla="*/ 133 w 381"/>
              <a:gd name="T19" fmla="*/ 445 h 445"/>
              <a:gd name="T20" fmla="*/ 144 w 381"/>
              <a:gd name="T21" fmla="*/ 356 h 445"/>
              <a:gd name="T22" fmla="*/ 107 w 381"/>
              <a:gd name="T23" fmla="*/ 311 h 445"/>
              <a:gd name="T24" fmla="*/ 8 w 381"/>
              <a:gd name="T25" fmla="*/ 134 h 445"/>
              <a:gd name="T26" fmla="*/ 0 w 381"/>
              <a:gd name="T27" fmla="*/ 89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81" h="445">
                <a:moveTo>
                  <a:pt x="0" y="89"/>
                </a:moveTo>
                <a:lnTo>
                  <a:pt x="73" y="0"/>
                </a:lnTo>
                <a:lnTo>
                  <a:pt x="246" y="45"/>
                </a:lnTo>
                <a:lnTo>
                  <a:pt x="217" y="267"/>
                </a:lnTo>
                <a:lnTo>
                  <a:pt x="354" y="267"/>
                </a:lnTo>
                <a:lnTo>
                  <a:pt x="381" y="356"/>
                </a:lnTo>
                <a:lnTo>
                  <a:pt x="280" y="401"/>
                </a:lnTo>
                <a:lnTo>
                  <a:pt x="225" y="401"/>
                </a:lnTo>
                <a:lnTo>
                  <a:pt x="188" y="445"/>
                </a:lnTo>
                <a:lnTo>
                  <a:pt x="133" y="445"/>
                </a:lnTo>
                <a:lnTo>
                  <a:pt x="144" y="356"/>
                </a:lnTo>
                <a:lnTo>
                  <a:pt x="107" y="311"/>
                </a:lnTo>
                <a:lnTo>
                  <a:pt x="8" y="134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6" name="Freeform 21"/>
          <p:cNvSpPr>
            <a:spLocks/>
          </p:cNvSpPr>
          <p:nvPr/>
        </p:nvSpPr>
        <p:spPr bwMode="auto">
          <a:xfrm>
            <a:off x="6787393" y="5348826"/>
            <a:ext cx="602621" cy="1088802"/>
          </a:xfrm>
          <a:custGeom>
            <a:avLst/>
            <a:gdLst>
              <a:gd name="T0" fmla="*/ 295 w 295"/>
              <a:gd name="T1" fmla="*/ 0 h 533"/>
              <a:gd name="T2" fmla="*/ 239 w 295"/>
              <a:gd name="T3" fmla="*/ 222 h 533"/>
              <a:gd name="T4" fmla="*/ 247 w 295"/>
              <a:gd name="T5" fmla="*/ 311 h 533"/>
              <a:gd name="T6" fmla="*/ 90 w 295"/>
              <a:gd name="T7" fmla="*/ 533 h 533"/>
              <a:gd name="T8" fmla="*/ 8 w 295"/>
              <a:gd name="T9" fmla="*/ 444 h 533"/>
              <a:gd name="T10" fmla="*/ 0 w 295"/>
              <a:gd name="T11" fmla="*/ 355 h 533"/>
              <a:gd name="T12" fmla="*/ 103 w 295"/>
              <a:gd name="T13" fmla="*/ 88 h 533"/>
              <a:gd name="T14" fmla="*/ 148 w 295"/>
              <a:gd name="T15" fmla="*/ 44 h 533"/>
              <a:gd name="T16" fmla="*/ 203 w 295"/>
              <a:gd name="T17" fmla="*/ 44 h 533"/>
              <a:gd name="T18" fmla="*/ 240 w 295"/>
              <a:gd name="T19" fmla="*/ 0 h 533"/>
              <a:gd name="T20" fmla="*/ 295 w 295"/>
              <a:gd name="T21" fmla="*/ 0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5" h="533">
                <a:moveTo>
                  <a:pt x="295" y="0"/>
                </a:moveTo>
                <a:lnTo>
                  <a:pt x="239" y="222"/>
                </a:lnTo>
                <a:lnTo>
                  <a:pt x="247" y="311"/>
                </a:lnTo>
                <a:lnTo>
                  <a:pt x="90" y="533"/>
                </a:lnTo>
                <a:lnTo>
                  <a:pt x="8" y="444"/>
                </a:lnTo>
                <a:lnTo>
                  <a:pt x="0" y="355"/>
                </a:lnTo>
                <a:lnTo>
                  <a:pt x="103" y="88"/>
                </a:lnTo>
                <a:lnTo>
                  <a:pt x="148" y="44"/>
                </a:lnTo>
                <a:lnTo>
                  <a:pt x="203" y="44"/>
                </a:lnTo>
                <a:lnTo>
                  <a:pt x="240" y="0"/>
                </a:lnTo>
                <a:lnTo>
                  <a:pt x="295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7" name="Freeform 22"/>
          <p:cNvSpPr>
            <a:spLocks/>
          </p:cNvSpPr>
          <p:nvPr/>
        </p:nvSpPr>
        <p:spPr bwMode="auto">
          <a:xfrm>
            <a:off x="2936755" y="5164976"/>
            <a:ext cx="635305" cy="819155"/>
          </a:xfrm>
          <a:custGeom>
            <a:avLst/>
            <a:gdLst>
              <a:gd name="T0" fmla="*/ 240 w 311"/>
              <a:gd name="T1" fmla="*/ 0 h 401"/>
              <a:gd name="T2" fmla="*/ 303 w 311"/>
              <a:gd name="T3" fmla="*/ 0 h 401"/>
              <a:gd name="T4" fmla="*/ 239 w 311"/>
              <a:gd name="T5" fmla="*/ 134 h 401"/>
              <a:gd name="T6" fmla="*/ 311 w 311"/>
              <a:gd name="T7" fmla="*/ 223 h 401"/>
              <a:gd name="T8" fmla="*/ 301 w 311"/>
              <a:gd name="T9" fmla="*/ 356 h 401"/>
              <a:gd name="T10" fmla="*/ 200 w 311"/>
              <a:gd name="T11" fmla="*/ 401 h 401"/>
              <a:gd name="T12" fmla="*/ 182 w 311"/>
              <a:gd name="T13" fmla="*/ 312 h 401"/>
              <a:gd name="T14" fmla="*/ 36 w 311"/>
              <a:gd name="T15" fmla="*/ 356 h 401"/>
              <a:gd name="T16" fmla="*/ 0 w 311"/>
              <a:gd name="T17" fmla="*/ 312 h 401"/>
              <a:gd name="T18" fmla="*/ 46 w 311"/>
              <a:gd name="T19" fmla="*/ 268 h 401"/>
              <a:gd name="T20" fmla="*/ 29 w 311"/>
              <a:gd name="T21" fmla="*/ 134 h 401"/>
              <a:gd name="T22" fmla="*/ 103 w 311"/>
              <a:gd name="T23" fmla="*/ 45 h 401"/>
              <a:gd name="T24" fmla="*/ 240 w 311"/>
              <a:gd name="T25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1" h="401">
                <a:moveTo>
                  <a:pt x="240" y="0"/>
                </a:moveTo>
                <a:lnTo>
                  <a:pt x="303" y="0"/>
                </a:lnTo>
                <a:lnTo>
                  <a:pt x="239" y="134"/>
                </a:lnTo>
                <a:lnTo>
                  <a:pt x="311" y="223"/>
                </a:lnTo>
                <a:lnTo>
                  <a:pt x="301" y="356"/>
                </a:lnTo>
                <a:lnTo>
                  <a:pt x="200" y="401"/>
                </a:lnTo>
                <a:lnTo>
                  <a:pt x="182" y="312"/>
                </a:lnTo>
                <a:lnTo>
                  <a:pt x="36" y="356"/>
                </a:lnTo>
                <a:lnTo>
                  <a:pt x="0" y="312"/>
                </a:lnTo>
                <a:lnTo>
                  <a:pt x="46" y="268"/>
                </a:lnTo>
                <a:lnTo>
                  <a:pt x="29" y="134"/>
                </a:lnTo>
                <a:lnTo>
                  <a:pt x="103" y="45"/>
                </a:lnTo>
                <a:lnTo>
                  <a:pt x="24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8" name="Freeform 23"/>
          <p:cNvSpPr>
            <a:spLocks/>
          </p:cNvSpPr>
          <p:nvPr/>
        </p:nvSpPr>
        <p:spPr bwMode="auto">
          <a:xfrm>
            <a:off x="6027479" y="895567"/>
            <a:ext cx="1019348" cy="819155"/>
          </a:xfrm>
          <a:custGeom>
            <a:avLst/>
            <a:gdLst>
              <a:gd name="T0" fmla="*/ 1 w 499"/>
              <a:gd name="T1" fmla="*/ 0 h 401"/>
              <a:gd name="T2" fmla="*/ 201 w 499"/>
              <a:gd name="T3" fmla="*/ 0 h 401"/>
              <a:gd name="T4" fmla="*/ 228 w 499"/>
              <a:gd name="T5" fmla="*/ 89 h 401"/>
              <a:gd name="T6" fmla="*/ 374 w 499"/>
              <a:gd name="T7" fmla="*/ 89 h 401"/>
              <a:gd name="T8" fmla="*/ 499 w 499"/>
              <a:gd name="T9" fmla="*/ 356 h 401"/>
              <a:gd name="T10" fmla="*/ 398 w 499"/>
              <a:gd name="T11" fmla="*/ 401 h 401"/>
              <a:gd name="T12" fmla="*/ 345 w 499"/>
              <a:gd name="T13" fmla="*/ 267 h 401"/>
              <a:gd name="T14" fmla="*/ 190 w 499"/>
              <a:gd name="T15" fmla="*/ 267 h 401"/>
              <a:gd name="T16" fmla="*/ 0 w 499"/>
              <a:gd name="T17" fmla="*/ 45 h 401"/>
              <a:gd name="T18" fmla="*/ 1 w 499"/>
              <a:gd name="T19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9" h="401">
                <a:moveTo>
                  <a:pt x="1" y="0"/>
                </a:moveTo>
                <a:lnTo>
                  <a:pt x="201" y="0"/>
                </a:lnTo>
                <a:lnTo>
                  <a:pt x="228" y="89"/>
                </a:lnTo>
                <a:lnTo>
                  <a:pt x="374" y="89"/>
                </a:lnTo>
                <a:lnTo>
                  <a:pt x="499" y="356"/>
                </a:lnTo>
                <a:lnTo>
                  <a:pt x="398" y="401"/>
                </a:lnTo>
                <a:lnTo>
                  <a:pt x="345" y="267"/>
                </a:lnTo>
                <a:lnTo>
                  <a:pt x="190" y="267"/>
                </a:lnTo>
                <a:lnTo>
                  <a:pt x="0" y="45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09" name="Freeform 24"/>
          <p:cNvSpPr>
            <a:spLocks/>
          </p:cNvSpPr>
          <p:nvPr/>
        </p:nvSpPr>
        <p:spPr bwMode="auto">
          <a:xfrm>
            <a:off x="4891694" y="2895448"/>
            <a:ext cx="931507" cy="635305"/>
          </a:xfrm>
          <a:custGeom>
            <a:avLst/>
            <a:gdLst>
              <a:gd name="T0" fmla="*/ 221 w 456"/>
              <a:gd name="T1" fmla="*/ 0 h 311"/>
              <a:gd name="T2" fmla="*/ 339 w 456"/>
              <a:gd name="T3" fmla="*/ 0 h 311"/>
              <a:gd name="T4" fmla="*/ 456 w 456"/>
              <a:gd name="T5" fmla="*/ 178 h 311"/>
              <a:gd name="T6" fmla="*/ 237 w 456"/>
              <a:gd name="T7" fmla="*/ 267 h 311"/>
              <a:gd name="T8" fmla="*/ 45 w 456"/>
              <a:gd name="T9" fmla="*/ 311 h 311"/>
              <a:gd name="T10" fmla="*/ 0 w 456"/>
              <a:gd name="T11" fmla="*/ 311 h 311"/>
              <a:gd name="T12" fmla="*/ 1 w 456"/>
              <a:gd name="T13" fmla="*/ 222 h 311"/>
              <a:gd name="T14" fmla="*/ 73 w 456"/>
              <a:gd name="T15" fmla="*/ 178 h 311"/>
              <a:gd name="T16" fmla="*/ 129 w 456"/>
              <a:gd name="T17" fmla="*/ 44 h 311"/>
              <a:gd name="T18" fmla="*/ 221 w 456"/>
              <a:gd name="T1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56" h="311">
                <a:moveTo>
                  <a:pt x="221" y="0"/>
                </a:moveTo>
                <a:lnTo>
                  <a:pt x="339" y="0"/>
                </a:lnTo>
                <a:lnTo>
                  <a:pt x="456" y="178"/>
                </a:lnTo>
                <a:lnTo>
                  <a:pt x="237" y="267"/>
                </a:lnTo>
                <a:lnTo>
                  <a:pt x="45" y="311"/>
                </a:lnTo>
                <a:lnTo>
                  <a:pt x="0" y="311"/>
                </a:lnTo>
                <a:lnTo>
                  <a:pt x="1" y="222"/>
                </a:lnTo>
                <a:lnTo>
                  <a:pt x="73" y="178"/>
                </a:lnTo>
                <a:lnTo>
                  <a:pt x="129" y="44"/>
                </a:lnTo>
                <a:lnTo>
                  <a:pt x="221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0" name="Freeform 25"/>
          <p:cNvSpPr>
            <a:spLocks/>
          </p:cNvSpPr>
          <p:nvPr/>
        </p:nvSpPr>
        <p:spPr bwMode="auto">
          <a:xfrm>
            <a:off x="5006089" y="5348826"/>
            <a:ext cx="833454" cy="817112"/>
          </a:xfrm>
          <a:custGeom>
            <a:avLst/>
            <a:gdLst>
              <a:gd name="T0" fmla="*/ 336 w 408"/>
              <a:gd name="T1" fmla="*/ 222 h 400"/>
              <a:gd name="T2" fmla="*/ 408 w 408"/>
              <a:gd name="T3" fmla="*/ 311 h 400"/>
              <a:gd name="T4" fmla="*/ 344 w 408"/>
              <a:gd name="T5" fmla="*/ 355 h 400"/>
              <a:gd name="T6" fmla="*/ 244 w 408"/>
              <a:gd name="T7" fmla="*/ 355 h 400"/>
              <a:gd name="T8" fmla="*/ 152 w 408"/>
              <a:gd name="T9" fmla="*/ 400 h 400"/>
              <a:gd name="T10" fmla="*/ 106 w 408"/>
              <a:gd name="T11" fmla="*/ 400 h 400"/>
              <a:gd name="T12" fmla="*/ 80 w 408"/>
              <a:gd name="T13" fmla="*/ 355 h 400"/>
              <a:gd name="T14" fmla="*/ 125 w 408"/>
              <a:gd name="T15" fmla="*/ 311 h 400"/>
              <a:gd name="T16" fmla="*/ 99 w 408"/>
              <a:gd name="T17" fmla="*/ 178 h 400"/>
              <a:gd name="T18" fmla="*/ 54 w 408"/>
              <a:gd name="T19" fmla="*/ 133 h 400"/>
              <a:gd name="T20" fmla="*/ 0 w 408"/>
              <a:gd name="T21" fmla="*/ 88 h 400"/>
              <a:gd name="T22" fmla="*/ 73 w 408"/>
              <a:gd name="T23" fmla="*/ 0 h 400"/>
              <a:gd name="T24" fmla="*/ 110 w 408"/>
              <a:gd name="T25" fmla="*/ 0 h 400"/>
              <a:gd name="T26" fmla="*/ 201 w 408"/>
              <a:gd name="T27" fmla="*/ 0 h 400"/>
              <a:gd name="T28" fmla="*/ 226 w 408"/>
              <a:gd name="T29" fmla="*/ 222 h 400"/>
              <a:gd name="T30" fmla="*/ 336 w 408"/>
              <a:gd name="T31" fmla="*/ 22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08" h="400">
                <a:moveTo>
                  <a:pt x="336" y="222"/>
                </a:moveTo>
                <a:lnTo>
                  <a:pt x="408" y="311"/>
                </a:lnTo>
                <a:lnTo>
                  <a:pt x="344" y="355"/>
                </a:lnTo>
                <a:lnTo>
                  <a:pt x="244" y="355"/>
                </a:lnTo>
                <a:lnTo>
                  <a:pt x="152" y="400"/>
                </a:lnTo>
                <a:lnTo>
                  <a:pt x="106" y="400"/>
                </a:lnTo>
                <a:lnTo>
                  <a:pt x="80" y="355"/>
                </a:lnTo>
                <a:lnTo>
                  <a:pt x="125" y="311"/>
                </a:lnTo>
                <a:lnTo>
                  <a:pt x="99" y="178"/>
                </a:lnTo>
                <a:lnTo>
                  <a:pt x="54" y="133"/>
                </a:lnTo>
                <a:lnTo>
                  <a:pt x="0" y="88"/>
                </a:lnTo>
                <a:lnTo>
                  <a:pt x="73" y="0"/>
                </a:lnTo>
                <a:lnTo>
                  <a:pt x="110" y="0"/>
                </a:lnTo>
                <a:lnTo>
                  <a:pt x="201" y="0"/>
                </a:lnTo>
                <a:lnTo>
                  <a:pt x="226" y="222"/>
                </a:lnTo>
                <a:lnTo>
                  <a:pt x="336" y="222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1" name="Freeform 26"/>
          <p:cNvSpPr>
            <a:spLocks/>
          </p:cNvSpPr>
          <p:nvPr/>
        </p:nvSpPr>
        <p:spPr bwMode="auto">
          <a:xfrm>
            <a:off x="2256508" y="4257982"/>
            <a:ext cx="766043" cy="817112"/>
          </a:xfrm>
          <a:custGeom>
            <a:avLst/>
            <a:gdLst>
              <a:gd name="T0" fmla="*/ 194 w 375"/>
              <a:gd name="T1" fmla="*/ 0 h 400"/>
              <a:gd name="T2" fmla="*/ 330 w 375"/>
              <a:gd name="T3" fmla="*/ 0 h 400"/>
              <a:gd name="T4" fmla="*/ 375 w 375"/>
              <a:gd name="T5" fmla="*/ 44 h 400"/>
              <a:gd name="T6" fmla="*/ 356 w 375"/>
              <a:gd name="T7" fmla="*/ 178 h 400"/>
              <a:gd name="T8" fmla="*/ 310 w 375"/>
              <a:gd name="T9" fmla="*/ 222 h 400"/>
              <a:gd name="T10" fmla="*/ 146 w 375"/>
              <a:gd name="T11" fmla="*/ 267 h 400"/>
              <a:gd name="T12" fmla="*/ 63 w 375"/>
              <a:gd name="T13" fmla="*/ 400 h 400"/>
              <a:gd name="T14" fmla="*/ 8 w 375"/>
              <a:gd name="T15" fmla="*/ 356 h 400"/>
              <a:gd name="T16" fmla="*/ 0 w 375"/>
              <a:gd name="T17" fmla="*/ 267 h 400"/>
              <a:gd name="T18" fmla="*/ 55 w 375"/>
              <a:gd name="T19" fmla="*/ 222 h 400"/>
              <a:gd name="T20" fmla="*/ 194 w 375"/>
              <a:gd name="T21" fmla="*/ 0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" h="400">
                <a:moveTo>
                  <a:pt x="194" y="0"/>
                </a:moveTo>
                <a:lnTo>
                  <a:pt x="330" y="0"/>
                </a:lnTo>
                <a:lnTo>
                  <a:pt x="375" y="44"/>
                </a:lnTo>
                <a:lnTo>
                  <a:pt x="356" y="178"/>
                </a:lnTo>
                <a:lnTo>
                  <a:pt x="310" y="222"/>
                </a:lnTo>
                <a:lnTo>
                  <a:pt x="146" y="267"/>
                </a:lnTo>
                <a:lnTo>
                  <a:pt x="63" y="400"/>
                </a:lnTo>
                <a:lnTo>
                  <a:pt x="8" y="356"/>
                </a:lnTo>
                <a:lnTo>
                  <a:pt x="0" y="267"/>
                </a:lnTo>
                <a:lnTo>
                  <a:pt x="55" y="222"/>
                </a:lnTo>
                <a:lnTo>
                  <a:pt x="19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2" name="Freeform 27"/>
          <p:cNvSpPr>
            <a:spLocks/>
          </p:cNvSpPr>
          <p:nvPr/>
        </p:nvSpPr>
        <p:spPr bwMode="auto">
          <a:xfrm>
            <a:off x="2693663" y="3348945"/>
            <a:ext cx="896781" cy="635305"/>
          </a:xfrm>
          <a:custGeom>
            <a:avLst/>
            <a:gdLst>
              <a:gd name="T0" fmla="*/ 290 w 439"/>
              <a:gd name="T1" fmla="*/ 311 h 311"/>
              <a:gd name="T2" fmla="*/ 272 w 439"/>
              <a:gd name="T3" fmla="*/ 311 h 311"/>
              <a:gd name="T4" fmla="*/ 191 w 439"/>
              <a:gd name="T5" fmla="*/ 267 h 311"/>
              <a:gd name="T6" fmla="*/ 8 w 439"/>
              <a:gd name="T7" fmla="*/ 222 h 311"/>
              <a:gd name="T8" fmla="*/ 0 w 439"/>
              <a:gd name="T9" fmla="*/ 222 h 311"/>
              <a:gd name="T10" fmla="*/ 191 w 439"/>
              <a:gd name="T11" fmla="*/ 0 h 311"/>
              <a:gd name="T12" fmla="*/ 311 w 439"/>
              <a:gd name="T13" fmla="*/ 89 h 311"/>
              <a:gd name="T14" fmla="*/ 372 w 439"/>
              <a:gd name="T15" fmla="*/ 89 h 311"/>
              <a:gd name="T16" fmla="*/ 439 w 439"/>
              <a:gd name="T17" fmla="*/ 133 h 311"/>
              <a:gd name="T18" fmla="*/ 290 w 439"/>
              <a:gd name="T19" fmla="*/ 311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9" h="311">
                <a:moveTo>
                  <a:pt x="290" y="311"/>
                </a:moveTo>
                <a:lnTo>
                  <a:pt x="272" y="311"/>
                </a:lnTo>
                <a:lnTo>
                  <a:pt x="191" y="267"/>
                </a:lnTo>
                <a:lnTo>
                  <a:pt x="8" y="222"/>
                </a:lnTo>
                <a:lnTo>
                  <a:pt x="0" y="222"/>
                </a:lnTo>
                <a:lnTo>
                  <a:pt x="191" y="0"/>
                </a:lnTo>
                <a:lnTo>
                  <a:pt x="311" y="89"/>
                </a:lnTo>
                <a:lnTo>
                  <a:pt x="372" y="89"/>
                </a:lnTo>
                <a:lnTo>
                  <a:pt x="439" y="133"/>
                </a:lnTo>
                <a:lnTo>
                  <a:pt x="290" y="311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3" name="Freeform 28"/>
          <p:cNvSpPr>
            <a:spLocks/>
          </p:cNvSpPr>
          <p:nvPr/>
        </p:nvSpPr>
        <p:spPr bwMode="auto">
          <a:xfrm>
            <a:off x="2728391" y="1351107"/>
            <a:ext cx="909037" cy="727230"/>
          </a:xfrm>
          <a:custGeom>
            <a:avLst/>
            <a:gdLst>
              <a:gd name="T0" fmla="*/ 238 w 445"/>
              <a:gd name="T1" fmla="*/ 0 h 356"/>
              <a:gd name="T2" fmla="*/ 356 w 445"/>
              <a:gd name="T3" fmla="*/ 88 h 356"/>
              <a:gd name="T4" fmla="*/ 337 w 445"/>
              <a:gd name="T5" fmla="*/ 133 h 356"/>
              <a:gd name="T6" fmla="*/ 445 w 445"/>
              <a:gd name="T7" fmla="*/ 266 h 356"/>
              <a:gd name="T8" fmla="*/ 418 w 445"/>
              <a:gd name="T9" fmla="*/ 311 h 356"/>
              <a:gd name="T10" fmla="*/ 290 w 445"/>
              <a:gd name="T11" fmla="*/ 356 h 356"/>
              <a:gd name="T12" fmla="*/ 191 w 445"/>
              <a:gd name="T13" fmla="*/ 222 h 356"/>
              <a:gd name="T14" fmla="*/ 109 w 445"/>
              <a:gd name="T15" fmla="*/ 178 h 356"/>
              <a:gd name="T16" fmla="*/ 0 w 445"/>
              <a:gd name="T17" fmla="*/ 133 h 356"/>
              <a:gd name="T18" fmla="*/ 64 w 445"/>
              <a:gd name="T19" fmla="*/ 88 h 356"/>
              <a:gd name="T20" fmla="*/ 238 w 445"/>
              <a:gd name="T21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5" h="356">
                <a:moveTo>
                  <a:pt x="238" y="0"/>
                </a:moveTo>
                <a:lnTo>
                  <a:pt x="356" y="88"/>
                </a:lnTo>
                <a:lnTo>
                  <a:pt x="337" y="133"/>
                </a:lnTo>
                <a:lnTo>
                  <a:pt x="445" y="266"/>
                </a:lnTo>
                <a:lnTo>
                  <a:pt x="418" y="311"/>
                </a:lnTo>
                <a:lnTo>
                  <a:pt x="290" y="356"/>
                </a:lnTo>
                <a:lnTo>
                  <a:pt x="191" y="222"/>
                </a:lnTo>
                <a:lnTo>
                  <a:pt x="109" y="178"/>
                </a:lnTo>
                <a:lnTo>
                  <a:pt x="0" y="133"/>
                </a:lnTo>
                <a:lnTo>
                  <a:pt x="64" y="88"/>
                </a:lnTo>
                <a:lnTo>
                  <a:pt x="238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4" name="Freeform 29"/>
          <p:cNvSpPr>
            <a:spLocks/>
          </p:cNvSpPr>
          <p:nvPr/>
        </p:nvSpPr>
        <p:spPr bwMode="auto">
          <a:xfrm>
            <a:off x="4346272" y="1440989"/>
            <a:ext cx="614877" cy="637347"/>
          </a:xfrm>
          <a:custGeom>
            <a:avLst/>
            <a:gdLst>
              <a:gd name="T0" fmla="*/ 0 w 301"/>
              <a:gd name="T1" fmla="*/ 267 h 312"/>
              <a:gd name="T2" fmla="*/ 47 w 301"/>
              <a:gd name="T3" fmla="*/ 44 h 312"/>
              <a:gd name="T4" fmla="*/ 193 w 301"/>
              <a:gd name="T5" fmla="*/ 0 h 312"/>
              <a:gd name="T6" fmla="*/ 274 w 301"/>
              <a:gd name="T7" fmla="*/ 89 h 312"/>
              <a:gd name="T8" fmla="*/ 301 w 301"/>
              <a:gd name="T9" fmla="*/ 178 h 312"/>
              <a:gd name="T10" fmla="*/ 273 w 301"/>
              <a:gd name="T11" fmla="*/ 312 h 312"/>
              <a:gd name="T12" fmla="*/ 263 w 301"/>
              <a:gd name="T13" fmla="*/ 312 h 312"/>
              <a:gd name="T14" fmla="*/ 200 w 301"/>
              <a:gd name="T15" fmla="*/ 312 h 312"/>
              <a:gd name="T16" fmla="*/ 0 w 301"/>
              <a:gd name="T17" fmla="*/ 267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1" h="312">
                <a:moveTo>
                  <a:pt x="0" y="267"/>
                </a:moveTo>
                <a:lnTo>
                  <a:pt x="47" y="44"/>
                </a:lnTo>
                <a:lnTo>
                  <a:pt x="193" y="0"/>
                </a:lnTo>
                <a:lnTo>
                  <a:pt x="274" y="89"/>
                </a:lnTo>
                <a:lnTo>
                  <a:pt x="301" y="178"/>
                </a:lnTo>
                <a:lnTo>
                  <a:pt x="273" y="312"/>
                </a:lnTo>
                <a:lnTo>
                  <a:pt x="263" y="312"/>
                </a:lnTo>
                <a:lnTo>
                  <a:pt x="200" y="312"/>
                </a:lnTo>
                <a:lnTo>
                  <a:pt x="0" y="267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5" name="Freeform 30"/>
          <p:cNvSpPr>
            <a:spLocks/>
          </p:cNvSpPr>
          <p:nvPr/>
        </p:nvSpPr>
        <p:spPr bwMode="auto">
          <a:xfrm>
            <a:off x="6150046" y="1714722"/>
            <a:ext cx="800770" cy="635305"/>
          </a:xfrm>
          <a:custGeom>
            <a:avLst/>
            <a:gdLst>
              <a:gd name="T0" fmla="*/ 338 w 392"/>
              <a:gd name="T1" fmla="*/ 0 h 311"/>
              <a:gd name="T2" fmla="*/ 392 w 392"/>
              <a:gd name="T3" fmla="*/ 88 h 311"/>
              <a:gd name="T4" fmla="*/ 346 w 392"/>
              <a:gd name="T5" fmla="*/ 178 h 311"/>
              <a:gd name="T6" fmla="*/ 145 w 392"/>
              <a:gd name="T7" fmla="*/ 266 h 311"/>
              <a:gd name="T8" fmla="*/ 117 w 392"/>
              <a:gd name="T9" fmla="*/ 311 h 311"/>
              <a:gd name="T10" fmla="*/ 53 w 392"/>
              <a:gd name="T11" fmla="*/ 311 h 311"/>
              <a:gd name="T12" fmla="*/ 0 w 392"/>
              <a:gd name="T13" fmla="*/ 178 h 311"/>
              <a:gd name="T14" fmla="*/ 74 w 392"/>
              <a:gd name="T15" fmla="*/ 88 h 311"/>
              <a:gd name="T16" fmla="*/ 338 w 392"/>
              <a:gd name="T17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92" h="311">
                <a:moveTo>
                  <a:pt x="338" y="0"/>
                </a:moveTo>
                <a:lnTo>
                  <a:pt x="392" y="88"/>
                </a:lnTo>
                <a:lnTo>
                  <a:pt x="346" y="178"/>
                </a:lnTo>
                <a:lnTo>
                  <a:pt x="145" y="266"/>
                </a:lnTo>
                <a:lnTo>
                  <a:pt x="117" y="311"/>
                </a:lnTo>
                <a:lnTo>
                  <a:pt x="53" y="311"/>
                </a:lnTo>
                <a:lnTo>
                  <a:pt x="0" y="178"/>
                </a:lnTo>
                <a:lnTo>
                  <a:pt x="74" y="88"/>
                </a:lnTo>
                <a:lnTo>
                  <a:pt x="338" y="0"/>
                </a:lnTo>
                <a:close/>
              </a:path>
            </a:pathLst>
          </a:custGeom>
          <a:gradFill flip="none" rotWithShape="1"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  <a:tileRect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6" name="Freeform 31"/>
          <p:cNvSpPr>
            <a:spLocks/>
          </p:cNvSpPr>
          <p:nvPr/>
        </p:nvSpPr>
        <p:spPr bwMode="auto">
          <a:xfrm>
            <a:off x="4258432" y="5620516"/>
            <a:ext cx="1003005" cy="545423"/>
          </a:xfrm>
          <a:custGeom>
            <a:avLst/>
            <a:gdLst>
              <a:gd name="T0" fmla="*/ 420 w 491"/>
              <a:gd name="T1" fmla="*/ 0 h 267"/>
              <a:gd name="T2" fmla="*/ 465 w 491"/>
              <a:gd name="T3" fmla="*/ 45 h 267"/>
              <a:gd name="T4" fmla="*/ 491 w 491"/>
              <a:gd name="T5" fmla="*/ 178 h 267"/>
              <a:gd name="T6" fmla="*/ 446 w 491"/>
              <a:gd name="T7" fmla="*/ 222 h 267"/>
              <a:gd name="T8" fmla="*/ 427 w 491"/>
              <a:gd name="T9" fmla="*/ 222 h 267"/>
              <a:gd name="T10" fmla="*/ 401 w 491"/>
              <a:gd name="T11" fmla="*/ 178 h 267"/>
              <a:gd name="T12" fmla="*/ 254 w 491"/>
              <a:gd name="T13" fmla="*/ 222 h 267"/>
              <a:gd name="T14" fmla="*/ 8 w 491"/>
              <a:gd name="T15" fmla="*/ 267 h 267"/>
              <a:gd name="T16" fmla="*/ 0 w 491"/>
              <a:gd name="T17" fmla="*/ 178 h 267"/>
              <a:gd name="T18" fmla="*/ 420 w 491"/>
              <a:gd name="T19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1" h="267">
                <a:moveTo>
                  <a:pt x="420" y="0"/>
                </a:moveTo>
                <a:lnTo>
                  <a:pt x="465" y="45"/>
                </a:lnTo>
                <a:lnTo>
                  <a:pt x="491" y="178"/>
                </a:lnTo>
                <a:lnTo>
                  <a:pt x="446" y="222"/>
                </a:lnTo>
                <a:lnTo>
                  <a:pt x="427" y="222"/>
                </a:lnTo>
                <a:lnTo>
                  <a:pt x="401" y="178"/>
                </a:lnTo>
                <a:lnTo>
                  <a:pt x="254" y="222"/>
                </a:lnTo>
                <a:lnTo>
                  <a:pt x="8" y="267"/>
                </a:lnTo>
                <a:lnTo>
                  <a:pt x="0" y="178"/>
                </a:lnTo>
                <a:lnTo>
                  <a:pt x="42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7" name="Freeform 32"/>
          <p:cNvSpPr>
            <a:spLocks/>
          </p:cNvSpPr>
          <p:nvPr/>
        </p:nvSpPr>
        <p:spPr bwMode="auto">
          <a:xfrm>
            <a:off x="5955982" y="5256902"/>
            <a:ext cx="780342" cy="727230"/>
          </a:xfrm>
          <a:custGeom>
            <a:avLst/>
            <a:gdLst>
              <a:gd name="T0" fmla="*/ 0 w 382"/>
              <a:gd name="T1" fmla="*/ 45 h 356"/>
              <a:gd name="T2" fmla="*/ 46 w 382"/>
              <a:gd name="T3" fmla="*/ 0 h 356"/>
              <a:gd name="T4" fmla="*/ 382 w 382"/>
              <a:gd name="T5" fmla="*/ 89 h 356"/>
              <a:gd name="T6" fmla="*/ 280 w 382"/>
              <a:gd name="T7" fmla="*/ 356 h 356"/>
              <a:gd name="T8" fmla="*/ 153 w 382"/>
              <a:gd name="T9" fmla="*/ 267 h 356"/>
              <a:gd name="T10" fmla="*/ 0 w 382"/>
              <a:gd name="T11" fmla="*/ 4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2" h="356">
                <a:moveTo>
                  <a:pt x="0" y="45"/>
                </a:moveTo>
                <a:lnTo>
                  <a:pt x="46" y="0"/>
                </a:lnTo>
                <a:lnTo>
                  <a:pt x="382" y="89"/>
                </a:lnTo>
                <a:lnTo>
                  <a:pt x="280" y="356"/>
                </a:lnTo>
                <a:lnTo>
                  <a:pt x="153" y="267"/>
                </a:lnTo>
                <a:lnTo>
                  <a:pt x="0" y="45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8" name="Freeform 33"/>
          <p:cNvSpPr>
            <a:spLocks/>
          </p:cNvSpPr>
          <p:nvPr/>
        </p:nvSpPr>
        <p:spPr bwMode="auto">
          <a:xfrm>
            <a:off x="3576144" y="2350026"/>
            <a:ext cx="694545" cy="453497"/>
          </a:xfrm>
          <a:custGeom>
            <a:avLst/>
            <a:gdLst>
              <a:gd name="T0" fmla="*/ 1 w 340"/>
              <a:gd name="T1" fmla="*/ 44 h 222"/>
              <a:gd name="T2" fmla="*/ 29 w 340"/>
              <a:gd name="T3" fmla="*/ 44 h 222"/>
              <a:gd name="T4" fmla="*/ 211 w 340"/>
              <a:gd name="T5" fmla="*/ 0 h 222"/>
              <a:gd name="T6" fmla="*/ 320 w 340"/>
              <a:gd name="T7" fmla="*/ 0 h 222"/>
              <a:gd name="T8" fmla="*/ 340 w 340"/>
              <a:gd name="T9" fmla="*/ 89 h 222"/>
              <a:gd name="T10" fmla="*/ 307 w 340"/>
              <a:gd name="T11" fmla="*/ 222 h 222"/>
              <a:gd name="T12" fmla="*/ 192 w 340"/>
              <a:gd name="T13" fmla="*/ 222 h 222"/>
              <a:gd name="T14" fmla="*/ 109 w 340"/>
              <a:gd name="T15" fmla="*/ 222 h 222"/>
              <a:gd name="T16" fmla="*/ 48 w 340"/>
              <a:gd name="T17" fmla="*/ 222 h 222"/>
              <a:gd name="T18" fmla="*/ 20 w 340"/>
              <a:gd name="T19" fmla="*/ 222 h 222"/>
              <a:gd name="T20" fmla="*/ 0 w 340"/>
              <a:gd name="T21" fmla="*/ 178 h 222"/>
              <a:gd name="T22" fmla="*/ 1 w 340"/>
              <a:gd name="T23" fmla="*/ 4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0" h="222">
                <a:moveTo>
                  <a:pt x="1" y="44"/>
                </a:moveTo>
                <a:lnTo>
                  <a:pt x="29" y="44"/>
                </a:lnTo>
                <a:lnTo>
                  <a:pt x="211" y="0"/>
                </a:lnTo>
                <a:lnTo>
                  <a:pt x="320" y="0"/>
                </a:lnTo>
                <a:lnTo>
                  <a:pt x="340" y="89"/>
                </a:lnTo>
                <a:lnTo>
                  <a:pt x="307" y="222"/>
                </a:lnTo>
                <a:lnTo>
                  <a:pt x="192" y="222"/>
                </a:lnTo>
                <a:lnTo>
                  <a:pt x="109" y="222"/>
                </a:lnTo>
                <a:lnTo>
                  <a:pt x="48" y="222"/>
                </a:lnTo>
                <a:lnTo>
                  <a:pt x="20" y="222"/>
                </a:lnTo>
                <a:lnTo>
                  <a:pt x="0" y="178"/>
                </a:lnTo>
                <a:lnTo>
                  <a:pt x="1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19" name="Freeform 34"/>
          <p:cNvSpPr>
            <a:spLocks/>
          </p:cNvSpPr>
          <p:nvPr/>
        </p:nvSpPr>
        <p:spPr bwMode="auto">
          <a:xfrm>
            <a:off x="6268527" y="2985331"/>
            <a:ext cx="766043" cy="545423"/>
          </a:xfrm>
          <a:custGeom>
            <a:avLst/>
            <a:gdLst>
              <a:gd name="T0" fmla="*/ 0 w 375"/>
              <a:gd name="T1" fmla="*/ 223 h 267"/>
              <a:gd name="T2" fmla="*/ 30 w 375"/>
              <a:gd name="T3" fmla="*/ 0 h 267"/>
              <a:gd name="T4" fmla="*/ 57 w 375"/>
              <a:gd name="T5" fmla="*/ 0 h 267"/>
              <a:gd name="T6" fmla="*/ 248 w 375"/>
              <a:gd name="T7" fmla="*/ 0 h 267"/>
              <a:gd name="T8" fmla="*/ 275 w 375"/>
              <a:gd name="T9" fmla="*/ 45 h 267"/>
              <a:gd name="T10" fmla="*/ 357 w 375"/>
              <a:gd name="T11" fmla="*/ 45 h 267"/>
              <a:gd name="T12" fmla="*/ 375 w 375"/>
              <a:gd name="T13" fmla="*/ 89 h 267"/>
              <a:gd name="T14" fmla="*/ 338 w 375"/>
              <a:gd name="T15" fmla="*/ 178 h 267"/>
              <a:gd name="T16" fmla="*/ 46 w 375"/>
              <a:gd name="T17" fmla="*/ 223 h 267"/>
              <a:gd name="T18" fmla="*/ 9 w 375"/>
              <a:gd name="T19" fmla="*/ 267 h 267"/>
              <a:gd name="T20" fmla="*/ 0 w 375"/>
              <a:gd name="T21" fmla="*/ 22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5" h="267">
                <a:moveTo>
                  <a:pt x="0" y="223"/>
                </a:moveTo>
                <a:lnTo>
                  <a:pt x="30" y="0"/>
                </a:lnTo>
                <a:lnTo>
                  <a:pt x="57" y="0"/>
                </a:lnTo>
                <a:lnTo>
                  <a:pt x="248" y="0"/>
                </a:lnTo>
                <a:lnTo>
                  <a:pt x="275" y="45"/>
                </a:lnTo>
                <a:lnTo>
                  <a:pt x="357" y="45"/>
                </a:lnTo>
                <a:lnTo>
                  <a:pt x="375" y="89"/>
                </a:lnTo>
                <a:lnTo>
                  <a:pt x="338" y="178"/>
                </a:lnTo>
                <a:lnTo>
                  <a:pt x="46" y="223"/>
                </a:lnTo>
                <a:lnTo>
                  <a:pt x="9" y="267"/>
                </a:lnTo>
                <a:lnTo>
                  <a:pt x="0" y="223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0" name="Freeform 35"/>
          <p:cNvSpPr>
            <a:spLocks/>
          </p:cNvSpPr>
          <p:nvPr/>
        </p:nvSpPr>
        <p:spPr bwMode="auto">
          <a:xfrm>
            <a:off x="5185854" y="1259181"/>
            <a:ext cx="631219" cy="819155"/>
          </a:xfrm>
          <a:custGeom>
            <a:avLst/>
            <a:gdLst>
              <a:gd name="T0" fmla="*/ 147 w 309"/>
              <a:gd name="T1" fmla="*/ 0 h 401"/>
              <a:gd name="T2" fmla="*/ 156 w 309"/>
              <a:gd name="T3" fmla="*/ 0 h 401"/>
              <a:gd name="T4" fmla="*/ 309 w 309"/>
              <a:gd name="T5" fmla="*/ 178 h 401"/>
              <a:gd name="T6" fmla="*/ 290 w 309"/>
              <a:gd name="T7" fmla="*/ 401 h 401"/>
              <a:gd name="T8" fmla="*/ 226 w 309"/>
              <a:gd name="T9" fmla="*/ 401 h 401"/>
              <a:gd name="T10" fmla="*/ 127 w 309"/>
              <a:gd name="T11" fmla="*/ 223 h 401"/>
              <a:gd name="T12" fmla="*/ 54 w 309"/>
              <a:gd name="T13" fmla="*/ 223 h 401"/>
              <a:gd name="T14" fmla="*/ 0 w 309"/>
              <a:gd name="T15" fmla="*/ 133 h 401"/>
              <a:gd name="T16" fmla="*/ 56 w 309"/>
              <a:gd name="T17" fmla="*/ 0 h 401"/>
              <a:gd name="T18" fmla="*/ 147 w 309"/>
              <a:gd name="T19" fmla="*/ 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9" h="401">
                <a:moveTo>
                  <a:pt x="147" y="0"/>
                </a:moveTo>
                <a:lnTo>
                  <a:pt x="156" y="0"/>
                </a:lnTo>
                <a:lnTo>
                  <a:pt x="309" y="178"/>
                </a:lnTo>
                <a:lnTo>
                  <a:pt x="290" y="401"/>
                </a:lnTo>
                <a:lnTo>
                  <a:pt x="226" y="401"/>
                </a:lnTo>
                <a:lnTo>
                  <a:pt x="127" y="223"/>
                </a:lnTo>
                <a:lnTo>
                  <a:pt x="54" y="223"/>
                </a:lnTo>
                <a:lnTo>
                  <a:pt x="0" y="133"/>
                </a:lnTo>
                <a:lnTo>
                  <a:pt x="56" y="0"/>
                </a:lnTo>
                <a:lnTo>
                  <a:pt x="147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1" name="Freeform 36"/>
          <p:cNvSpPr>
            <a:spLocks/>
          </p:cNvSpPr>
          <p:nvPr/>
        </p:nvSpPr>
        <p:spPr bwMode="auto">
          <a:xfrm>
            <a:off x="4903950" y="1714722"/>
            <a:ext cx="743572" cy="543379"/>
          </a:xfrm>
          <a:custGeom>
            <a:avLst/>
            <a:gdLst>
              <a:gd name="T0" fmla="*/ 0 w 364"/>
              <a:gd name="T1" fmla="*/ 178 h 266"/>
              <a:gd name="T2" fmla="*/ 28 w 364"/>
              <a:gd name="T3" fmla="*/ 44 h 266"/>
              <a:gd name="T4" fmla="*/ 192 w 364"/>
              <a:gd name="T5" fmla="*/ 0 h 266"/>
              <a:gd name="T6" fmla="*/ 192 w 364"/>
              <a:gd name="T7" fmla="*/ 0 h 266"/>
              <a:gd name="T8" fmla="*/ 265 w 364"/>
              <a:gd name="T9" fmla="*/ 0 h 266"/>
              <a:gd name="T10" fmla="*/ 364 w 364"/>
              <a:gd name="T11" fmla="*/ 178 h 266"/>
              <a:gd name="T12" fmla="*/ 363 w 364"/>
              <a:gd name="T13" fmla="*/ 222 h 266"/>
              <a:gd name="T14" fmla="*/ 217 w 364"/>
              <a:gd name="T15" fmla="*/ 266 h 266"/>
              <a:gd name="T16" fmla="*/ 200 w 364"/>
              <a:gd name="T17" fmla="*/ 178 h 266"/>
              <a:gd name="T18" fmla="*/ 0 w 364"/>
              <a:gd name="T19" fmla="*/ 17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64" h="266">
                <a:moveTo>
                  <a:pt x="0" y="178"/>
                </a:moveTo>
                <a:lnTo>
                  <a:pt x="28" y="44"/>
                </a:lnTo>
                <a:lnTo>
                  <a:pt x="192" y="0"/>
                </a:lnTo>
                <a:lnTo>
                  <a:pt x="192" y="0"/>
                </a:lnTo>
                <a:lnTo>
                  <a:pt x="265" y="0"/>
                </a:lnTo>
                <a:lnTo>
                  <a:pt x="364" y="178"/>
                </a:lnTo>
                <a:lnTo>
                  <a:pt x="363" y="222"/>
                </a:lnTo>
                <a:lnTo>
                  <a:pt x="217" y="266"/>
                </a:lnTo>
                <a:lnTo>
                  <a:pt x="200" y="178"/>
                </a:lnTo>
                <a:lnTo>
                  <a:pt x="0" y="178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2" name="Freeform 37"/>
          <p:cNvSpPr>
            <a:spLocks/>
          </p:cNvSpPr>
          <p:nvPr/>
        </p:nvSpPr>
        <p:spPr bwMode="auto">
          <a:xfrm>
            <a:off x="2240166" y="1622796"/>
            <a:ext cx="710887" cy="635305"/>
          </a:xfrm>
          <a:custGeom>
            <a:avLst/>
            <a:gdLst>
              <a:gd name="T0" fmla="*/ 65 w 348"/>
              <a:gd name="T1" fmla="*/ 133 h 311"/>
              <a:gd name="T2" fmla="*/ 239 w 348"/>
              <a:gd name="T3" fmla="*/ 0 h 311"/>
              <a:gd name="T4" fmla="*/ 348 w 348"/>
              <a:gd name="T5" fmla="*/ 45 h 311"/>
              <a:gd name="T6" fmla="*/ 347 w 348"/>
              <a:gd name="T7" fmla="*/ 133 h 311"/>
              <a:gd name="T8" fmla="*/ 228 w 348"/>
              <a:gd name="T9" fmla="*/ 267 h 311"/>
              <a:gd name="T10" fmla="*/ 64 w 348"/>
              <a:gd name="T11" fmla="*/ 311 h 311"/>
              <a:gd name="T12" fmla="*/ 0 w 348"/>
              <a:gd name="T13" fmla="*/ 223 h 311"/>
              <a:gd name="T14" fmla="*/ 65 w 348"/>
              <a:gd name="T15" fmla="*/ 13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8" h="311">
                <a:moveTo>
                  <a:pt x="65" y="133"/>
                </a:moveTo>
                <a:lnTo>
                  <a:pt x="239" y="0"/>
                </a:lnTo>
                <a:lnTo>
                  <a:pt x="348" y="45"/>
                </a:lnTo>
                <a:lnTo>
                  <a:pt x="347" y="133"/>
                </a:lnTo>
                <a:lnTo>
                  <a:pt x="228" y="267"/>
                </a:lnTo>
                <a:lnTo>
                  <a:pt x="64" y="311"/>
                </a:lnTo>
                <a:lnTo>
                  <a:pt x="0" y="223"/>
                </a:lnTo>
                <a:lnTo>
                  <a:pt x="65" y="133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23" name="Freeform 38"/>
          <p:cNvSpPr>
            <a:spLocks/>
          </p:cNvSpPr>
          <p:nvPr/>
        </p:nvSpPr>
        <p:spPr bwMode="auto">
          <a:xfrm>
            <a:off x="1704958" y="3259063"/>
            <a:ext cx="616919" cy="635305"/>
          </a:xfrm>
          <a:custGeom>
            <a:avLst/>
            <a:gdLst>
              <a:gd name="T0" fmla="*/ 285 w 302"/>
              <a:gd name="T1" fmla="*/ 0 h 311"/>
              <a:gd name="T2" fmla="*/ 302 w 302"/>
              <a:gd name="T3" fmla="*/ 89 h 311"/>
              <a:gd name="T4" fmla="*/ 256 w 302"/>
              <a:gd name="T5" fmla="*/ 266 h 311"/>
              <a:gd name="T6" fmla="*/ 82 w 302"/>
              <a:gd name="T7" fmla="*/ 311 h 311"/>
              <a:gd name="T8" fmla="*/ 0 w 302"/>
              <a:gd name="T9" fmla="*/ 311 h 311"/>
              <a:gd name="T10" fmla="*/ 1 w 302"/>
              <a:gd name="T11" fmla="*/ 222 h 311"/>
              <a:gd name="T12" fmla="*/ 138 w 302"/>
              <a:gd name="T13" fmla="*/ 133 h 311"/>
              <a:gd name="T14" fmla="*/ 103 w 302"/>
              <a:gd name="T15" fmla="*/ 44 h 311"/>
              <a:gd name="T16" fmla="*/ 148 w 302"/>
              <a:gd name="T17" fmla="*/ 0 h 311"/>
              <a:gd name="T18" fmla="*/ 285 w 302"/>
              <a:gd name="T1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02" h="311">
                <a:moveTo>
                  <a:pt x="285" y="0"/>
                </a:moveTo>
                <a:lnTo>
                  <a:pt x="302" y="89"/>
                </a:lnTo>
                <a:lnTo>
                  <a:pt x="256" y="266"/>
                </a:lnTo>
                <a:lnTo>
                  <a:pt x="82" y="311"/>
                </a:lnTo>
                <a:lnTo>
                  <a:pt x="0" y="311"/>
                </a:lnTo>
                <a:lnTo>
                  <a:pt x="1" y="222"/>
                </a:lnTo>
                <a:lnTo>
                  <a:pt x="138" y="133"/>
                </a:lnTo>
                <a:lnTo>
                  <a:pt x="103" y="44"/>
                </a:lnTo>
                <a:lnTo>
                  <a:pt x="148" y="0"/>
                </a:lnTo>
                <a:lnTo>
                  <a:pt x="285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4" name="Freeform 39"/>
          <p:cNvSpPr>
            <a:spLocks/>
          </p:cNvSpPr>
          <p:nvPr/>
        </p:nvSpPr>
        <p:spPr bwMode="auto">
          <a:xfrm>
            <a:off x="5657737" y="5348826"/>
            <a:ext cx="610792" cy="635305"/>
          </a:xfrm>
          <a:custGeom>
            <a:avLst/>
            <a:gdLst>
              <a:gd name="T0" fmla="*/ 17 w 299"/>
              <a:gd name="T1" fmla="*/ 222 h 311"/>
              <a:gd name="T2" fmla="*/ 0 w 299"/>
              <a:gd name="T3" fmla="*/ 0 h 311"/>
              <a:gd name="T4" fmla="*/ 19 w 299"/>
              <a:gd name="T5" fmla="*/ 0 h 311"/>
              <a:gd name="T6" fmla="*/ 146 w 299"/>
              <a:gd name="T7" fmla="*/ 0 h 311"/>
              <a:gd name="T8" fmla="*/ 299 w 299"/>
              <a:gd name="T9" fmla="*/ 222 h 311"/>
              <a:gd name="T10" fmla="*/ 262 w 299"/>
              <a:gd name="T11" fmla="*/ 266 h 311"/>
              <a:gd name="T12" fmla="*/ 89 w 299"/>
              <a:gd name="T13" fmla="*/ 311 h 311"/>
              <a:gd name="T14" fmla="*/ 17 w 299"/>
              <a:gd name="T15" fmla="*/ 222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99" h="311">
                <a:moveTo>
                  <a:pt x="17" y="222"/>
                </a:moveTo>
                <a:lnTo>
                  <a:pt x="0" y="0"/>
                </a:lnTo>
                <a:lnTo>
                  <a:pt x="19" y="0"/>
                </a:lnTo>
                <a:lnTo>
                  <a:pt x="146" y="0"/>
                </a:lnTo>
                <a:lnTo>
                  <a:pt x="299" y="222"/>
                </a:lnTo>
                <a:lnTo>
                  <a:pt x="262" y="266"/>
                </a:lnTo>
                <a:lnTo>
                  <a:pt x="89" y="311"/>
                </a:lnTo>
                <a:lnTo>
                  <a:pt x="17" y="222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5" name="Freeform 40"/>
          <p:cNvSpPr>
            <a:spLocks/>
          </p:cNvSpPr>
          <p:nvPr/>
        </p:nvSpPr>
        <p:spPr bwMode="auto">
          <a:xfrm>
            <a:off x="6192945" y="5802323"/>
            <a:ext cx="610792" cy="817112"/>
          </a:xfrm>
          <a:custGeom>
            <a:avLst/>
            <a:gdLst>
              <a:gd name="T0" fmla="*/ 0 w 299"/>
              <a:gd name="T1" fmla="*/ 44 h 400"/>
              <a:gd name="T2" fmla="*/ 37 w 299"/>
              <a:gd name="T3" fmla="*/ 0 h 400"/>
              <a:gd name="T4" fmla="*/ 164 w 299"/>
              <a:gd name="T5" fmla="*/ 89 h 400"/>
              <a:gd name="T6" fmla="*/ 291 w 299"/>
              <a:gd name="T7" fmla="*/ 133 h 400"/>
              <a:gd name="T8" fmla="*/ 299 w 299"/>
              <a:gd name="T9" fmla="*/ 222 h 400"/>
              <a:gd name="T10" fmla="*/ 162 w 299"/>
              <a:gd name="T11" fmla="*/ 267 h 400"/>
              <a:gd name="T12" fmla="*/ 180 w 299"/>
              <a:gd name="T13" fmla="*/ 400 h 400"/>
              <a:gd name="T14" fmla="*/ 143 w 299"/>
              <a:gd name="T15" fmla="*/ 400 h 400"/>
              <a:gd name="T16" fmla="*/ 98 w 299"/>
              <a:gd name="T17" fmla="*/ 356 h 400"/>
              <a:gd name="T18" fmla="*/ 54 w 299"/>
              <a:gd name="T19" fmla="*/ 267 h 400"/>
              <a:gd name="T20" fmla="*/ 0 w 299"/>
              <a:gd name="T21" fmla="*/ 44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99" h="400">
                <a:moveTo>
                  <a:pt x="0" y="44"/>
                </a:moveTo>
                <a:lnTo>
                  <a:pt x="37" y="0"/>
                </a:lnTo>
                <a:lnTo>
                  <a:pt x="164" y="89"/>
                </a:lnTo>
                <a:lnTo>
                  <a:pt x="291" y="133"/>
                </a:lnTo>
                <a:lnTo>
                  <a:pt x="299" y="222"/>
                </a:lnTo>
                <a:lnTo>
                  <a:pt x="162" y="267"/>
                </a:lnTo>
                <a:lnTo>
                  <a:pt x="180" y="400"/>
                </a:lnTo>
                <a:lnTo>
                  <a:pt x="143" y="400"/>
                </a:lnTo>
                <a:lnTo>
                  <a:pt x="98" y="356"/>
                </a:lnTo>
                <a:lnTo>
                  <a:pt x="54" y="267"/>
                </a:lnTo>
                <a:lnTo>
                  <a:pt x="0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6" name="Freeform 41"/>
          <p:cNvSpPr>
            <a:spLocks/>
          </p:cNvSpPr>
          <p:nvPr/>
        </p:nvSpPr>
        <p:spPr bwMode="auto">
          <a:xfrm>
            <a:off x="4203278" y="2350026"/>
            <a:ext cx="598535" cy="727230"/>
          </a:xfrm>
          <a:custGeom>
            <a:avLst/>
            <a:gdLst>
              <a:gd name="T0" fmla="*/ 13 w 293"/>
              <a:gd name="T1" fmla="*/ 0 h 356"/>
              <a:gd name="T2" fmla="*/ 50 w 293"/>
              <a:gd name="T3" fmla="*/ 44 h 356"/>
              <a:gd name="T4" fmla="*/ 177 w 293"/>
              <a:gd name="T5" fmla="*/ 44 h 356"/>
              <a:gd name="T6" fmla="*/ 249 w 293"/>
              <a:gd name="T7" fmla="*/ 133 h 356"/>
              <a:gd name="T8" fmla="*/ 212 w 293"/>
              <a:gd name="T9" fmla="*/ 222 h 356"/>
              <a:gd name="T10" fmla="*/ 284 w 293"/>
              <a:gd name="T11" fmla="*/ 267 h 356"/>
              <a:gd name="T12" fmla="*/ 293 w 293"/>
              <a:gd name="T13" fmla="*/ 267 h 356"/>
              <a:gd name="T14" fmla="*/ 262 w 293"/>
              <a:gd name="T15" fmla="*/ 311 h 356"/>
              <a:gd name="T16" fmla="*/ 152 w 293"/>
              <a:gd name="T17" fmla="*/ 311 h 356"/>
              <a:gd name="T18" fmla="*/ 81 w 293"/>
              <a:gd name="T19" fmla="*/ 356 h 356"/>
              <a:gd name="T20" fmla="*/ 28 w 293"/>
              <a:gd name="T21" fmla="*/ 267 h 356"/>
              <a:gd name="T22" fmla="*/ 38 w 293"/>
              <a:gd name="T23" fmla="*/ 222 h 356"/>
              <a:gd name="T24" fmla="*/ 0 w 293"/>
              <a:gd name="T25" fmla="*/ 222 h 356"/>
              <a:gd name="T26" fmla="*/ 33 w 293"/>
              <a:gd name="T27" fmla="*/ 89 h 356"/>
              <a:gd name="T28" fmla="*/ 13 w 293"/>
              <a:gd name="T29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93" h="356">
                <a:moveTo>
                  <a:pt x="13" y="0"/>
                </a:moveTo>
                <a:lnTo>
                  <a:pt x="50" y="44"/>
                </a:lnTo>
                <a:lnTo>
                  <a:pt x="177" y="44"/>
                </a:lnTo>
                <a:lnTo>
                  <a:pt x="249" y="133"/>
                </a:lnTo>
                <a:lnTo>
                  <a:pt x="212" y="222"/>
                </a:lnTo>
                <a:lnTo>
                  <a:pt x="284" y="267"/>
                </a:lnTo>
                <a:lnTo>
                  <a:pt x="293" y="267"/>
                </a:lnTo>
                <a:lnTo>
                  <a:pt x="262" y="311"/>
                </a:lnTo>
                <a:lnTo>
                  <a:pt x="152" y="311"/>
                </a:lnTo>
                <a:lnTo>
                  <a:pt x="81" y="356"/>
                </a:lnTo>
                <a:lnTo>
                  <a:pt x="28" y="267"/>
                </a:lnTo>
                <a:lnTo>
                  <a:pt x="38" y="222"/>
                </a:lnTo>
                <a:lnTo>
                  <a:pt x="0" y="222"/>
                </a:lnTo>
                <a:lnTo>
                  <a:pt x="33" y="89"/>
                </a:lnTo>
                <a:lnTo>
                  <a:pt x="13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7" name="Freeform 42"/>
          <p:cNvSpPr>
            <a:spLocks/>
          </p:cNvSpPr>
          <p:nvPr/>
        </p:nvSpPr>
        <p:spPr bwMode="auto">
          <a:xfrm>
            <a:off x="6311426" y="2531834"/>
            <a:ext cx="706802" cy="545423"/>
          </a:xfrm>
          <a:custGeom>
            <a:avLst/>
            <a:gdLst>
              <a:gd name="T0" fmla="*/ 283 w 346"/>
              <a:gd name="T1" fmla="*/ 133 h 267"/>
              <a:gd name="T2" fmla="*/ 346 w 346"/>
              <a:gd name="T3" fmla="*/ 178 h 267"/>
              <a:gd name="T4" fmla="*/ 336 w 346"/>
              <a:gd name="T5" fmla="*/ 267 h 267"/>
              <a:gd name="T6" fmla="*/ 254 w 346"/>
              <a:gd name="T7" fmla="*/ 267 h 267"/>
              <a:gd name="T8" fmla="*/ 227 w 346"/>
              <a:gd name="T9" fmla="*/ 222 h 267"/>
              <a:gd name="T10" fmla="*/ 36 w 346"/>
              <a:gd name="T11" fmla="*/ 222 h 267"/>
              <a:gd name="T12" fmla="*/ 0 w 346"/>
              <a:gd name="T13" fmla="*/ 89 h 267"/>
              <a:gd name="T14" fmla="*/ 83 w 346"/>
              <a:gd name="T15" fmla="*/ 0 h 267"/>
              <a:gd name="T16" fmla="*/ 174 w 346"/>
              <a:gd name="T17" fmla="*/ 0 h 267"/>
              <a:gd name="T18" fmla="*/ 219 w 346"/>
              <a:gd name="T19" fmla="*/ 133 h 267"/>
              <a:gd name="T20" fmla="*/ 283 w 346"/>
              <a:gd name="T21" fmla="*/ 13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46" h="267">
                <a:moveTo>
                  <a:pt x="283" y="133"/>
                </a:moveTo>
                <a:lnTo>
                  <a:pt x="346" y="178"/>
                </a:lnTo>
                <a:lnTo>
                  <a:pt x="336" y="267"/>
                </a:lnTo>
                <a:lnTo>
                  <a:pt x="254" y="267"/>
                </a:lnTo>
                <a:lnTo>
                  <a:pt x="227" y="222"/>
                </a:lnTo>
                <a:lnTo>
                  <a:pt x="36" y="222"/>
                </a:lnTo>
                <a:lnTo>
                  <a:pt x="0" y="89"/>
                </a:lnTo>
                <a:lnTo>
                  <a:pt x="83" y="0"/>
                </a:lnTo>
                <a:lnTo>
                  <a:pt x="174" y="0"/>
                </a:lnTo>
                <a:lnTo>
                  <a:pt x="219" y="133"/>
                </a:lnTo>
                <a:lnTo>
                  <a:pt x="283" y="133"/>
                </a:lnTo>
                <a:close/>
              </a:path>
            </a:pathLst>
          </a:custGeom>
          <a:gradFill flip="none" rotWithShape="1">
            <a:gsLst>
              <a:gs pos="0">
                <a:srgbClr val="FFFFCC"/>
              </a:gs>
              <a:gs pos="24000">
                <a:srgbClr val="FFFFCC"/>
              </a:gs>
              <a:gs pos="100000">
                <a:schemeClr val="bg1"/>
              </a:gs>
            </a:gsLst>
            <a:lin ang="2700000" scaled="1"/>
            <a:tileRect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8" name="Freeform 43"/>
          <p:cNvSpPr>
            <a:spLocks/>
          </p:cNvSpPr>
          <p:nvPr/>
        </p:nvSpPr>
        <p:spPr bwMode="auto">
          <a:xfrm>
            <a:off x="4881481" y="2078337"/>
            <a:ext cx="763999" cy="453497"/>
          </a:xfrm>
          <a:custGeom>
            <a:avLst/>
            <a:gdLst>
              <a:gd name="T0" fmla="*/ 11 w 374"/>
              <a:gd name="T1" fmla="*/ 0 h 222"/>
              <a:gd name="T2" fmla="*/ 211 w 374"/>
              <a:gd name="T3" fmla="*/ 0 h 222"/>
              <a:gd name="T4" fmla="*/ 228 w 374"/>
              <a:gd name="T5" fmla="*/ 88 h 222"/>
              <a:gd name="T6" fmla="*/ 374 w 374"/>
              <a:gd name="T7" fmla="*/ 44 h 222"/>
              <a:gd name="T8" fmla="*/ 374 w 374"/>
              <a:gd name="T9" fmla="*/ 133 h 222"/>
              <a:gd name="T10" fmla="*/ 209 w 374"/>
              <a:gd name="T11" fmla="*/ 177 h 222"/>
              <a:gd name="T12" fmla="*/ 164 w 374"/>
              <a:gd name="T13" fmla="*/ 222 h 222"/>
              <a:gd name="T14" fmla="*/ 91 w 374"/>
              <a:gd name="T15" fmla="*/ 222 h 222"/>
              <a:gd name="T16" fmla="*/ 0 w 374"/>
              <a:gd name="T17" fmla="*/ 133 h 222"/>
              <a:gd name="T18" fmla="*/ 1 w 374"/>
              <a:gd name="T19" fmla="*/ 0 h 222"/>
              <a:gd name="T20" fmla="*/ 11 w 374"/>
              <a:gd name="T2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74" h="222">
                <a:moveTo>
                  <a:pt x="11" y="0"/>
                </a:moveTo>
                <a:lnTo>
                  <a:pt x="211" y="0"/>
                </a:lnTo>
                <a:lnTo>
                  <a:pt x="228" y="88"/>
                </a:lnTo>
                <a:lnTo>
                  <a:pt x="374" y="44"/>
                </a:lnTo>
                <a:lnTo>
                  <a:pt x="374" y="133"/>
                </a:lnTo>
                <a:lnTo>
                  <a:pt x="209" y="177"/>
                </a:lnTo>
                <a:lnTo>
                  <a:pt x="164" y="222"/>
                </a:lnTo>
                <a:lnTo>
                  <a:pt x="91" y="222"/>
                </a:lnTo>
                <a:lnTo>
                  <a:pt x="0" y="133"/>
                </a:lnTo>
                <a:lnTo>
                  <a:pt x="1" y="0"/>
                </a:lnTo>
                <a:lnTo>
                  <a:pt x="11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09" name="Freeform 44"/>
          <p:cNvSpPr>
            <a:spLocks/>
          </p:cNvSpPr>
          <p:nvPr/>
        </p:nvSpPr>
        <p:spPr bwMode="auto">
          <a:xfrm>
            <a:off x="4221662" y="5438708"/>
            <a:ext cx="894737" cy="545423"/>
          </a:xfrm>
          <a:custGeom>
            <a:avLst/>
            <a:gdLst>
              <a:gd name="T0" fmla="*/ 384 w 438"/>
              <a:gd name="T1" fmla="*/ 44 h 267"/>
              <a:gd name="T2" fmla="*/ 438 w 438"/>
              <a:gd name="T3" fmla="*/ 89 h 267"/>
              <a:gd name="T4" fmla="*/ 18 w 438"/>
              <a:gd name="T5" fmla="*/ 267 h 267"/>
              <a:gd name="T6" fmla="*/ 0 w 438"/>
              <a:gd name="T7" fmla="*/ 134 h 267"/>
              <a:gd name="T8" fmla="*/ 10 w 438"/>
              <a:gd name="T9" fmla="*/ 89 h 267"/>
              <a:gd name="T10" fmla="*/ 229 w 438"/>
              <a:gd name="T11" fmla="*/ 0 h 267"/>
              <a:gd name="T12" fmla="*/ 384 w 438"/>
              <a:gd name="T13" fmla="*/ 4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8" h="267">
                <a:moveTo>
                  <a:pt x="384" y="44"/>
                </a:moveTo>
                <a:lnTo>
                  <a:pt x="438" y="89"/>
                </a:lnTo>
                <a:lnTo>
                  <a:pt x="18" y="267"/>
                </a:lnTo>
                <a:lnTo>
                  <a:pt x="0" y="134"/>
                </a:lnTo>
                <a:lnTo>
                  <a:pt x="10" y="89"/>
                </a:lnTo>
                <a:lnTo>
                  <a:pt x="229" y="0"/>
                </a:lnTo>
                <a:lnTo>
                  <a:pt x="384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0" name="Freeform 45"/>
          <p:cNvSpPr>
            <a:spLocks/>
          </p:cNvSpPr>
          <p:nvPr/>
        </p:nvSpPr>
        <p:spPr bwMode="auto">
          <a:xfrm>
            <a:off x="4160379" y="3984249"/>
            <a:ext cx="633262" cy="545423"/>
          </a:xfrm>
          <a:custGeom>
            <a:avLst/>
            <a:gdLst>
              <a:gd name="T0" fmla="*/ 192 w 310"/>
              <a:gd name="T1" fmla="*/ 0 h 267"/>
              <a:gd name="T2" fmla="*/ 310 w 310"/>
              <a:gd name="T3" fmla="*/ 134 h 267"/>
              <a:gd name="T4" fmla="*/ 281 w 310"/>
              <a:gd name="T5" fmla="*/ 223 h 267"/>
              <a:gd name="T6" fmla="*/ 71 w 310"/>
              <a:gd name="T7" fmla="*/ 267 h 267"/>
              <a:gd name="T8" fmla="*/ 8 w 310"/>
              <a:gd name="T9" fmla="*/ 178 h 267"/>
              <a:gd name="T10" fmla="*/ 0 w 310"/>
              <a:gd name="T11" fmla="*/ 89 h 267"/>
              <a:gd name="T12" fmla="*/ 164 w 310"/>
              <a:gd name="T13" fmla="*/ 0 h 267"/>
              <a:gd name="T14" fmla="*/ 192 w 310"/>
              <a:gd name="T15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0" h="267">
                <a:moveTo>
                  <a:pt x="192" y="0"/>
                </a:moveTo>
                <a:lnTo>
                  <a:pt x="310" y="134"/>
                </a:lnTo>
                <a:lnTo>
                  <a:pt x="281" y="223"/>
                </a:lnTo>
                <a:lnTo>
                  <a:pt x="71" y="267"/>
                </a:lnTo>
                <a:lnTo>
                  <a:pt x="8" y="178"/>
                </a:lnTo>
                <a:lnTo>
                  <a:pt x="0" y="89"/>
                </a:lnTo>
                <a:lnTo>
                  <a:pt x="164" y="0"/>
                </a:lnTo>
                <a:lnTo>
                  <a:pt x="192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1" name="Freeform 46"/>
          <p:cNvSpPr>
            <a:spLocks/>
          </p:cNvSpPr>
          <p:nvPr/>
        </p:nvSpPr>
        <p:spPr bwMode="auto">
          <a:xfrm>
            <a:off x="3829448" y="3620635"/>
            <a:ext cx="665946" cy="545423"/>
          </a:xfrm>
          <a:custGeom>
            <a:avLst/>
            <a:gdLst>
              <a:gd name="T0" fmla="*/ 326 w 326"/>
              <a:gd name="T1" fmla="*/ 178 h 267"/>
              <a:gd name="T2" fmla="*/ 162 w 326"/>
              <a:gd name="T3" fmla="*/ 267 h 267"/>
              <a:gd name="T4" fmla="*/ 89 w 326"/>
              <a:gd name="T5" fmla="*/ 267 h 267"/>
              <a:gd name="T6" fmla="*/ 7 w 326"/>
              <a:gd name="T7" fmla="*/ 267 h 267"/>
              <a:gd name="T8" fmla="*/ 0 w 326"/>
              <a:gd name="T9" fmla="*/ 45 h 267"/>
              <a:gd name="T10" fmla="*/ 80 w 326"/>
              <a:gd name="T11" fmla="*/ 45 h 267"/>
              <a:gd name="T12" fmla="*/ 134 w 326"/>
              <a:gd name="T13" fmla="*/ 45 h 267"/>
              <a:gd name="T14" fmla="*/ 167 w 326"/>
              <a:gd name="T15" fmla="*/ 0 h 267"/>
              <a:gd name="T16" fmla="*/ 326 w 326"/>
              <a:gd name="T17" fmla="*/ 17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6" h="267">
                <a:moveTo>
                  <a:pt x="326" y="178"/>
                </a:moveTo>
                <a:lnTo>
                  <a:pt x="162" y="267"/>
                </a:lnTo>
                <a:lnTo>
                  <a:pt x="89" y="267"/>
                </a:lnTo>
                <a:lnTo>
                  <a:pt x="7" y="267"/>
                </a:lnTo>
                <a:lnTo>
                  <a:pt x="0" y="45"/>
                </a:lnTo>
                <a:lnTo>
                  <a:pt x="80" y="45"/>
                </a:lnTo>
                <a:lnTo>
                  <a:pt x="134" y="45"/>
                </a:lnTo>
                <a:lnTo>
                  <a:pt x="167" y="0"/>
                </a:lnTo>
                <a:lnTo>
                  <a:pt x="326" y="178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2" name="Freeform 47"/>
          <p:cNvSpPr>
            <a:spLocks/>
          </p:cNvSpPr>
          <p:nvPr/>
        </p:nvSpPr>
        <p:spPr bwMode="auto">
          <a:xfrm>
            <a:off x="2364776" y="4985211"/>
            <a:ext cx="782385" cy="453497"/>
          </a:xfrm>
          <a:custGeom>
            <a:avLst/>
            <a:gdLst>
              <a:gd name="T0" fmla="*/ 293 w 383"/>
              <a:gd name="T1" fmla="*/ 0 h 222"/>
              <a:gd name="T2" fmla="*/ 347 w 383"/>
              <a:gd name="T3" fmla="*/ 44 h 222"/>
              <a:gd name="T4" fmla="*/ 383 w 383"/>
              <a:gd name="T5" fmla="*/ 133 h 222"/>
              <a:gd name="T6" fmla="*/ 309 w 383"/>
              <a:gd name="T7" fmla="*/ 222 h 222"/>
              <a:gd name="T8" fmla="*/ 0 w 383"/>
              <a:gd name="T9" fmla="*/ 133 h 222"/>
              <a:gd name="T10" fmla="*/ 10 w 383"/>
              <a:gd name="T11" fmla="*/ 44 h 222"/>
              <a:gd name="T12" fmla="*/ 293 w 383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83" h="222">
                <a:moveTo>
                  <a:pt x="293" y="0"/>
                </a:moveTo>
                <a:lnTo>
                  <a:pt x="347" y="44"/>
                </a:lnTo>
                <a:lnTo>
                  <a:pt x="383" y="133"/>
                </a:lnTo>
                <a:lnTo>
                  <a:pt x="309" y="222"/>
                </a:lnTo>
                <a:lnTo>
                  <a:pt x="0" y="133"/>
                </a:lnTo>
                <a:lnTo>
                  <a:pt x="10" y="44"/>
                </a:lnTo>
                <a:lnTo>
                  <a:pt x="293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3" name="Freeform 48"/>
          <p:cNvSpPr>
            <a:spLocks/>
          </p:cNvSpPr>
          <p:nvPr/>
        </p:nvSpPr>
        <p:spPr bwMode="auto">
          <a:xfrm>
            <a:off x="6115319" y="1440989"/>
            <a:ext cx="725187" cy="453497"/>
          </a:xfrm>
          <a:custGeom>
            <a:avLst/>
            <a:gdLst>
              <a:gd name="T0" fmla="*/ 147 w 355"/>
              <a:gd name="T1" fmla="*/ 0 h 222"/>
              <a:gd name="T2" fmla="*/ 302 w 355"/>
              <a:gd name="T3" fmla="*/ 0 h 222"/>
              <a:gd name="T4" fmla="*/ 355 w 355"/>
              <a:gd name="T5" fmla="*/ 134 h 222"/>
              <a:gd name="T6" fmla="*/ 91 w 355"/>
              <a:gd name="T7" fmla="*/ 222 h 222"/>
              <a:gd name="T8" fmla="*/ 0 w 355"/>
              <a:gd name="T9" fmla="*/ 89 h 222"/>
              <a:gd name="T10" fmla="*/ 147 w 355"/>
              <a:gd name="T1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55" h="222">
                <a:moveTo>
                  <a:pt x="147" y="0"/>
                </a:moveTo>
                <a:lnTo>
                  <a:pt x="302" y="0"/>
                </a:lnTo>
                <a:lnTo>
                  <a:pt x="355" y="134"/>
                </a:lnTo>
                <a:lnTo>
                  <a:pt x="91" y="222"/>
                </a:lnTo>
                <a:lnTo>
                  <a:pt x="0" y="89"/>
                </a:lnTo>
                <a:lnTo>
                  <a:pt x="147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4" name="Freeform 49"/>
          <p:cNvSpPr>
            <a:spLocks/>
          </p:cNvSpPr>
          <p:nvPr/>
        </p:nvSpPr>
        <p:spPr bwMode="auto">
          <a:xfrm>
            <a:off x="4205320" y="5075094"/>
            <a:ext cx="484139" cy="545423"/>
          </a:xfrm>
          <a:custGeom>
            <a:avLst/>
            <a:gdLst>
              <a:gd name="T0" fmla="*/ 20 w 237"/>
              <a:gd name="T1" fmla="*/ 0 h 267"/>
              <a:gd name="T2" fmla="*/ 229 w 237"/>
              <a:gd name="T3" fmla="*/ 0 h 267"/>
              <a:gd name="T4" fmla="*/ 237 w 237"/>
              <a:gd name="T5" fmla="*/ 178 h 267"/>
              <a:gd name="T6" fmla="*/ 18 w 237"/>
              <a:gd name="T7" fmla="*/ 267 h 267"/>
              <a:gd name="T8" fmla="*/ 0 w 237"/>
              <a:gd name="T9" fmla="*/ 178 h 267"/>
              <a:gd name="T10" fmla="*/ 20 w 237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7" h="267">
                <a:moveTo>
                  <a:pt x="20" y="0"/>
                </a:moveTo>
                <a:lnTo>
                  <a:pt x="229" y="0"/>
                </a:lnTo>
                <a:lnTo>
                  <a:pt x="237" y="178"/>
                </a:lnTo>
                <a:lnTo>
                  <a:pt x="18" y="267"/>
                </a:lnTo>
                <a:lnTo>
                  <a:pt x="0" y="178"/>
                </a:lnTo>
                <a:lnTo>
                  <a:pt x="2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5" name="Freeform 50"/>
          <p:cNvSpPr>
            <a:spLocks/>
          </p:cNvSpPr>
          <p:nvPr/>
        </p:nvSpPr>
        <p:spPr bwMode="auto">
          <a:xfrm>
            <a:off x="4673117" y="4985211"/>
            <a:ext cx="557679" cy="543379"/>
          </a:xfrm>
          <a:custGeom>
            <a:avLst/>
            <a:gdLst>
              <a:gd name="T0" fmla="*/ 183 w 273"/>
              <a:gd name="T1" fmla="*/ 0 h 266"/>
              <a:gd name="T2" fmla="*/ 192 w 273"/>
              <a:gd name="T3" fmla="*/ 88 h 266"/>
              <a:gd name="T4" fmla="*/ 264 w 273"/>
              <a:gd name="T5" fmla="*/ 88 h 266"/>
              <a:gd name="T6" fmla="*/ 273 w 273"/>
              <a:gd name="T7" fmla="*/ 178 h 266"/>
              <a:gd name="T8" fmla="*/ 236 w 273"/>
              <a:gd name="T9" fmla="*/ 178 h 266"/>
              <a:gd name="T10" fmla="*/ 163 w 273"/>
              <a:gd name="T11" fmla="*/ 266 h 266"/>
              <a:gd name="T12" fmla="*/ 8 w 273"/>
              <a:gd name="T13" fmla="*/ 222 h 266"/>
              <a:gd name="T14" fmla="*/ 0 w 273"/>
              <a:gd name="T15" fmla="*/ 44 h 266"/>
              <a:gd name="T16" fmla="*/ 92 w 273"/>
              <a:gd name="T17" fmla="*/ 0 h 266"/>
              <a:gd name="T18" fmla="*/ 183 w 273"/>
              <a:gd name="T19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73" h="266">
                <a:moveTo>
                  <a:pt x="183" y="0"/>
                </a:moveTo>
                <a:lnTo>
                  <a:pt x="192" y="88"/>
                </a:lnTo>
                <a:lnTo>
                  <a:pt x="264" y="88"/>
                </a:lnTo>
                <a:lnTo>
                  <a:pt x="273" y="178"/>
                </a:lnTo>
                <a:lnTo>
                  <a:pt x="236" y="178"/>
                </a:lnTo>
                <a:lnTo>
                  <a:pt x="163" y="266"/>
                </a:lnTo>
                <a:lnTo>
                  <a:pt x="8" y="222"/>
                </a:lnTo>
                <a:lnTo>
                  <a:pt x="0" y="44"/>
                </a:lnTo>
                <a:lnTo>
                  <a:pt x="92" y="0"/>
                </a:lnTo>
                <a:lnTo>
                  <a:pt x="183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6" name="Freeform 51"/>
          <p:cNvSpPr>
            <a:spLocks/>
          </p:cNvSpPr>
          <p:nvPr/>
        </p:nvSpPr>
        <p:spPr bwMode="auto">
          <a:xfrm>
            <a:off x="6666870" y="2258101"/>
            <a:ext cx="635305" cy="545423"/>
          </a:xfrm>
          <a:custGeom>
            <a:avLst/>
            <a:gdLst>
              <a:gd name="T0" fmla="*/ 0 w 311"/>
              <a:gd name="T1" fmla="*/ 134 h 267"/>
              <a:gd name="T2" fmla="*/ 19 w 311"/>
              <a:gd name="T3" fmla="*/ 89 h 267"/>
              <a:gd name="T4" fmla="*/ 129 w 311"/>
              <a:gd name="T5" fmla="*/ 0 h 267"/>
              <a:gd name="T6" fmla="*/ 311 w 311"/>
              <a:gd name="T7" fmla="*/ 0 h 267"/>
              <a:gd name="T8" fmla="*/ 311 w 311"/>
              <a:gd name="T9" fmla="*/ 0 h 267"/>
              <a:gd name="T10" fmla="*/ 292 w 311"/>
              <a:gd name="T11" fmla="*/ 134 h 267"/>
              <a:gd name="T12" fmla="*/ 109 w 311"/>
              <a:gd name="T13" fmla="*/ 267 h 267"/>
              <a:gd name="T14" fmla="*/ 45 w 311"/>
              <a:gd name="T15" fmla="*/ 267 h 267"/>
              <a:gd name="T16" fmla="*/ 0 w 311"/>
              <a:gd name="T17" fmla="*/ 13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1" h="267">
                <a:moveTo>
                  <a:pt x="0" y="134"/>
                </a:moveTo>
                <a:lnTo>
                  <a:pt x="19" y="89"/>
                </a:lnTo>
                <a:lnTo>
                  <a:pt x="129" y="0"/>
                </a:lnTo>
                <a:lnTo>
                  <a:pt x="311" y="0"/>
                </a:lnTo>
                <a:lnTo>
                  <a:pt x="311" y="0"/>
                </a:lnTo>
                <a:lnTo>
                  <a:pt x="292" y="134"/>
                </a:lnTo>
                <a:lnTo>
                  <a:pt x="109" y="267"/>
                </a:lnTo>
                <a:lnTo>
                  <a:pt x="45" y="267"/>
                </a:lnTo>
                <a:lnTo>
                  <a:pt x="0" y="134"/>
                </a:lnTo>
                <a:close/>
              </a:path>
            </a:pathLst>
          </a:custGeom>
          <a:gradFill flip="none" rotWithShape="1"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  <a:tileRect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7" name="Freeform 52"/>
          <p:cNvSpPr>
            <a:spLocks/>
          </p:cNvSpPr>
          <p:nvPr/>
        </p:nvSpPr>
        <p:spPr bwMode="auto">
          <a:xfrm>
            <a:off x="3800850" y="4347864"/>
            <a:ext cx="504567" cy="637347"/>
          </a:xfrm>
          <a:custGeom>
            <a:avLst/>
            <a:gdLst>
              <a:gd name="T0" fmla="*/ 184 w 247"/>
              <a:gd name="T1" fmla="*/ 0 h 312"/>
              <a:gd name="T2" fmla="*/ 247 w 247"/>
              <a:gd name="T3" fmla="*/ 89 h 312"/>
              <a:gd name="T4" fmla="*/ 209 w 247"/>
              <a:gd name="T5" fmla="*/ 312 h 312"/>
              <a:gd name="T6" fmla="*/ 136 w 247"/>
              <a:gd name="T7" fmla="*/ 312 h 312"/>
              <a:gd name="T8" fmla="*/ 0 w 247"/>
              <a:gd name="T9" fmla="*/ 223 h 312"/>
              <a:gd name="T10" fmla="*/ 1 w 247"/>
              <a:gd name="T11" fmla="*/ 134 h 312"/>
              <a:gd name="T12" fmla="*/ 65 w 247"/>
              <a:gd name="T13" fmla="*/ 89 h 312"/>
              <a:gd name="T14" fmla="*/ 184 w 247"/>
              <a:gd name="T15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7" h="312">
                <a:moveTo>
                  <a:pt x="184" y="0"/>
                </a:moveTo>
                <a:lnTo>
                  <a:pt x="247" y="89"/>
                </a:lnTo>
                <a:lnTo>
                  <a:pt x="209" y="312"/>
                </a:lnTo>
                <a:lnTo>
                  <a:pt x="136" y="312"/>
                </a:lnTo>
                <a:lnTo>
                  <a:pt x="0" y="223"/>
                </a:lnTo>
                <a:lnTo>
                  <a:pt x="1" y="134"/>
                </a:lnTo>
                <a:lnTo>
                  <a:pt x="65" y="89"/>
                </a:lnTo>
                <a:lnTo>
                  <a:pt x="18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8" name="Freeform 53"/>
          <p:cNvSpPr>
            <a:spLocks/>
          </p:cNvSpPr>
          <p:nvPr/>
        </p:nvSpPr>
        <p:spPr bwMode="auto">
          <a:xfrm>
            <a:off x="5584197" y="2713640"/>
            <a:ext cx="520909" cy="545423"/>
          </a:xfrm>
          <a:custGeom>
            <a:avLst/>
            <a:gdLst>
              <a:gd name="T0" fmla="*/ 156 w 255"/>
              <a:gd name="T1" fmla="*/ 0 h 267"/>
              <a:gd name="T2" fmla="*/ 255 w 255"/>
              <a:gd name="T3" fmla="*/ 133 h 267"/>
              <a:gd name="T4" fmla="*/ 209 w 255"/>
              <a:gd name="T5" fmla="*/ 267 h 267"/>
              <a:gd name="T6" fmla="*/ 117 w 255"/>
              <a:gd name="T7" fmla="*/ 267 h 267"/>
              <a:gd name="T8" fmla="*/ 0 w 255"/>
              <a:gd name="T9" fmla="*/ 89 h 267"/>
              <a:gd name="T10" fmla="*/ 65 w 255"/>
              <a:gd name="T11" fmla="*/ 0 h 267"/>
              <a:gd name="T12" fmla="*/ 156 w 255"/>
              <a:gd name="T1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5" h="267">
                <a:moveTo>
                  <a:pt x="156" y="0"/>
                </a:moveTo>
                <a:lnTo>
                  <a:pt x="255" y="133"/>
                </a:lnTo>
                <a:lnTo>
                  <a:pt x="209" y="267"/>
                </a:lnTo>
                <a:lnTo>
                  <a:pt x="117" y="267"/>
                </a:lnTo>
                <a:lnTo>
                  <a:pt x="0" y="89"/>
                </a:lnTo>
                <a:lnTo>
                  <a:pt x="65" y="0"/>
                </a:lnTo>
                <a:lnTo>
                  <a:pt x="156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19" name="Freeform 54"/>
          <p:cNvSpPr>
            <a:spLocks/>
          </p:cNvSpPr>
          <p:nvPr/>
        </p:nvSpPr>
        <p:spPr bwMode="auto">
          <a:xfrm>
            <a:off x="3286069" y="3620635"/>
            <a:ext cx="557679" cy="545423"/>
          </a:xfrm>
          <a:custGeom>
            <a:avLst/>
            <a:gdLst>
              <a:gd name="T0" fmla="*/ 273 w 273"/>
              <a:gd name="T1" fmla="*/ 267 h 267"/>
              <a:gd name="T2" fmla="*/ 228 w 273"/>
              <a:gd name="T3" fmla="*/ 267 h 267"/>
              <a:gd name="T4" fmla="*/ 182 w 273"/>
              <a:gd name="T5" fmla="*/ 267 h 267"/>
              <a:gd name="T6" fmla="*/ 55 w 273"/>
              <a:gd name="T7" fmla="*/ 223 h 267"/>
              <a:gd name="T8" fmla="*/ 0 w 273"/>
              <a:gd name="T9" fmla="*/ 178 h 267"/>
              <a:gd name="T10" fmla="*/ 149 w 273"/>
              <a:gd name="T11" fmla="*/ 0 h 267"/>
              <a:gd name="T12" fmla="*/ 233 w 273"/>
              <a:gd name="T13" fmla="*/ 45 h 267"/>
              <a:gd name="T14" fmla="*/ 266 w 273"/>
              <a:gd name="T15" fmla="*/ 45 h 267"/>
              <a:gd name="T16" fmla="*/ 273 w 273"/>
              <a:gd name="T17" fmla="*/ 267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3" h="267">
                <a:moveTo>
                  <a:pt x="273" y="267"/>
                </a:moveTo>
                <a:lnTo>
                  <a:pt x="228" y="267"/>
                </a:lnTo>
                <a:lnTo>
                  <a:pt x="182" y="267"/>
                </a:lnTo>
                <a:lnTo>
                  <a:pt x="55" y="223"/>
                </a:lnTo>
                <a:lnTo>
                  <a:pt x="0" y="178"/>
                </a:lnTo>
                <a:lnTo>
                  <a:pt x="149" y="0"/>
                </a:lnTo>
                <a:lnTo>
                  <a:pt x="233" y="45"/>
                </a:lnTo>
                <a:lnTo>
                  <a:pt x="266" y="45"/>
                </a:lnTo>
                <a:lnTo>
                  <a:pt x="273" y="267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0" name="Freeform 55"/>
          <p:cNvSpPr>
            <a:spLocks/>
          </p:cNvSpPr>
          <p:nvPr/>
        </p:nvSpPr>
        <p:spPr bwMode="auto">
          <a:xfrm>
            <a:off x="4564849" y="2078337"/>
            <a:ext cx="502524" cy="725187"/>
          </a:xfrm>
          <a:custGeom>
            <a:avLst/>
            <a:gdLst>
              <a:gd name="T0" fmla="*/ 156 w 246"/>
              <a:gd name="T1" fmla="*/ 0 h 355"/>
              <a:gd name="T2" fmla="*/ 155 w 246"/>
              <a:gd name="T3" fmla="*/ 133 h 355"/>
              <a:gd name="T4" fmla="*/ 246 w 246"/>
              <a:gd name="T5" fmla="*/ 222 h 355"/>
              <a:gd name="T6" fmla="*/ 226 w 246"/>
              <a:gd name="T7" fmla="*/ 355 h 355"/>
              <a:gd name="T8" fmla="*/ 135 w 246"/>
              <a:gd name="T9" fmla="*/ 355 h 355"/>
              <a:gd name="T10" fmla="*/ 72 w 246"/>
              <a:gd name="T11" fmla="*/ 266 h 355"/>
              <a:gd name="T12" fmla="*/ 0 w 246"/>
              <a:gd name="T13" fmla="*/ 177 h 355"/>
              <a:gd name="T14" fmla="*/ 93 w 246"/>
              <a:gd name="T15" fmla="*/ 0 h 355"/>
              <a:gd name="T16" fmla="*/ 156 w 246"/>
              <a:gd name="T17" fmla="*/ 0 h 3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6" h="355">
                <a:moveTo>
                  <a:pt x="156" y="0"/>
                </a:moveTo>
                <a:lnTo>
                  <a:pt x="155" y="133"/>
                </a:lnTo>
                <a:lnTo>
                  <a:pt x="246" y="222"/>
                </a:lnTo>
                <a:lnTo>
                  <a:pt x="226" y="355"/>
                </a:lnTo>
                <a:lnTo>
                  <a:pt x="135" y="355"/>
                </a:lnTo>
                <a:lnTo>
                  <a:pt x="72" y="266"/>
                </a:lnTo>
                <a:lnTo>
                  <a:pt x="0" y="177"/>
                </a:lnTo>
                <a:lnTo>
                  <a:pt x="93" y="0"/>
                </a:lnTo>
                <a:lnTo>
                  <a:pt x="156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1" name="Freeform 56"/>
          <p:cNvSpPr>
            <a:spLocks/>
          </p:cNvSpPr>
          <p:nvPr/>
        </p:nvSpPr>
        <p:spPr bwMode="auto">
          <a:xfrm>
            <a:off x="5375833" y="3259063"/>
            <a:ext cx="635305" cy="453497"/>
          </a:xfrm>
          <a:custGeom>
            <a:avLst/>
            <a:gdLst>
              <a:gd name="T0" fmla="*/ 0 w 311"/>
              <a:gd name="T1" fmla="*/ 89 h 222"/>
              <a:gd name="T2" fmla="*/ 219 w 311"/>
              <a:gd name="T3" fmla="*/ 0 h 222"/>
              <a:gd name="T4" fmla="*/ 311 w 311"/>
              <a:gd name="T5" fmla="*/ 0 h 222"/>
              <a:gd name="T6" fmla="*/ 310 w 311"/>
              <a:gd name="T7" fmla="*/ 44 h 222"/>
              <a:gd name="T8" fmla="*/ 264 w 311"/>
              <a:gd name="T9" fmla="*/ 177 h 222"/>
              <a:gd name="T10" fmla="*/ 117 w 311"/>
              <a:gd name="T11" fmla="*/ 222 h 222"/>
              <a:gd name="T12" fmla="*/ 18 w 311"/>
              <a:gd name="T13" fmla="*/ 177 h 222"/>
              <a:gd name="T14" fmla="*/ 0 w 311"/>
              <a:gd name="T15" fmla="*/ 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11" h="222">
                <a:moveTo>
                  <a:pt x="0" y="89"/>
                </a:moveTo>
                <a:lnTo>
                  <a:pt x="219" y="0"/>
                </a:lnTo>
                <a:lnTo>
                  <a:pt x="311" y="0"/>
                </a:lnTo>
                <a:lnTo>
                  <a:pt x="310" y="44"/>
                </a:lnTo>
                <a:lnTo>
                  <a:pt x="264" y="177"/>
                </a:lnTo>
                <a:lnTo>
                  <a:pt x="117" y="222"/>
                </a:lnTo>
                <a:lnTo>
                  <a:pt x="18" y="177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2" name="Freeform 57"/>
          <p:cNvSpPr>
            <a:spLocks/>
          </p:cNvSpPr>
          <p:nvPr/>
        </p:nvSpPr>
        <p:spPr bwMode="auto">
          <a:xfrm>
            <a:off x="2928583" y="1714722"/>
            <a:ext cx="688417" cy="635305"/>
          </a:xfrm>
          <a:custGeom>
            <a:avLst/>
            <a:gdLst>
              <a:gd name="T0" fmla="*/ 320 w 337"/>
              <a:gd name="T1" fmla="*/ 133 h 311"/>
              <a:gd name="T2" fmla="*/ 337 w 337"/>
              <a:gd name="T3" fmla="*/ 178 h 311"/>
              <a:gd name="T4" fmla="*/ 282 w 337"/>
              <a:gd name="T5" fmla="*/ 222 h 311"/>
              <a:gd name="T6" fmla="*/ 210 w 337"/>
              <a:gd name="T7" fmla="*/ 222 h 311"/>
              <a:gd name="T8" fmla="*/ 118 w 337"/>
              <a:gd name="T9" fmla="*/ 311 h 311"/>
              <a:gd name="T10" fmla="*/ 72 w 337"/>
              <a:gd name="T11" fmla="*/ 311 h 311"/>
              <a:gd name="T12" fmla="*/ 0 w 337"/>
              <a:gd name="T13" fmla="*/ 266 h 311"/>
              <a:gd name="T14" fmla="*/ 46 w 337"/>
              <a:gd name="T15" fmla="*/ 178 h 311"/>
              <a:gd name="T16" fmla="*/ 10 w 337"/>
              <a:gd name="T17" fmla="*/ 88 h 311"/>
              <a:gd name="T18" fmla="*/ 11 w 337"/>
              <a:gd name="T19" fmla="*/ 0 h 311"/>
              <a:gd name="T20" fmla="*/ 93 w 337"/>
              <a:gd name="T21" fmla="*/ 44 h 311"/>
              <a:gd name="T22" fmla="*/ 192 w 337"/>
              <a:gd name="T23" fmla="*/ 178 h 311"/>
              <a:gd name="T24" fmla="*/ 320 w 337"/>
              <a:gd name="T25" fmla="*/ 13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7" h="311">
                <a:moveTo>
                  <a:pt x="320" y="133"/>
                </a:moveTo>
                <a:lnTo>
                  <a:pt x="337" y="178"/>
                </a:lnTo>
                <a:lnTo>
                  <a:pt x="282" y="222"/>
                </a:lnTo>
                <a:lnTo>
                  <a:pt x="210" y="222"/>
                </a:lnTo>
                <a:lnTo>
                  <a:pt x="118" y="311"/>
                </a:lnTo>
                <a:lnTo>
                  <a:pt x="72" y="311"/>
                </a:lnTo>
                <a:lnTo>
                  <a:pt x="0" y="266"/>
                </a:lnTo>
                <a:lnTo>
                  <a:pt x="46" y="178"/>
                </a:lnTo>
                <a:lnTo>
                  <a:pt x="10" y="88"/>
                </a:lnTo>
                <a:lnTo>
                  <a:pt x="11" y="0"/>
                </a:lnTo>
                <a:lnTo>
                  <a:pt x="93" y="44"/>
                </a:lnTo>
                <a:lnTo>
                  <a:pt x="192" y="178"/>
                </a:lnTo>
                <a:lnTo>
                  <a:pt x="320" y="133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3" name="Freeform 58"/>
          <p:cNvSpPr>
            <a:spLocks/>
          </p:cNvSpPr>
          <p:nvPr/>
        </p:nvSpPr>
        <p:spPr bwMode="auto">
          <a:xfrm>
            <a:off x="5645480" y="2078337"/>
            <a:ext cx="369744" cy="635305"/>
          </a:xfrm>
          <a:custGeom>
            <a:avLst/>
            <a:gdLst>
              <a:gd name="T0" fmla="*/ 65 w 181"/>
              <a:gd name="T1" fmla="*/ 0 h 311"/>
              <a:gd name="T2" fmla="*/ 147 w 181"/>
              <a:gd name="T3" fmla="*/ 0 h 311"/>
              <a:gd name="T4" fmla="*/ 181 w 181"/>
              <a:gd name="T5" fmla="*/ 222 h 311"/>
              <a:gd name="T6" fmla="*/ 126 w 181"/>
              <a:gd name="T7" fmla="*/ 311 h 311"/>
              <a:gd name="T8" fmla="*/ 35 w 181"/>
              <a:gd name="T9" fmla="*/ 311 h 311"/>
              <a:gd name="T10" fmla="*/ 0 w 181"/>
              <a:gd name="T11" fmla="*/ 133 h 311"/>
              <a:gd name="T12" fmla="*/ 0 w 181"/>
              <a:gd name="T13" fmla="*/ 44 h 311"/>
              <a:gd name="T14" fmla="*/ 1 w 181"/>
              <a:gd name="T15" fmla="*/ 0 h 311"/>
              <a:gd name="T16" fmla="*/ 65 w 181"/>
              <a:gd name="T17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1" h="311">
                <a:moveTo>
                  <a:pt x="65" y="0"/>
                </a:moveTo>
                <a:lnTo>
                  <a:pt x="147" y="0"/>
                </a:lnTo>
                <a:lnTo>
                  <a:pt x="181" y="222"/>
                </a:lnTo>
                <a:lnTo>
                  <a:pt x="126" y="311"/>
                </a:lnTo>
                <a:lnTo>
                  <a:pt x="35" y="311"/>
                </a:lnTo>
                <a:lnTo>
                  <a:pt x="0" y="133"/>
                </a:lnTo>
                <a:lnTo>
                  <a:pt x="0" y="44"/>
                </a:lnTo>
                <a:lnTo>
                  <a:pt x="1" y="0"/>
                </a:lnTo>
                <a:lnTo>
                  <a:pt x="65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4" name="Freeform 59"/>
          <p:cNvSpPr>
            <a:spLocks/>
          </p:cNvSpPr>
          <p:nvPr/>
        </p:nvSpPr>
        <p:spPr bwMode="auto">
          <a:xfrm>
            <a:off x="4368742" y="2895448"/>
            <a:ext cx="524995" cy="635305"/>
          </a:xfrm>
          <a:custGeom>
            <a:avLst/>
            <a:gdLst>
              <a:gd name="T0" fmla="*/ 212 w 257"/>
              <a:gd name="T1" fmla="*/ 0 h 311"/>
              <a:gd name="T2" fmla="*/ 249 w 257"/>
              <a:gd name="T3" fmla="*/ 44 h 311"/>
              <a:gd name="T4" fmla="*/ 257 w 257"/>
              <a:gd name="T5" fmla="*/ 222 h 311"/>
              <a:gd name="T6" fmla="*/ 256 w 257"/>
              <a:gd name="T7" fmla="*/ 311 h 311"/>
              <a:gd name="T8" fmla="*/ 155 w 257"/>
              <a:gd name="T9" fmla="*/ 311 h 311"/>
              <a:gd name="T10" fmla="*/ 157 w 257"/>
              <a:gd name="T11" fmla="*/ 267 h 311"/>
              <a:gd name="T12" fmla="*/ 121 w 257"/>
              <a:gd name="T13" fmla="*/ 222 h 311"/>
              <a:gd name="T14" fmla="*/ 87 w 257"/>
              <a:gd name="T15" fmla="*/ 178 h 311"/>
              <a:gd name="T16" fmla="*/ 67 w 257"/>
              <a:gd name="T17" fmla="*/ 178 h 311"/>
              <a:gd name="T18" fmla="*/ 0 w 257"/>
              <a:gd name="T19" fmla="*/ 89 h 311"/>
              <a:gd name="T20" fmla="*/ 71 w 257"/>
              <a:gd name="T21" fmla="*/ 44 h 311"/>
              <a:gd name="T22" fmla="*/ 181 w 257"/>
              <a:gd name="T23" fmla="*/ 44 h 311"/>
              <a:gd name="T24" fmla="*/ 212 w 257"/>
              <a:gd name="T25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7" h="311">
                <a:moveTo>
                  <a:pt x="212" y="0"/>
                </a:moveTo>
                <a:lnTo>
                  <a:pt x="249" y="44"/>
                </a:lnTo>
                <a:lnTo>
                  <a:pt x="257" y="222"/>
                </a:lnTo>
                <a:lnTo>
                  <a:pt x="256" y="311"/>
                </a:lnTo>
                <a:lnTo>
                  <a:pt x="155" y="311"/>
                </a:lnTo>
                <a:lnTo>
                  <a:pt x="157" y="267"/>
                </a:lnTo>
                <a:lnTo>
                  <a:pt x="121" y="222"/>
                </a:lnTo>
                <a:lnTo>
                  <a:pt x="87" y="178"/>
                </a:lnTo>
                <a:lnTo>
                  <a:pt x="67" y="178"/>
                </a:lnTo>
                <a:lnTo>
                  <a:pt x="0" y="89"/>
                </a:lnTo>
                <a:lnTo>
                  <a:pt x="71" y="44"/>
                </a:lnTo>
                <a:lnTo>
                  <a:pt x="181" y="44"/>
                </a:lnTo>
                <a:lnTo>
                  <a:pt x="212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5" name="Freeform 60"/>
          <p:cNvSpPr>
            <a:spLocks/>
          </p:cNvSpPr>
          <p:nvPr/>
        </p:nvSpPr>
        <p:spPr bwMode="auto">
          <a:xfrm>
            <a:off x="4922336" y="4257982"/>
            <a:ext cx="576064" cy="545423"/>
          </a:xfrm>
          <a:custGeom>
            <a:avLst/>
            <a:gdLst>
              <a:gd name="T0" fmla="*/ 0 w 282"/>
              <a:gd name="T1" fmla="*/ 0 h 267"/>
              <a:gd name="T2" fmla="*/ 9 w 282"/>
              <a:gd name="T3" fmla="*/ 0 h 267"/>
              <a:gd name="T4" fmla="*/ 255 w 282"/>
              <a:gd name="T5" fmla="*/ 0 h 267"/>
              <a:gd name="T6" fmla="*/ 282 w 282"/>
              <a:gd name="T7" fmla="*/ 89 h 267"/>
              <a:gd name="T8" fmla="*/ 108 w 282"/>
              <a:gd name="T9" fmla="*/ 267 h 267"/>
              <a:gd name="T10" fmla="*/ 0 w 282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2" h="267">
                <a:moveTo>
                  <a:pt x="0" y="0"/>
                </a:moveTo>
                <a:lnTo>
                  <a:pt x="9" y="0"/>
                </a:lnTo>
                <a:lnTo>
                  <a:pt x="255" y="0"/>
                </a:lnTo>
                <a:lnTo>
                  <a:pt x="282" y="89"/>
                </a:lnTo>
                <a:lnTo>
                  <a:pt x="108" y="267"/>
                </a:lnTo>
                <a:lnTo>
                  <a:pt x="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6" name="Freeform 61"/>
          <p:cNvSpPr>
            <a:spLocks/>
          </p:cNvSpPr>
          <p:nvPr/>
        </p:nvSpPr>
        <p:spPr bwMode="auto">
          <a:xfrm>
            <a:off x="5216496" y="2350026"/>
            <a:ext cx="500482" cy="545423"/>
          </a:xfrm>
          <a:custGeom>
            <a:avLst/>
            <a:gdLst>
              <a:gd name="T0" fmla="*/ 210 w 245"/>
              <a:gd name="T1" fmla="*/ 0 h 267"/>
              <a:gd name="T2" fmla="*/ 245 w 245"/>
              <a:gd name="T3" fmla="*/ 178 h 267"/>
              <a:gd name="T4" fmla="*/ 180 w 245"/>
              <a:gd name="T5" fmla="*/ 267 h 267"/>
              <a:gd name="T6" fmla="*/ 62 w 245"/>
              <a:gd name="T7" fmla="*/ 267 h 267"/>
              <a:gd name="T8" fmla="*/ 0 w 245"/>
              <a:gd name="T9" fmla="*/ 89 h 267"/>
              <a:gd name="T10" fmla="*/ 45 w 245"/>
              <a:gd name="T11" fmla="*/ 44 h 267"/>
              <a:gd name="T12" fmla="*/ 210 w 245"/>
              <a:gd name="T13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5" h="267">
                <a:moveTo>
                  <a:pt x="210" y="0"/>
                </a:moveTo>
                <a:lnTo>
                  <a:pt x="245" y="178"/>
                </a:lnTo>
                <a:lnTo>
                  <a:pt x="180" y="267"/>
                </a:lnTo>
                <a:lnTo>
                  <a:pt x="62" y="267"/>
                </a:lnTo>
                <a:lnTo>
                  <a:pt x="0" y="89"/>
                </a:lnTo>
                <a:lnTo>
                  <a:pt x="45" y="44"/>
                </a:lnTo>
                <a:lnTo>
                  <a:pt x="210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7" name="Freeform 62"/>
          <p:cNvSpPr>
            <a:spLocks/>
          </p:cNvSpPr>
          <p:nvPr/>
        </p:nvSpPr>
        <p:spPr bwMode="auto">
          <a:xfrm>
            <a:off x="3214573" y="1351107"/>
            <a:ext cx="759914" cy="727230"/>
          </a:xfrm>
          <a:custGeom>
            <a:avLst/>
            <a:gdLst>
              <a:gd name="T0" fmla="*/ 0 w 372"/>
              <a:gd name="T1" fmla="*/ 0 h 356"/>
              <a:gd name="T2" fmla="*/ 0 w 372"/>
              <a:gd name="T3" fmla="*/ 0 h 356"/>
              <a:gd name="T4" fmla="*/ 209 w 372"/>
              <a:gd name="T5" fmla="*/ 44 h 356"/>
              <a:gd name="T6" fmla="*/ 318 w 372"/>
              <a:gd name="T7" fmla="*/ 88 h 356"/>
              <a:gd name="T8" fmla="*/ 372 w 372"/>
              <a:gd name="T9" fmla="*/ 178 h 356"/>
              <a:gd name="T10" fmla="*/ 298 w 372"/>
              <a:gd name="T11" fmla="*/ 311 h 356"/>
              <a:gd name="T12" fmla="*/ 197 w 372"/>
              <a:gd name="T13" fmla="*/ 356 h 356"/>
              <a:gd name="T14" fmla="*/ 180 w 372"/>
              <a:gd name="T15" fmla="*/ 311 h 356"/>
              <a:gd name="T16" fmla="*/ 207 w 372"/>
              <a:gd name="T17" fmla="*/ 266 h 356"/>
              <a:gd name="T18" fmla="*/ 290 w 372"/>
              <a:gd name="T19" fmla="*/ 178 h 356"/>
              <a:gd name="T20" fmla="*/ 281 w 372"/>
              <a:gd name="T21" fmla="*/ 133 h 356"/>
              <a:gd name="T22" fmla="*/ 118 w 372"/>
              <a:gd name="T23" fmla="*/ 88 h 356"/>
              <a:gd name="T24" fmla="*/ 0 w 372"/>
              <a:gd name="T25" fmla="*/ 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2" h="356">
                <a:moveTo>
                  <a:pt x="0" y="0"/>
                </a:moveTo>
                <a:lnTo>
                  <a:pt x="0" y="0"/>
                </a:lnTo>
                <a:lnTo>
                  <a:pt x="209" y="44"/>
                </a:lnTo>
                <a:lnTo>
                  <a:pt x="318" y="88"/>
                </a:lnTo>
                <a:lnTo>
                  <a:pt x="372" y="178"/>
                </a:lnTo>
                <a:lnTo>
                  <a:pt x="298" y="311"/>
                </a:lnTo>
                <a:lnTo>
                  <a:pt x="197" y="356"/>
                </a:lnTo>
                <a:lnTo>
                  <a:pt x="180" y="311"/>
                </a:lnTo>
                <a:lnTo>
                  <a:pt x="207" y="266"/>
                </a:lnTo>
                <a:lnTo>
                  <a:pt x="290" y="178"/>
                </a:lnTo>
                <a:lnTo>
                  <a:pt x="281" y="133"/>
                </a:lnTo>
                <a:lnTo>
                  <a:pt x="118" y="8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8" name="Freeform 63"/>
          <p:cNvSpPr>
            <a:spLocks/>
          </p:cNvSpPr>
          <p:nvPr/>
        </p:nvSpPr>
        <p:spPr bwMode="auto">
          <a:xfrm>
            <a:off x="4274774" y="987492"/>
            <a:ext cx="504567" cy="543379"/>
          </a:xfrm>
          <a:custGeom>
            <a:avLst/>
            <a:gdLst>
              <a:gd name="T0" fmla="*/ 38 w 247"/>
              <a:gd name="T1" fmla="*/ 0 h 266"/>
              <a:gd name="T2" fmla="*/ 84 w 247"/>
              <a:gd name="T3" fmla="*/ 0 h 266"/>
              <a:gd name="T4" fmla="*/ 247 w 247"/>
              <a:gd name="T5" fmla="*/ 133 h 266"/>
              <a:gd name="T6" fmla="*/ 228 w 247"/>
              <a:gd name="T7" fmla="*/ 222 h 266"/>
              <a:gd name="T8" fmla="*/ 82 w 247"/>
              <a:gd name="T9" fmla="*/ 266 h 266"/>
              <a:gd name="T10" fmla="*/ 0 w 247"/>
              <a:gd name="T11" fmla="*/ 222 h 266"/>
              <a:gd name="T12" fmla="*/ 38 w 247"/>
              <a:gd name="T1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7" h="266">
                <a:moveTo>
                  <a:pt x="38" y="0"/>
                </a:moveTo>
                <a:lnTo>
                  <a:pt x="84" y="0"/>
                </a:lnTo>
                <a:lnTo>
                  <a:pt x="247" y="133"/>
                </a:lnTo>
                <a:lnTo>
                  <a:pt x="228" y="222"/>
                </a:lnTo>
                <a:lnTo>
                  <a:pt x="82" y="266"/>
                </a:lnTo>
                <a:lnTo>
                  <a:pt x="0" y="222"/>
                </a:lnTo>
                <a:lnTo>
                  <a:pt x="38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29" name="Freeform 64"/>
          <p:cNvSpPr>
            <a:spLocks/>
          </p:cNvSpPr>
          <p:nvPr/>
        </p:nvSpPr>
        <p:spPr bwMode="auto">
          <a:xfrm>
            <a:off x="5696549" y="4803405"/>
            <a:ext cx="394257" cy="545423"/>
          </a:xfrm>
          <a:custGeom>
            <a:avLst/>
            <a:gdLst>
              <a:gd name="T0" fmla="*/ 10 w 193"/>
              <a:gd name="T1" fmla="*/ 0 h 267"/>
              <a:gd name="T2" fmla="*/ 193 w 193"/>
              <a:gd name="T3" fmla="*/ 44 h 267"/>
              <a:gd name="T4" fmla="*/ 173 w 193"/>
              <a:gd name="T5" fmla="*/ 222 h 267"/>
              <a:gd name="T6" fmla="*/ 127 w 193"/>
              <a:gd name="T7" fmla="*/ 267 h 267"/>
              <a:gd name="T8" fmla="*/ 0 w 193"/>
              <a:gd name="T9" fmla="*/ 267 h 267"/>
              <a:gd name="T10" fmla="*/ 10 w 193"/>
              <a:gd name="T11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3" h="267">
                <a:moveTo>
                  <a:pt x="10" y="0"/>
                </a:moveTo>
                <a:lnTo>
                  <a:pt x="193" y="44"/>
                </a:lnTo>
                <a:lnTo>
                  <a:pt x="173" y="222"/>
                </a:lnTo>
                <a:lnTo>
                  <a:pt x="127" y="267"/>
                </a:lnTo>
                <a:lnTo>
                  <a:pt x="0" y="267"/>
                </a:lnTo>
                <a:lnTo>
                  <a:pt x="1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0" name="Freeform 65"/>
          <p:cNvSpPr>
            <a:spLocks/>
          </p:cNvSpPr>
          <p:nvPr/>
        </p:nvSpPr>
        <p:spPr bwMode="auto">
          <a:xfrm>
            <a:off x="3741610" y="4985211"/>
            <a:ext cx="504567" cy="453497"/>
          </a:xfrm>
          <a:custGeom>
            <a:avLst/>
            <a:gdLst>
              <a:gd name="T0" fmla="*/ 0 w 247"/>
              <a:gd name="T1" fmla="*/ 133 h 222"/>
              <a:gd name="T2" fmla="*/ 28 w 247"/>
              <a:gd name="T3" fmla="*/ 44 h 222"/>
              <a:gd name="T4" fmla="*/ 147 w 247"/>
              <a:gd name="T5" fmla="*/ 44 h 222"/>
              <a:gd name="T6" fmla="*/ 165 w 247"/>
              <a:gd name="T7" fmla="*/ 0 h 222"/>
              <a:gd name="T8" fmla="*/ 238 w 247"/>
              <a:gd name="T9" fmla="*/ 0 h 222"/>
              <a:gd name="T10" fmla="*/ 247 w 247"/>
              <a:gd name="T11" fmla="*/ 44 h 222"/>
              <a:gd name="T12" fmla="*/ 227 w 247"/>
              <a:gd name="T13" fmla="*/ 222 h 222"/>
              <a:gd name="T14" fmla="*/ 81 w 247"/>
              <a:gd name="T15" fmla="*/ 222 h 222"/>
              <a:gd name="T16" fmla="*/ 0 w 247"/>
              <a:gd name="T17" fmla="*/ 13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7" h="222">
                <a:moveTo>
                  <a:pt x="0" y="133"/>
                </a:moveTo>
                <a:lnTo>
                  <a:pt x="28" y="44"/>
                </a:lnTo>
                <a:lnTo>
                  <a:pt x="147" y="44"/>
                </a:lnTo>
                <a:lnTo>
                  <a:pt x="165" y="0"/>
                </a:lnTo>
                <a:lnTo>
                  <a:pt x="238" y="0"/>
                </a:lnTo>
                <a:lnTo>
                  <a:pt x="247" y="44"/>
                </a:lnTo>
                <a:lnTo>
                  <a:pt x="227" y="222"/>
                </a:lnTo>
                <a:lnTo>
                  <a:pt x="81" y="222"/>
                </a:lnTo>
                <a:lnTo>
                  <a:pt x="0" y="133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1" name="Freeform 66"/>
          <p:cNvSpPr>
            <a:spLocks/>
          </p:cNvSpPr>
          <p:nvPr/>
        </p:nvSpPr>
        <p:spPr bwMode="auto">
          <a:xfrm>
            <a:off x="6258314" y="4439790"/>
            <a:ext cx="708845" cy="363615"/>
          </a:xfrm>
          <a:custGeom>
            <a:avLst/>
            <a:gdLst>
              <a:gd name="T0" fmla="*/ 47 w 347"/>
              <a:gd name="T1" fmla="*/ 0 h 178"/>
              <a:gd name="T2" fmla="*/ 284 w 347"/>
              <a:gd name="T3" fmla="*/ 0 h 178"/>
              <a:gd name="T4" fmla="*/ 347 w 347"/>
              <a:gd name="T5" fmla="*/ 44 h 178"/>
              <a:gd name="T6" fmla="*/ 274 w 347"/>
              <a:gd name="T7" fmla="*/ 133 h 178"/>
              <a:gd name="T8" fmla="*/ 101 w 347"/>
              <a:gd name="T9" fmla="*/ 133 h 178"/>
              <a:gd name="T10" fmla="*/ 73 w 347"/>
              <a:gd name="T11" fmla="*/ 178 h 178"/>
              <a:gd name="T12" fmla="*/ 0 w 347"/>
              <a:gd name="T13" fmla="*/ 178 h 178"/>
              <a:gd name="T14" fmla="*/ 47 w 347"/>
              <a:gd name="T15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47" h="178">
                <a:moveTo>
                  <a:pt x="47" y="0"/>
                </a:moveTo>
                <a:lnTo>
                  <a:pt x="284" y="0"/>
                </a:lnTo>
                <a:lnTo>
                  <a:pt x="347" y="44"/>
                </a:lnTo>
                <a:lnTo>
                  <a:pt x="274" y="133"/>
                </a:lnTo>
                <a:lnTo>
                  <a:pt x="101" y="133"/>
                </a:lnTo>
                <a:lnTo>
                  <a:pt x="73" y="178"/>
                </a:lnTo>
                <a:lnTo>
                  <a:pt x="0" y="178"/>
                </a:lnTo>
                <a:lnTo>
                  <a:pt x="47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2" name="Freeform 67"/>
          <p:cNvSpPr>
            <a:spLocks/>
          </p:cNvSpPr>
          <p:nvPr/>
        </p:nvSpPr>
        <p:spPr bwMode="auto">
          <a:xfrm>
            <a:off x="3034808" y="2439908"/>
            <a:ext cx="582193" cy="545423"/>
          </a:xfrm>
          <a:custGeom>
            <a:avLst/>
            <a:gdLst>
              <a:gd name="T0" fmla="*/ 266 w 285"/>
              <a:gd name="T1" fmla="*/ 0 h 267"/>
              <a:gd name="T2" fmla="*/ 265 w 285"/>
              <a:gd name="T3" fmla="*/ 134 h 267"/>
              <a:gd name="T4" fmla="*/ 285 w 285"/>
              <a:gd name="T5" fmla="*/ 178 h 267"/>
              <a:gd name="T6" fmla="*/ 82 w 285"/>
              <a:gd name="T7" fmla="*/ 223 h 267"/>
              <a:gd name="T8" fmla="*/ 57 w 285"/>
              <a:gd name="T9" fmla="*/ 267 h 267"/>
              <a:gd name="T10" fmla="*/ 0 w 285"/>
              <a:gd name="T11" fmla="*/ 223 h 267"/>
              <a:gd name="T12" fmla="*/ 19 w 285"/>
              <a:gd name="T13" fmla="*/ 134 h 267"/>
              <a:gd name="T14" fmla="*/ 138 w 285"/>
              <a:gd name="T15" fmla="*/ 45 h 267"/>
              <a:gd name="T16" fmla="*/ 266 w 285"/>
              <a:gd name="T17" fmla="*/ 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5" h="267">
                <a:moveTo>
                  <a:pt x="266" y="0"/>
                </a:moveTo>
                <a:lnTo>
                  <a:pt x="265" y="134"/>
                </a:lnTo>
                <a:lnTo>
                  <a:pt x="285" y="178"/>
                </a:lnTo>
                <a:lnTo>
                  <a:pt x="82" y="223"/>
                </a:lnTo>
                <a:lnTo>
                  <a:pt x="57" y="267"/>
                </a:lnTo>
                <a:lnTo>
                  <a:pt x="0" y="223"/>
                </a:lnTo>
                <a:lnTo>
                  <a:pt x="19" y="134"/>
                </a:lnTo>
                <a:lnTo>
                  <a:pt x="138" y="45"/>
                </a:lnTo>
                <a:lnTo>
                  <a:pt x="266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3" name="Freeform 68"/>
          <p:cNvSpPr>
            <a:spLocks/>
          </p:cNvSpPr>
          <p:nvPr/>
        </p:nvSpPr>
        <p:spPr bwMode="auto">
          <a:xfrm>
            <a:off x="6838463" y="4076175"/>
            <a:ext cx="484139" cy="545423"/>
          </a:xfrm>
          <a:custGeom>
            <a:avLst/>
            <a:gdLst>
              <a:gd name="T0" fmla="*/ 1 w 237"/>
              <a:gd name="T1" fmla="*/ 44 h 267"/>
              <a:gd name="T2" fmla="*/ 65 w 237"/>
              <a:gd name="T3" fmla="*/ 0 h 267"/>
              <a:gd name="T4" fmla="*/ 237 w 237"/>
              <a:gd name="T5" fmla="*/ 133 h 267"/>
              <a:gd name="T6" fmla="*/ 236 w 237"/>
              <a:gd name="T7" fmla="*/ 267 h 267"/>
              <a:gd name="T8" fmla="*/ 63 w 237"/>
              <a:gd name="T9" fmla="*/ 222 h 267"/>
              <a:gd name="T10" fmla="*/ 0 w 237"/>
              <a:gd name="T11" fmla="*/ 178 h 267"/>
              <a:gd name="T12" fmla="*/ 19 w 237"/>
              <a:gd name="T13" fmla="*/ 89 h 267"/>
              <a:gd name="T14" fmla="*/ 1 w 237"/>
              <a:gd name="T15" fmla="*/ 44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7" h="267">
                <a:moveTo>
                  <a:pt x="1" y="44"/>
                </a:moveTo>
                <a:lnTo>
                  <a:pt x="65" y="0"/>
                </a:lnTo>
                <a:lnTo>
                  <a:pt x="237" y="133"/>
                </a:lnTo>
                <a:lnTo>
                  <a:pt x="236" y="267"/>
                </a:lnTo>
                <a:lnTo>
                  <a:pt x="63" y="222"/>
                </a:lnTo>
                <a:lnTo>
                  <a:pt x="0" y="178"/>
                </a:lnTo>
                <a:lnTo>
                  <a:pt x="19" y="89"/>
                </a:lnTo>
                <a:lnTo>
                  <a:pt x="1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4" name="Freeform 69"/>
          <p:cNvSpPr>
            <a:spLocks/>
          </p:cNvSpPr>
          <p:nvPr/>
        </p:nvSpPr>
        <p:spPr bwMode="auto">
          <a:xfrm>
            <a:off x="2387246" y="2258101"/>
            <a:ext cx="688417" cy="455540"/>
          </a:xfrm>
          <a:custGeom>
            <a:avLst/>
            <a:gdLst>
              <a:gd name="T0" fmla="*/ 265 w 337"/>
              <a:gd name="T1" fmla="*/ 0 h 223"/>
              <a:gd name="T2" fmla="*/ 337 w 337"/>
              <a:gd name="T3" fmla="*/ 45 h 223"/>
              <a:gd name="T4" fmla="*/ 273 w 337"/>
              <a:gd name="T5" fmla="*/ 134 h 223"/>
              <a:gd name="T6" fmla="*/ 136 w 337"/>
              <a:gd name="T7" fmla="*/ 223 h 223"/>
              <a:gd name="T8" fmla="*/ 9 w 337"/>
              <a:gd name="T9" fmla="*/ 134 h 223"/>
              <a:gd name="T10" fmla="*/ 0 w 337"/>
              <a:gd name="T11" fmla="*/ 45 h 223"/>
              <a:gd name="T12" fmla="*/ 183 w 337"/>
              <a:gd name="T13" fmla="*/ 0 h 223"/>
              <a:gd name="T14" fmla="*/ 265 w 337"/>
              <a:gd name="T1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37" h="223">
                <a:moveTo>
                  <a:pt x="265" y="0"/>
                </a:moveTo>
                <a:lnTo>
                  <a:pt x="337" y="45"/>
                </a:lnTo>
                <a:lnTo>
                  <a:pt x="273" y="134"/>
                </a:lnTo>
                <a:lnTo>
                  <a:pt x="136" y="223"/>
                </a:lnTo>
                <a:lnTo>
                  <a:pt x="9" y="134"/>
                </a:lnTo>
                <a:lnTo>
                  <a:pt x="0" y="45"/>
                </a:lnTo>
                <a:lnTo>
                  <a:pt x="183" y="0"/>
                </a:lnTo>
                <a:lnTo>
                  <a:pt x="265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5" name="Freeform 70"/>
          <p:cNvSpPr>
            <a:spLocks/>
          </p:cNvSpPr>
          <p:nvPr/>
        </p:nvSpPr>
        <p:spPr bwMode="auto">
          <a:xfrm>
            <a:off x="2227909" y="3440870"/>
            <a:ext cx="482096" cy="635305"/>
          </a:xfrm>
          <a:custGeom>
            <a:avLst/>
            <a:gdLst>
              <a:gd name="T0" fmla="*/ 228 w 236"/>
              <a:gd name="T1" fmla="*/ 177 h 311"/>
              <a:gd name="T2" fmla="*/ 236 w 236"/>
              <a:gd name="T3" fmla="*/ 177 h 311"/>
              <a:gd name="T4" fmla="*/ 126 w 236"/>
              <a:gd name="T5" fmla="*/ 311 h 311"/>
              <a:gd name="T6" fmla="*/ 54 w 236"/>
              <a:gd name="T7" fmla="*/ 266 h 311"/>
              <a:gd name="T8" fmla="*/ 0 w 236"/>
              <a:gd name="T9" fmla="*/ 177 h 311"/>
              <a:gd name="T10" fmla="*/ 46 w 236"/>
              <a:gd name="T11" fmla="*/ 0 h 311"/>
              <a:gd name="T12" fmla="*/ 228 w 236"/>
              <a:gd name="T13" fmla="*/ 177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6" h="311">
                <a:moveTo>
                  <a:pt x="228" y="177"/>
                </a:moveTo>
                <a:lnTo>
                  <a:pt x="236" y="177"/>
                </a:lnTo>
                <a:lnTo>
                  <a:pt x="126" y="311"/>
                </a:lnTo>
                <a:lnTo>
                  <a:pt x="54" y="266"/>
                </a:lnTo>
                <a:lnTo>
                  <a:pt x="0" y="177"/>
                </a:lnTo>
                <a:lnTo>
                  <a:pt x="46" y="0"/>
                </a:lnTo>
                <a:lnTo>
                  <a:pt x="228" y="177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6" name="Freeform 71"/>
          <p:cNvSpPr>
            <a:spLocks/>
          </p:cNvSpPr>
          <p:nvPr/>
        </p:nvSpPr>
        <p:spPr bwMode="auto">
          <a:xfrm>
            <a:off x="2485300" y="3802443"/>
            <a:ext cx="598535" cy="455540"/>
          </a:xfrm>
          <a:custGeom>
            <a:avLst/>
            <a:gdLst>
              <a:gd name="T0" fmla="*/ 110 w 293"/>
              <a:gd name="T1" fmla="*/ 0 h 223"/>
              <a:gd name="T2" fmla="*/ 293 w 293"/>
              <a:gd name="T3" fmla="*/ 45 h 223"/>
              <a:gd name="T4" fmla="*/ 227 w 293"/>
              <a:gd name="T5" fmla="*/ 178 h 223"/>
              <a:gd name="T6" fmla="*/ 218 w 293"/>
              <a:gd name="T7" fmla="*/ 223 h 223"/>
              <a:gd name="T8" fmla="*/ 82 w 293"/>
              <a:gd name="T9" fmla="*/ 223 h 223"/>
              <a:gd name="T10" fmla="*/ 0 w 293"/>
              <a:gd name="T11" fmla="*/ 134 h 223"/>
              <a:gd name="T12" fmla="*/ 110 w 293"/>
              <a:gd name="T13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3" h="223">
                <a:moveTo>
                  <a:pt x="110" y="0"/>
                </a:moveTo>
                <a:lnTo>
                  <a:pt x="293" y="45"/>
                </a:lnTo>
                <a:lnTo>
                  <a:pt x="227" y="178"/>
                </a:lnTo>
                <a:lnTo>
                  <a:pt x="218" y="223"/>
                </a:lnTo>
                <a:lnTo>
                  <a:pt x="82" y="223"/>
                </a:lnTo>
                <a:lnTo>
                  <a:pt x="0" y="134"/>
                </a:lnTo>
                <a:lnTo>
                  <a:pt x="11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7" name="Freeform 72"/>
          <p:cNvSpPr>
            <a:spLocks/>
          </p:cNvSpPr>
          <p:nvPr/>
        </p:nvSpPr>
        <p:spPr bwMode="auto">
          <a:xfrm>
            <a:off x="6527961" y="5438708"/>
            <a:ext cx="469839" cy="635305"/>
          </a:xfrm>
          <a:custGeom>
            <a:avLst/>
            <a:gdLst>
              <a:gd name="T0" fmla="*/ 102 w 230"/>
              <a:gd name="T1" fmla="*/ 0 h 311"/>
              <a:gd name="T2" fmla="*/ 230 w 230"/>
              <a:gd name="T3" fmla="*/ 44 h 311"/>
              <a:gd name="T4" fmla="*/ 127 w 230"/>
              <a:gd name="T5" fmla="*/ 311 h 311"/>
              <a:gd name="T6" fmla="*/ 0 w 230"/>
              <a:gd name="T7" fmla="*/ 267 h 311"/>
              <a:gd name="T8" fmla="*/ 102 w 230"/>
              <a:gd name="T9" fmla="*/ 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" h="311">
                <a:moveTo>
                  <a:pt x="102" y="0"/>
                </a:moveTo>
                <a:lnTo>
                  <a:pt x="230" y="44"/>
                </a:lnTo>
                <a:lnTo>
                  <a:pt x="127" y="311"/>
                </a:lnTo>
                <a:lnTo>
                  <a:pt x="0" y="267"/>
                </a:lnTo>
                <a:lnTo>
                  <a:pt x="102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8" name="Freeform 73"/>
          <p:cNvSpPr>
            <a:spLocks/>
          </p:cNvSpPr>
          <p:nvPr/>
        </p:nvSpPr>
        <p:spPr bwMode="auto">
          <a:xfrm>
            <a:off x="4229833" y="1986411"/>
            <a:ext cx="524995" cy="453497"/>
          </a:xfrm>
          <a:custGeom>
            <a:avLst/>
            <a:gdLst>
              <a:gd name="T0" fmla="*/ 57 w 257"/>
              <a:gd name="T1" fmla="*/ 0 h 222"/>
              <a:gd name="T2" fmla="*/ 257 w 257"/>
              <a:gd name="T3" fmla="*/ 45 h 222"/>
              <a:gd name="T4" fmla="*/ 164 w 257"/>
              <a:gd name="T5" fmla="*/ 222 h 222"/>
              <a:gd name="T6" fmla="*/ 37 w 257"/>
              <a:gd name="T7" fmla="*/ 222 h 222"/>
              <a:gd name="T8" fmla="*/ 0 w 257"/>
              <a:gd name="T9" fmla="*/ 178 h 222"/>
              <a:gd name="T10" fmla="*/ 57 w 257"/>
              <a:gd name="T1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" h="222">
                <a:moveTo>
                  <a:pt x="57" y="0"/>
                </a:moveTo>
                <a:lnTo>
                  <a:pt x="257" y="45"/>
                </a:lnTo>
                <a:lnTo>
                  <a:pt x="164" y="222"/>
                </a:lnTo>
                <a:lnTo>
                  <a:pt x="37" y="222"/>
                </a:lnTo>
                <a:lnTo>
                  <a:pt x="0" y="178"/>
                </a:lnTo>
                <a:lnTo>
                  <a:pt x="57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39" name="Freeform 74"/>
          <p:cNvSpPr>
            <a:spLocks/>
          </p:cNvSpPr>
          <p:nvPr/>
        </p:nvSpPr>
        <p:spPr bwMode="auto">
          <a:xfrm>
            <a:off x="4740528" y="1167257"/>
            <a:ext cx="559722" cy="455540"/>
          </a:xfrm>
          <a:custGeom>
            <a:avLst/>
            <a:gdLst>
              <a:gd name="T0" fmla="*/ 110 w 274"/>
              <a:gd name="T1" fmla="*/ 0 h 223"/>
              <a:gd name="T2" fmla="*/ 274 w 274"/>
              <a:gd name="T3" fmla="*/ 45 h 223"/>
              <a:gd name="T4" fmla="*/ 218 w 274"/>
              <a:gd name="T5" fmla="*/ 178 h 223"/>
              <a:gd name="T6" fmla="*/ 81 w 274"/>
              <a:gd name="T7" fmla="*/ 223 h 223"/>
              <a:gd name="T8" fmla="*/ 0 w 274"/>
              <a:gd name="T9" fmla="*/ 134 h 223"/>
              <a:gd name="T10" fmla="*/ 19 w 274"/>
              <a:gd name="T11" fmla="*/ 45 h 223"/>
              <a:gd name="T12" fmla="*/ 110 w 274"/>
              <a:gd name="T13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4" h="223">
                <a:moveTo>
                  <a:pt x="110" y="0"/>
                </a:moveTo>
                <a:lnTo>
                  <a:pt x="274" y="45"/>
                </a:lnTo>
                <a:lnTo>
                  <a:pt x="218" y="178"/>
                </a:lnTo>
                <a:lnTo>
                  <a:pt x="81" y="223"/>
                </a:lnTo>
                <a:lnTo>
                  <a:pt x="0" y="134"/>
                </a:lnTo>
                <a:lnTo>
                  <a:pt x="19" y="45"/>
                </a:lnTo>
                <a:lnTo>
                  <a:pt x="110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0" name="Freeform 75"/>
          <p:cNvSpPr>
            <a:spLocks/>
          </p:cNvSpPr>
          <p:nvPr/>
        </p:nvSpPr>
        <p:spPr bwMode="auto">
          <a:xfrm>
            <a:off x="4734400" y="4257982"/>
            <a:ext cx="408556" cy="727230"/>
          </a:xfrm>
          <a:custGeom>
            <a:avLst/>
            <a:gdLst>
              <a:gd name="T0" fmla="*/ 0 w 200"/>
              <a:gd name="T1" fmla="*/ 89 h 356"/>
              <a:gd name="T2" fmla="*/ 29 w 200"/>
              <a:gd name="T3" fmla="*/ 0 h 356"/>
              <a:gd name="T4" fmla="*/ 92 w 200"/>
              <a:gd name="T5" fmla="*/ 0 h 356"/>
              <a:gd name="T6" fmla="*/ 200 w 200"/>
              <a:gd name="T7" fmla="*/ 267 h 356"/>
              <a:gd name="T8" fmla="*/ 153 w 200"/>
              <a:gd name="T9" fmla="*/ 356 h 356"/>
              <a:gd name="T10" fmla="*/ 62 w 200"/>
              <a:gd name="T11" fmla="*/ 356 h 356"/>
              <a:gd name="T12" fmla="*/ 109 w 200"/>
              <a:gd name="T13" fmla="*/ 222 h 356"/>
              <a:gd name="T14" fmla="*/ 46 w 200"/>
              <a:gd name="T15" fmla="*/ 133 h 356"/>
              <a:gd name="T16" fmla="*/ 0 w 200"/>
              <a:gd name="T17" fmla="*/ 89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0" h="356">
                <a:moveTo>
                  <a:pt x="0" y="89"/>
                </a:moveTo>
                <a:lnTo>
                  <a:pt x="29" y="0"/>
                </a:lnTo>
                <a:lnTo>
                  <a:pt x="92" y="0"/>
                </a:lnTo>
                <a:lnTo>
                  <a:pt x="200" y="267"/>
                </a:lnTo>
                <a:lnTo>
                  <a:pt x="153" y="356"/>
                </a:lnTo>
                <a:lnTo>
                  <a:pt x="62" y="356"/>
                </a:lnTo>
                <a:lnTo>
                  <a:pt x="109" y="222"/>
                </a:lnTo>
                <a:lnTo>
                  <a:pt x="46" y="133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1" name="Freeform 76"/>
          <p:cNvSpPr>
            <a:spLocks/>
          </p:cNvSpPr>
          <p:nvPr/>
        </p:nvSpPr>
        <p:spPr bwMode="auto">
          <a:xfrm>
            <a:off x="6856848" y="1894486"/>
            <a:ext cx="449411" cy="363615"/>
          </a:xfrm>
          <a:custGeom>
            <a:avLst/>
            <a:gdLst>
              <a:gd name="T0" fmla="*/ 0 w 220"/>
              <a:gd name="T1" fmla="*/ 90 h 178"/>
              <a:gd name="T2" fmla="*/ 46 w 220"/>
              <a:gd name="T3" fmla="*/ 0 h 178"/>
              <a:gd name="T4" fmla="*/ 220 w 220"/>
              <a:gd name="T5" fmla="*/ 0 h 178"/>
              <a:gd name="T6" fmla="*/ 218 w 220"/>
              <a:gd name="T7" fmla="*/ 178 h 178"/>
              <a:gd name="T8" fmla="*/ 36 w 220"/>
              <a:gd name="T9" fmla="*/ 178 h 178"/>
              <a:gd name="T10" fmla="*/ 0 w 220"/>
              <a:gd name="T11" fmla="*/ 9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0" h="178">
                <a:moveTo>
                  <a:pt x="0" y="90"/>
                </a:moveTo>
                <a:lnTo>
                  <a:pt x="46" y="0"/>
                </a:lnTo>
                <a:lnTo>
                  <a:pt x="220" y="0"/>
                </a:lnTo>
                <a:lnTo>
                  <a:pt x="218" y="178"/>
                </a:lnTo>
                <a:lnTo>
                  <a:pt x="36" y="178"/>
                </a:lnTo>
                <a:lnTo>
                  <a:pt x="0" y="90"/>
                </a:lnTo>
                <a:close/>
              </a:path>
            </a:pathLst>
          </a:custGeom>
          <a:gradFill flip="none" rotWithShape="1"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  <a:tileRect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2" name="Freeform 77"/>
          <p:cNvSpPr>
            <a:spLocks/>
          </p:cNvSpPr>
          <p:nvPr/>
        </p:nvSpPr>
        <p:spPr bwMode="auto">
          <a:xfrm>
            <a:off x="3177803" y="1077375"/>
            <a:ext cx="706802" cy="453497"/>
          </a:xfrm>
          <a:custGeom>
            <a:avLst/>
            <a:gdLst>
              <a:gd name="T0" fmla="*/ 18 w 346"/>
              <a:gd name="T1" fmla="*/ 134 h 222"/>
              <a:gd name="T2" fmla="*/ 0 w 346"/>
              <a:gd name="T3" fmla="*/ 89 h 222"/>
              <a:gd name="T4" fmla="*/ 56 w 346"/>
              <a:gd name="T5" fmla="*/ 0 h 222"/>
              <a:gd name="T6" fmla="*/ 165 w 346"/>
              <a:gd name="T7" fmla="*/ 44 h 222"/>
              <a:gd name="T8" fmla="*/ 264 w 346"/>
              <a:gd name="T9" fmla="*/ 44 h 222"/>
              <a:gd name="T10" fmla="*/ 301 w 346"/>
              <a:gd name="T11" fmla="*/ 89 h 222"/>
              <a:gd name="T12" fmla="*/ 346 w 346"/>
              <a:gd name="T13" fmla="*/ 178 h 222"/>
              <a:gd name="T14" fmla="*/ 336 w 346"/>
              <a:gd name="T15" fmla="*/ 222 h 222"/>
              <a:gd name="T16" fmla="*/ 227 w 346"/>
              <a:gd name="T17" fmla="*/ 178 h 222"/>
              <a:gd name="T18" fmla="*/ 18 w 346"/>
              <a:gd name="T19" fmla="*/ 13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46" h="222">
                <a:moveTo>
                  <a:pt x="18" y="134"/>
                </a:moveTo>
                <a:lnTo>
                  <a:pt x="0" y="89"/>
                </a:lnTo>
                <a:lnTo>
                  <a:pt x="56" y="0"/>
                </a:lnTo>
                <a:lnTo>
                  <a:pt x="165" y="44"/>
                </a:lnTo>
                <a:lnTo>
                  <a:pt x="264" y="44"/>
                </a:lnTo>
                <a:lnTo>
                  <a:pt x="301" y="89"/>
                </a:lnTo>
                <a:lnTo>
                  <a:pt x="346" y="178"/>
                </a:lnTo>
                <a:lnTo>
                  <a:pt x="336" y="222"/>
                </a:lnTo>
                <a:lnTo>
                  <a:pt x="227" y="178"/>
                </a:lnTo>
                <a:lnTo>
                  <a:pt x="18" y="134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3" name="Freeform 78"/>
          <p:cNvSpPr>
            <a:spLocks/>
          </p:cNvSpPr>
          <p:nvPr/>
        </p:nvSpPr>
        <p:spPr bwMode="auto">
          <a:xfrm>
            <a:off x="5212411" y="5164976"/>
            <a:ext cx="480054" cy="637347"/>
          </a:xfrm>
          <a:custGeom>
            <a:avLst/>
            <a:gdLst>
              <a:gd name="T0" fmla="*/ 0 w 235"/>
              <a:gd name="T1" fmla="*/ 0 h 312"/>
              <a:gd name="T2" fmla="*/ 218 w 235"/>
              <a:gd name="T3" fmla="*/ 90 h 312"/>
              <a:gd name="T4" fmla="*/ 235 w 235"/>
              <a:gd name="T5" fmla="*/ 312 h 312"/>
              <a:gd name="T6" fmla="*/ 125 w 235"/>
              <a:gd name="T7" fmla="*/ 312 h 312"/>
              <a:gd name="T8" fmla="*/ 100 w 235"/>
              <a:gd name="T9" fmla="*/ 90 h 312"/>
              <a:gd name="T10" fmla="*/ 9 w 235"/>
              <a:gd name="T11" fmla="*/ 90 h 312"/>
              <a:gd name="T12" fmla="*/ 0 w 235"/>
              <a:gd name="T1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35" h="312">
                <a:moveTo>
                  <a:pt x="0" y="0"/>
                </a:moveTo>
                <a:lnTo>
                  <a:pt x="218" y="90"/>
                </a:lnTo>
                <a:lnTo>
                  <a:pt x="235" y="312"/>
                </a:lnTo>
                <a:lnTo>
                  <a:pt x="125" y="312"/>
                </a:lnTo>
                <a:lnTo>
                  <a:pt x="100" y="90"/>
                </a:lnTo>
                <a:lnTo>
                  <a:pt x="9" y="90"/>
                </a:lnTo>
                <a:lnTo>
                  <a:pt x="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4" name="Freeform 79"/>
          <p:cNvSpPr>
            <a:spLocks/>
          </p:cNvSpPr>
          <p:nvPr/>
        </p:nvSpPr>
        <p:spPr bwMode="auto">
          <a:xfrm>
            <a:off x="5915127" y="3348945"/>
            <a:ext cx="371786" cy="545423"/>
          </a:xfrm>
          <a:custGeom>
            <a:avLst/>
            <a:gdLst>
              <a:gd name="T0" fmla="*/ 0 w 182"/>
              <a:gd name="T1" fmla="*/ 133 h 267"/>
              <a:gd name="T2" fmla="*/ 46 w 182"/>
              <a:gd name="T3" fmla="*/ 0 h 267"/>
              <a:gd name="T4" fmla="*/ 173 w 182"/>
              <a:gd name="T5" fmla="*/ 45 h 267"/>
              <a:gd name="T6" fmla="*/ 182 w 182"/>
              <a:gd name="T7" fmla="*/ 89 h 267"/>
              <a:gd name="T8" fmla="*/ 153 w 182"/>
              <a:gd name="T9" fmla="*/ 267 h 267"/>
              <a:gd name="T10" fmla="*/ 26 w 182"/>
              <a:gd name="T11" fmla="*/ 267 h 267"/>
              <a:gd name="T12" fmla="*/ 0 w 182"/>
              <a:gd name="T13" fmla="*/ 13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2" h="267">
                <a:moveTo>
                  <a:pt x="0" y="133"/>
                </a:moveTo>
                <a:lnTo>
                  <a:pt x="46" y="0"/>
                </a:lnTo>
                <a:lnTo>
                  <a:pt x="173" y="45"/>
                </a:lnTo>
                <a:lnTo>
                  <a:pt x="182" y="89"/>
                </a:lnTo>
                <a:lnTo>
                  <a:pt x="153" y="267"/>
                </a:lnTo>
                <a:lnTo>
                  <a:pt x="26" y="267"/>
                </a:lnTo>
                <a:lnTo>
                  <a:pt x="0" y="133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5" name="Freeform 80"/>
          <p:cNvSpPr>
            <a:spLocks/>
          </p:cNvSpPr>
          <p:nvPr/>
        </p:nvSpPr>
        <p:spPr bwMode="auto">
          <a:xfrm>
            <a:off x="3083835" y="3167137"/>
            <a:ext cx="623048" cy="363615"/>
          </a:xfrm>
          <a:custGeom>
            <a:avLst/>
            <a:gdLst>
              <a:gd name="T0" fmla="*/ 305 w 305"/>
              <a:gd name="T1" fmla="*/ 89 h 178"/>
              <a:gd name="T2" fmla="*/ 270 w 305"/>
              <a:gd name="T3" fmla="*/ 134 h 178"/>
              <a:gd name="T4" fmla="*/ 181 w 305"/>
              <a:gd name="T5" fmla="*/ 178 h 178"/>
              <a:gd name="T6" fmla="*/ 120 w 305"/>
              <a:gd name="T7" fmla="*/ 178 h 178"/>
              <a:gd name="T8" fmla="*/ 0 w 305"/>
              <a:gd name="T9" fmla="*/ 89 h 178"/>
              <a:gd name="T10" fmla="*/ 31 w 305"/>
              <a:gd name="T11" fmla="*/ 45 h 178"/>
              <a:gd name="T12" fmla="*/ 84 w 305"/>
              <a:gd name="T13" fmla="*/ 45 h 178"/>
              <a:gd name="T14" fmla="*/ 214 w 305"/>
              <a:gd name="T15" fmla="*/ 0 h 178"/>
              <a:gd name="T16" fmla="*/ 305 w 305"/>
              <a:gd name="T17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05" h="178">
                <a:moveTo>
                  <a:pt x="305" y="89"/>
                </a:moveTo>
                <a:lnTo>
                  <a:pt x="270" y="134"/>
                </a:lnTo>
                <a:lnTo>
                  <a:pt x="181" y="178"/>
                </a:lnTo>
                <a:lnTo>
                  <a:pt x="120" y="178"/>
                </a:lnTo>
                <a:lnTo>
                  <a:pt x="0" y="89"/>
                </a:lnTo>
                <a:lnTo>
                  <a:pt x="31" y="45"/>
                </a:lnTo>
                <a:lnTo>
                  <a:pt x="84" y="45"/>
                </a:lnTo>
                <a:lnTo>
                  <a:pt x="214" y="0"/>
                </a:lnTo>
                <a:lnTo>
                  <a:pt x="305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6" name="Freeform 81"/>
          <p:cNvSpPr>
            <a:spLocks/>
          </p:cNvSpPr>
          <p:nvPr/>
        </p:nvSpPr>
        <p:spPr bwMode="auto">
          <a:xfrm>
            <a:off x="6182730" y="4711479"/>
            <a:ext cx="651647" cy="273732"/>
          </a:xfrm>
          <a:custGeom>
            <a:avLst/>
            <a:gdLst>
              <a:gd name="T0" fmla="*/ 0 w 319"/>
              <a:gd name="T1" fmla="*/ 89 h 134"/>
              <a:gd name="T2" fmla="*/ 37 w 319"/>
              <a:gd name="T3" fmla="*/ 45 h 134"/>
              <a:gd name="T4" fmla="*/ 110 w 319"/>
              <a:gd name="T5" fmla="*/ 45 h 134"/>
              <a:gd name="T6" fmla="*/ 138 w 319"/>
              <a:gd name="T7" fmla="*/ 0 h 134"/>
              <a:gd name="T8" fmla="*/ 311 w 319"/>
              <a:gd name="T9" fmla="*/ 0 h 134"/>
              <a:gd name="T10" fmla="*/ 319 w 319"/>
              <a:gd name="T11" fmla="*/ 45 h 134"/>
              <a:gd name="T12" fmla="*/ 173 w 319"/>
              <a:gd name="T13" fmla="*/ 134 h 134"/>
              <a:gd name="T14" fmla="*/ 9 w 319"/>
              <a:gd name="T15" fmla="*/ 134 h 134"/>
              <a:gd name="T16" fmla="*/ 0 w 319"/>
              <a:gd name="T17" fmla="*/ 8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9" h="134">
                <a:moveTo>
                  <a:pt x="0" y="89"/>
                </a:moveTo>
                <a:lnTo>
                  <a:pt x="37" y="45"/>
                </a:lnTo>
                <a:lnTo>
                  <a:pt x="110" y="45"/>
                </a:lnTo>
                <a:lnTo>
                  <a:pt x="138" y="0"/>
                </a:lnTo>
                <a:lnTo>
                  <a:pt x="311" y="0"/>
                </a:lnTo>
                <a:lnTo>
                  <a:pt x="319" y="45"/>
                </a:lnTo>
                <a:lnTo>
                  <a:pt x="173" y="134"/>
                </a:lnTo>
                <a:lnTo>
                  <a:pt x="9" y="134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7" name="Freeform 82"/>
          <p:cNvSpPr>
            <a:spLocks/>
          </p:cNvSpPr>
          <p:nvPr/>
        </p:nvSpPr>
        <p:spPr bwMode="auto">
          <a:xfrm>
            <a:off x="1590562" y="4076175"/>
            <a:ext cx="428984" cy="453497"/>
          </a:xfrm>
          <a:custGeom>
            <a:avLst/>
            <a:gdLst>
              <a:gd name="T0" fmla="*/ 210 w 210"/>
              <a:gd name="T1" fmla="*/ 89 h 222"/>
              <a:gd name="T2" fmla="*/ 172 w 210"/>
              <a:gd name="T3" fmla="*/ 222 h 222"/>
              <a:gd name="T4" fmla="*/ 63 w 210"/>
              <a:gd name="T5" fmla="*/ 222 h 222"/>
              <a:gd name="T6" fmla="*/ 0 w 210"/>
              <a:gd name="T7" fmla="*/ 44 h 222"/>
              <a:gd name="T8" fmla="*/ 55 w 210"/>
              <a:gd name="T9" fmla="*/ 44 h 222"/>
              <a:gd name="T10" fmla="*/ 146 w 210"/>
              <a:gd name="T11" fmla="*/ 0 h 222"/>
              <a:gd name="T12" fmla="*/ 210 w 210"/>
              <a:gd name="T13" fmla="*/ 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222">
                <a:moveTo>
                  <a:pt x="210" y="89"/>
                </a:moveTo>
                <a:lnTo>
                  <a:pt x="172" y="222"/>
                </a:lnTo>
                <a:lnTo>
                  <a:pt x="63" y="222"/>
                </a:lnTo>
                <a:lnTo>
                  <a:pt x="0" y="44"/>
                </a:lnTo>
                <a:lnTo>
                  <a:pt x="55" y="44"/>
                </a:lnTo>
                <a:lnTo>
                  <a:pt x="146" y="0"/>
                </a:lnTo>
                <a:lnTo>
                  <a:pt x="21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8" name="Freeform 83"/>
          <p:cNvSpPr>
            <a:spLocks/>
          </p:cNvSpPr>
          <p:nvPr/>
        </p:nvSpPr>
        <p:spPr bwMode="auto">
          <a:xfrm>
            <a:off x="3208444" y="4347864"/>
            <a:ext cx="390172" cy="455540"/>
          </a:xfrm>
          <a:custGeom>
            <a:avLst/>
            <a:gdLst>
              <a:gd name="T0" fmla="*/ 64 w 191"/>
              <a:gd name="T1" fmla="*/ 0 h 223"/>
              <a:gd name="T2" fmla="*/ 183 w 191"/>
              <a:gd name="T3" fmla="*/ 0 h 223"/>
              <a:gd name="T4" fmla="*/ 191 w 191"/>
              <a:gd name="T5" fmla="*/ 89 h 223"/>
              <a:gd name="T6" fmla="*/ 135 w 191"/>
              <a:gd name="T7" fmla="*/ 223 h 223"/>
              <a:gd name="T8" fmla="*/ 81 w 191"/>
              <a:gd name="T9" fmla="*/ 223 h 223"/>
              <a:gd name="T10" fmla="*/ 35 w 191"/>
              <a:gd name="T11" fmla="*/ 223 h 223"/>
              <a:gd name="T12" fmla="*/ 0 w 191"/>
              <a:gd name="T13" fmla="*/ 89 h 223"/>
              <a:gd name="T14" fmla="*/ 64 w 191"/>
              <a:gd name="T1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91" h="223">
                <a:moveTo>
                  <a:pt x="64" y="0"/>
                </a:moveTo>
                <a:lnTo>
                  <a:pt x="183" y="0"/>
                </a:lnTo>
                <a:lnTo>
                  <a:pt x="191" y="89"/>
                </a:lnTo>
                <a:lnTo>
                  <a:pt x="135" y="223"/>
                </a:lnTo>
                <a:lnTo>
                  <a:pt x="81" y="223"/>
                </a:lnTo>
                <a:lnTo>
                  <a:pt x="35" y="223"/>
                </a:lnTo>
                <a:lnTo>
                  <a:pt x="0" y="89"/>
                </a:lnTo>
                <a:lnTo>
                  <a:pt x="6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49" name="Freeform 84"/>
          <p:cNvSpPr>
            <a:spLocks/>
          </p:cNvSpPr>
          <p:nvPr/>
        </p:nvSpPr>
        <p:spPr bwMode="auto">
          <a:xfrm>
            <a:off x="6389052" y="2078337"/>
            <a:ext cx="541337" cy="453497"/>
          </a:xfrm>
          <a:custGeom>
            <a:avLst/>
            <a:gdLst>
              <a:gd name="T0" fmla="*/ 0 w 265"/>
              <a:gd name="T1" fmla="*/ 133 h 222"/>
              <a:gd name="T2" fmla="*/ 28 w 265"/>
              <a:gd name="T3" fmla="*/ 88 h 222"/>
              <a:gd name="T4" fmla="*/ 229 w 265"/>
              <a:gd name="T5" fmla="*/ 0 h 222"/>
              <a:gd name="T6" fmla="*/ 265 w 265"/>
              <a:gd name="T7" fmla="*/ 88 h 222"/>
              <a:gd name="T8" fmla="*/ 155 w 265"/>
              <a:gd name="T9" fmla="*/ 177 h 222"/>
              <a:gd name="T10" fmla="*/ 136 w 265"/>
              <a:gd name="T11" fmla="*/ 222 h 222"/>
              <a:gd name="T12" fmla="*/ 45 w 265"/>
              <a:gd name="T13" fmla="*/ 222 h 222"/>
              <a:gd name="T14" fmla="*/ 0 w 265"/>
              <a:gd name="T15" fmla="*/ 13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5" h="222">
                <a:moveTo>
                  <a:pt x="0" y="133"/>
                </a:moveTo>
                <a:lnTo>
                  <a:pt x="28" y="88"/>
                </a:lnTo>
                <a:lnTo>
                  <a:pt x="229" y="0"/>
                </a:lnTo>
                <a:lnTo>
                  <a:pt x="265" y="88"/>
                </a:lnTo>
                <a:lnTo>
                  <a:pt x="155" y="177"/>
                </a:lnTo>
                <a:lnTo>
                  <a:pt x="136" y="222"/>
                </a:lnTo>
                <a:lnTo>
                  <a:pt x="45" y="222"/>
                </a:lnTo>
                <a:lnTo>
                  <a:pt x="0" y="133"/>
                </a:lnTo>
                <a:close/>
              </a:path>
            </a:pathLst>
          </a:custGeom>
          <a:gradFill flip="none" rotWithShape="1"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  <a:tileRect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0" name="Freeform 85"/>
          <p:cNvSpPr>
            <a:spLocks/>
          </p:cNvSpPr>
          <p:nvPr/>
        </p:nvSpPr>
        <p:spPr bwMode="auto">
          <a:xfrm>
            <a:off x="6840505" y="1622796"/>
            <a:ext cx="614877" cy="271690"/>
          </a:xfrm>
          <a:custGeom>
            <a:avLst/>
            <a:gdLst>
              <a:gd name="T0" fmla="*/ 101 w 301"/>
              <a:gd name="T1" fmla="*/ 0 h 133"/>
              <a:gd name="T2" fmla="*/ 274 w 301"/>
              <a:gd name="T3" fmla="*/ 45 h 133"/>
              <a:gd name="T4" fmla="*/ 301 w 301"/>
              <a:gd name="T5" fmla="*/ 133 h 133"/>
              <a:gd name="T6" fmla="*/ 228 w 301"/>
              <a:gd name="T7" fmla="*/ 133 h 133"/>
              <a:gd name="T8" fmla="*/ 54 w 301"/>
              <a:gd name="T9" fmla="*/ 133 h 133"/>
              <a:gd name="T10" fmla="*/ 0 w 301"/>
              <a:gd name="T11" fmla="*/ 45 h 133"/>
              <a:gd name="T12" fmla="*/ 101 w 301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133">
                <a:moveTo>
                  <a:pt x="101" y="0"/>
                </a:moveTo>
                <a:lnTo>
                  <a:pt x="274" y="45"/>
                </a:lnTo>
                <a:lnTo>
                  <a:pt x="301" y="133"/>
                </a:lnTo>
                <a:lnTo>
                  <a:pt x="228" y="133"/>
                </a:lnTo>
                <a:lnTo>
                  <a:pt x="54" y="133"/>
                </a:lnTo>
                <a:lnTo>
                  <a:pt x="0" y="45"/>
                </a:lnTo>
                <a:lnTo>
                  <a:pt x="101" y="0"/>
                </a:lnTo>
                <a:close/>
              </a:path>
            </a:pathLst>
          </a:custGeom>
          <a:gradFill flip="none" rotWithShape="1"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  <a:tileRect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1" name="Freeform 86"/>
          <p:cNvSpPr>
            <a:spLocks/>
          </p:cNvSpPr>
          <p:nvPr/>
        </p:nvSpPr>
        <p:spPr bwMode="auto">
          <a:xfrm>
            <a:off x="2605824" y="2531834"/>
            <a:ext cx="467797" cy="363615"/>
          </a:xfrm>
          <a:custGeom>
            <a:avLst/>
            <a:gdLst>
              <a:gd name="T0" fmla="*/ 166 w 229"/>
              <a:gd name="T1" fmla="*/ 0 h 178"/>
              <a:gd name="T2" fmla="*/ 229 w 229"/>
              <a:gd name="T3" fmla="*/ 89 h 178"/>
              <a:gd name="T4" fmla="*/ 210 w 229"/>
              <a:gd name="T5" fmla="*/ 178 h 178"/>
              <a:gd name="T6" fmla="*/ 0 w 229"/>
              <a:gd name="T7" fmla="*/ 178 h 178"/>
              <a:gd name="T8" fmla="*/ 29 w 229"/>
              <a:gd name="T9" fmla="*/ 89 h 178"/>
              <a:gd name="T10" fmla="*/ 166 w 229"/>
              <a:gd name="T1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9" h="178">
                <a:moveTo>
                  <a:pt x="166" y="0"/>
                </a:moveTo>
                <a:lnTo>
                  <a:pt x="229" y="89"/>
                </a:lnTo>
                <a:lnTo>
                  <a:pt x="210" y="178"/>
                </a:lnTo>
                <a:lnTo>
                  <a:pt x="0" y="178"/>
                </a:lnTo>
                <a:lnTo>
                  <a:pt x="29" y="89"/>
                </a:lnTo>
                <a:lnTo>
                  <a:pt x="166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2" name="Freeform 87"/>
          <p:cNvSpPr>
            <a:spLocks/>
          </p:cNvSpPr>
          <p:nvPr/>
        </p:nvSpPr>
        <p:spPr bwMode="auto">
          <a:xfrm>
            <a:off x="5902870" y="2531834"/>
            <a:ext cx="482096" cy="453497"/>
          </a:xfrm>
          <a:custGeom>
            <a:avLst/>
            <a:gdLst>
              <a:gd name="T0" fmla="*/ 0 w 236"/>
              <a:gd name="T1" fmla="*/ 89 h 222"/>
              <a:gd name="T2" fmla="*/ 55 w 236"/>
              <a:gd name="T3" fmla="*/ 0 h 222"/>
              <a:gd name="T4" fmla="*/ 110 w 236"/>
              <a:gd name="T5" fmla="*/ 0 h 222"/>
              <a:gd name="T6" fmla="*/ 200 w 236"/>
              <a:gd name="T7" fmla="*/ 89 h 222"/>
              <a:gd name="T8" fmla="*/ 236 w 236"/>
              <a:gd name="T9" fmla="*/ 222 h 222"/>
              <a:gd name="T10" fmla="*/ 209 w 236"/>
              <a:gd name="T11" fmla="*/ 222 h 222"/>
              <a:gd name="T12" fmla="*/ 99 w 236"/>
              <a:gd name="T13" fmla="*/ 222 h 222"/>
              <a:gd name="T14" fmla="*/ 0 w 236"/>
              <a:gd name="T15" fmla="*/ 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" h="222">
                <a:moveTo>
                  <a:pt x="0" y="89"/>
                </a:moveTo>
                <a:lnTo>
                  <a:pt x="55" y="0"/>
                </a:lnTo>
                <a:lnTo>
                  <a:pt x="110" y="0"/>
                </a:lnTo>
                <a:lnTo>
                  <a:pt x="200" y="89"/>
                </a:lnTo>
                <a:lnTo>
                  <a:pt x="236" y="222"/>
                </a:lnTo>
                <a:lnTo>
                  <a:pt x="209" y="222"/>
                </a:lnTo>
                <a:lnTo>
                  <a:pt x="99" y="222"/>
                </a:lnTo>
                <a:lnTo>
                  <a:pt x="0" y="89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3" name="Freeform 88"/>
          <p:cNvSpPr>
            <a:spLocks/>
          </p:cNvSpPr>
          <p:nvPr/>
        </p:nvSpPr>
        <p:spPr bwMode="auto">
          <a:xfrm>
            <a:off x="2963310" y="4803405"/>
            <a:ext cx="463712" cy="453497"/>
          </a:xfrm>
          <a:custGeom>
            <a:avLst/>
            <a:gdLst>
              <a:gd name="T0" fmla="*/ 201 w 227"/>
              <a:gd name="T1" fmla="*/ 0 h 222"/>
              <a:gd name="T2" fmla="*/ 227 w 227"/>
              <a:gd name="T3" fmla="*/ 177 h 222"/>
              <a:gd name="T4" fmla="*/ 90 w 227"/>
              <a:gd name="T5" fmla="*/ 222 h 222"/>
              <a:gd name="T6" fmla="*/ 54 w 227"/>
              <a:gd name="T7" fmla="*/ 133 h 222"/>
              <a:gd name="T8" fmla="*/ 0 w 227"/>
              <a:gd name="T9" fmla="*/ 89 h 222"/>
              <a:gd name="T10" fmla="*/ 18 w 227"/>
              <a:gd name="T11" fmla="*/ 44 h 222"/>
              <a:gd name="T12" fmla="*/ 155 w 227"/>
              <a:gd name="T13" fmla="*/ 0 h 222"/>
              <a:gd name="T14" fmla="*/ 201 w 227"/>
              <a:gd name="T15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7" h="222">
                <a:moveTo>
                  <a:pt x="201" y="0"/>
                </a:moveTo>
                <a:lnTo>
                  <a:pt x="227" y="177"/>
                </a:lnTo>
                <a:lnTo>
                  <a:pt x="90" y="222"/>
                </a:lnTo>
                <a:lnTo>
                  <a:pt x="54" y="133"/>
                </a:lnTo>
                <a:lnTo>
                  <a:pt x="0" y="89"/>
                </a:lnTo>
                <a:lnTo>
                  <a:pt x="18" y="44"/>
                </a:lnTo>
                <a:lnTo>
                  <a:pt x="155" y="0"/>
                </a:lnTo>
                <a:lnTo>
                  <a:pt x="201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4" name="Freeform 89"/>
          <p:cNvSpPr>
            <a:spLocks/>
          </p:cNvSpPr>
          <p:nvPr/>
        </p:nvSpPr>
        <p:spPr bwMode="auto">
          <a:xfrm>
            <a:off x="3151246" y="2803523"/>
            <a:ext cx="465754" cy="455540"/>
          </a:xfrm>
          <a:custGeom>
            <a:avLst/>
            <a:gdLst>
              <a:gd name="T0" fmla="*/ 0 w 228"/>
              <a:gd name="T1" fmla="*/ 89 h 223"/>
              <a:gd name="T2" fmla="*/ 25 w 228"/>
              <a:gd name="T3" fmla="*/ 45 h 223"/>
              <a:gd name="T4" fmla="*/ 228 w 228"/>
              <a:gd name="T5" fmla="*/ 0 h 223"/>
              <a:gd name="T6" fmla="*/ 223 w 228"/>
              <a:gd name="T7" fmla="*/ 134 h 223"/>
              <a:gd name="T8" fmla="*/ 181 w 228"/>
              <a:gd name="T9" fmla="*/ 178 h 223"/>
              <a:gd name="T10" fmla="*/ 51 w 228"/>
              <a:gd name="T11" fmla="*/ 223 h 223"/>
              <a:gd name="T12" fmla="*/ 34 w 228"/>
              <a:gd name="T13" fmla="*/ 134 h 223"/>
              <a:gd name="T14" fmla="*/ 0 w 228"/>
              <a:gd name="T15" fmla="*/ 89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28" h="223">
                <a:moveTo>
                  <a:pt x="0" y="89"/>
                </a:moveTo>
                <a:lnTo>
                  <a:pt x="25" y="45"/>
                </a:lnTo>
                <a:lnTo>
                  <a:pt x="228" y="0"/>
                </a:lnTo>
                <a:lnTo>
                  <a:pt x="223" y="134"/>
                </a:lnTo>
                <a:lnTo>
                  <a:pt x="181" y="178"/>
                </a:lnTo>
                <a:lnTo>
                  <a:pt x="51" y="223"/>
                </a:lnTo>
                <a:lnTo>
                  <a:pt x="34" y="134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5" name="Freeform 90"/>
          <p:cNvSpPr>
            <a:spLocks/>
          </p:cNvSpPr>
          <p:nvPr/>
        </p:nvSpPr>
        <p:spPr bwMode="auto">
          <a:xfrm>
            <a:off x="4180807" y="3077255"/>
            <a:ext cx="508653" cy="453497"/>
          </a:xfrm>
          <a:custGeom>
            <a:avLst/>
            <a:gdLst>
              <a:gd name="T0" fmla="*/ 0 w 249"/>
              <a:gd name="T1" fmla="*/ 44 h 222"/>
              <a:gd name="T2" fmla="*/ 26 w 249"/>
              <a:gd name="T3" fmla="*/ 89 h 222"/>
              <a:gd name="T4" fmla="*/ 26 w 249"/>
              <a:gd name="T5" fmla="*/ 133 h 222"/>
              <a:gd name="T6" fmla="*/ 33 w 249"/>
              <a:gd name="T7" fmla="*/ 178 h 222"/>
              <a:gd name="T8" fmla="*/ 95 w 249"/>
              <a:gd name="T9" fmla="*/ 178 h 222"/>
              <a:gd name="T10" fmla="*/ 247 w 249"/>
              <a:gd name="T11" fmla="*/ 222 h 222"/>
              <a:gd name="T12" fmla="*/ 249 w 249"/>
              <a:gd name="T13" fmla="*/ 178 h 222"/>
              <a:gd name="T14" fmla="*/ 213 w 249"/>
              <a:gd name="T15" fmla="*/ 133 h 222"/>
              <a:gd name="T16" fmla="*/ 179 w 249"/>
              <a:gd name="T17" fmla="*/ 89 h 222"/>
              <a:gd name="T18" fmla="*/ 159 w 249"/>
              <a:gd name="T19" fmla="*/ 89 h 222"/>
              <a:gd name="T20" fmla="*/ 92 w 249"/>
              <a:gd name="T21" fmla="*/ 0 h 222"/>
              <a:gd name="T22" fmla="*/ 0 w 249"/>
              <a:gd name="T23" fmla="*/ 4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222">
                <a:moveTo>
                  <a:pt x="0" y="44"/>
                </a:moveTo>
                <a:lnTo>
                  <a:pt x="26" y="89"/>
                </a:lnTo>
                <a:lnTo>
                  <a:pt x="26" y="133"/>
                </a:lnTo>
                <a:lnTo>
                  <a:pt x="33" y="178"/>
                </a:lnTo>
                <a:lnTo>
                  <a:pt x="95" y="178"/>
                </a:lnTo>
                <a:lnTo>
                  <a:pt x="247" y="222"/>
                </a:lnTo>
                <a:lnTo>
                  <a:pt x="249" y="178"/>
                </a:lnTo>
                <a:lnTo>
                  <a:pt x="213" y="133"/>
                </a:lnTo>
                <a:lnTo>
                  <a:pt x="179" y="89"/>
                </a:lnTo>
                <a:lnTo>
                  <a:pt x="159" y="89"/>
                </a:lnTo>
                <a:lnTo>
                  <a:pt x="92" y="0"/>
                </a:lnTo>
                <a:lnTo>
                  <a:pt x="0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6" name="Freeform 91"/>
          <p:cNvSpPr>
            <a:spLocks/>
          </p:cNvSpPr>
          <p:nvPr/>
        </p:nvSpPr>
        <p:spPr bwMode="auto">
          <a:xfrm>
            <a:off x="3424978" y="5164976"/>
            <a:ext cx="482096" cy="455540"/>
          </a:xfrm>
          <a:custGeom>
            <a:avLst/>
            <a:gdLst>
              <a:gd name="T0" fmla="*/ 155 w 236"/>
              <a:gd name="T1" fmla="*/ 45 h 223"/>
              <a:gd name="T2" fmla="*/ 236 w 236"/>
              <a:gd name="T3" fmla="*/ 134 h 223"/>
              <a:gd name="T4" fmla="*/ 190 w 236"/>
              <a:gd name="T5" fmla="*/ 223 h 223"/>
              <a:gd name="T6" fmla="*/ 72 w 236"/>
              <a:gd name="T7" fmla="*/ 223 h 223"/>
              <a:gd name="T8" fmla="*/ 0 w 236"/>
              <a:gd name="T9" fmla="*/ 134 h 223"/>
              <a:gd name="T10" fmla="*/ 64 w 236"/>
              <a:gd name="T11" fmla="*/ 0 h 223"/>
              <a:gd name="T12" fmla="*/ 73 w 236"/>
              <a:gd name="T13" fmla="*/ 0 h 223"/>
              <a:gd name="T14" fmla="*/ 155 w 236"/>
              <a:gd name="T15" fmla="*/ 4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6" h="223">
                <a:moveTo>
                  <a:pt x="155" y="45"/>
                </a:moveTo>
                <a:lnTo>
                  <a:pt x="236" y="134"/>
                </a:lnTo>
                <a:lnTo>
                  <a:pt x="190" y="223"/>
                </a:lnTo>
                <a:lnTo>
                  <a:pt x="72" y="223"/>
                </a:lnTo>
                <a:lnTo>
                  <a:pt x="0" y="134"/>
                </a:lnTo>
                <a:lnTo>
                  <a:pt x="64" y="0"/>
                </a:lnTo>
                <a:lnTo>
                  <a:pt x="73" y="0"/>
                </a:lnTo>
                <a:lnTo>
                  <a:pt x="155" y="45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7" name="Freeform 92"/>
          <p:cNvSpPr>
            <a:spLocks/>
          </p:cNvSpPr>
          <p:nvPr/>
        </p:nvSpPr>
        <p:spPr bwMode="auto">
          <a:xfrm>
            <a:off x="6376795" y="3802443"/>
            <a:ext cx="594449" cy="363615"/>
          </a:xfrm>
          <a:custGeom>
            <a:avLst/>
            <a:gdLst>
              <a:gd name="T0" fmla="*/ 0 w 291"/>
              <a:gd name="T1" fmla="*/ 89 h 178"/>
              <a:gd name="T2" fmla="*/ 92 w 291"/>
              <a:gd name="T3" fmla="*/ 0 h 178"/>
              <a:gd name="T4" fmla="*/ 291 w 291"/>
              <a:gd name="T5" fmla="*/ 134 h 178"/>
              <a:gd name="T6" fmla="*/ 227 w 291"/>
              <a:gd name="T7" fmla="*/ 178 h 178"/>
              <a:gd name="T8" fmla="*/ 81 w 291"/>
              <a:gd name="T9" fmla="*/ 178 h 178"/>
              <a:gd name="T10" fmla="*/ 0 w 291"/>
              <a:gd name="T11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1" h="178">
                <a:moveTo>
                  <a:pt x="0" y="89"/>
                </a:moveTo>
                <a:lnTo>
                  <a:pt x="92" y="0"/>
                </a:lnTo>
                <a:lnTo>
                  <a:pt x="291" y="134"/>
                </a:lnTo>
                <a:lnTo>
                  <a:pt x="227" y="178"/>
                </a:lnTo>
                <a:lnTo>
                  <a:pt x="81" y="178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8" name="Freeform 93"/>
          <p:cNvSpPr>
            <a:spLocks/>
          </p:cNvSpPr>
          <p:nvPr/>
        </p:nvSpPr>
        <p:spPr bwMode="auto">
          <a:xfrm>
            <a:off x="3504647" y="1986411"/>
            <a:ext cx="502524" cy="453497"/>
          </a:xfrm>
          <a:custGeom>
            <a:avLst/>
            <a:gdLst>
              <a:gd name="T0" fmla="*/ 156 w 246"/>
              <a:gd name="T1" fmla="*/ 0 h 222"/>
              <a:gd name="T2" fmla="*/ 246 w 246"/>
              <a:gd name="T3" fmla="*/ 178 h 222"/>
              <a:gd name="T4" fmla="*/ 64 w 246"/>
              <a:gd name="T5" fmla="*/ 222 h 222"/>
              <a:gd name="T6" fmla="*/ 36 w 246"/>
              <a:gd name="T7" fmla="*/ 222 h 222"/>
              <a:gd name="T8" fmla="*/ 0 w 246"/>
              <a:gd name="T9" fmla="*/ 89 h 222"/>
              <a:gd name="T10" fmla="*/ 55 w 246"/>
              <a:gd name="T11" fmla="*/ 45 h 222"/>
              <a:gd name="T12" fmla="*/ 156 w 246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6" h="222">
                <a:moveTo>
                  <a:pt x="156" y="0"/>
                </a:moveTo>
                <a:lnTo>
                  <a:pt x="246" y="178"/>
                </a:lnTo>
                <a:lnTo>
                  <a:pt x="64" y="222"/>
                </a:lnTo>
                <a:lnTo>
                  <a:pt x="36" y="222"/>
                </a:lnTo>
                <a:lnTo>
                  <a:pt x="0" y="89"/>
                </a:lnTo>
                <a:lnTo>
                  <a:pt x="55" y="45"/>
                </a:lnTo>
                <a:lnTo>
                  <a:pt x="156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59" name="Freeform 94"/>
          <p:cNvSpPr>
            <a:spLocks/>
          </p:cNvSpPr>
          <p:nvPr/>
        </p:nvSpPr>
        <p:spPr bwMode="auto">
          <a:xfrm>
            <a:off x="1872466" y="3802443"/>
            <a:ext cx="465754" cy="455540"/>
          </a:xfrm>
          <a:custGeom>
            <a:avLst/>
            <a:gdLst>
              <a:gd name="T0" fmla="*/ 0 w 228"/>
              <a:gd name="T1" fmla="*/ 45 h 223"/>
              <a:gd name="T2" fmla="*/ 174 w 228"/>
              <a:gd name="T3" fmla="*/ 0 h 223"/>
              <a:gd name="T4" fmla="*/ 228 w 228"/>
              <a:gd name="T5" fmla="*/ 89 h 223"/>
              <a:gd name="T6" fmla="*/ 72 w 228"/>
              <a:gd name="T7" fmla="*/ 223 h 223"/>
              <a:gd name="T8" fmla="*/ 8 w 228"/>
              <a:gd name="T9" fmla="*/ 134 h 223"/>
              <a:gd name="T10" fmla="*/ 0 w 228"/>
              <a:gd name="T11" fmla="*/ 45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8" h="223">
                <a:moveTo>
                  <a:pt x="0" y="45"/>
                </a:moveTo>
                <a:lnTo>
                  <a:pt x="174" y="0"/>
                </a:lnTo>
                <a:lnTo>
                  <a:pt x="228" y="89"/>
                </a:lnTo>
                <a:lnTo>
                  <a:pt x="72" y="223"/>
                </a:lnTo>
                <a:lnTo>
                  <a:pt x="8" y="134"/>
                </a:lnTo>
                <a:lnTo>
                  <a:pt x="0" y="45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0" name="Freeform 95"/>
          <p:cNvSpPr>
            <a:spLocks/>
          </p:cNvSpPr>
          <p:nvPr/>
        </p:nvSpPr>
        <p:spPr bwMode="auto">
          <a:xfrm>
            <a:off x="2385204" y="4711479"/>
            <a:ext cx="614877" cy="363615"/>
          </a:xfrm>
          <a:custGeom>
            <a:avLst/>
            <a:gdLst>
              <a:gd name="T0" fmla="*/ 247 w 301"/>
              <a:gd name="T1" fmla="*/ 0 h 178"/>
              <a:gd name="T2" fmla="*/ 301 w 301"/>
              <a:gd name="T3" fmla="*/ 89 h 178"/>
              <a:gd name="T4" fmla="*/ 283 w 301"/>
              <a:gd name="T5" fmla="*/ 134 h 178"/>
              <a:gd name="T6" fmla="*/ 0 w 301"/>
              <a:gd name="T7" fmla="*/ 178 h 178"/>
              <a:gd name="T8" fmla="*/ 0 w 301"/>
              <a:gd name="T9" fmla="*/ 178 h 178"/>
              <a:gd name="T10" fmla="*/ 83 w 301"/>
              <a:gd name="T11" fmla="*/ 45 h 178"/>
              <a:gd name="T12" fmla="*/ 247 w 301"/>
              <a:gd name="T1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" h="178">
                <a:moveTo>
                  <a:pt x="247" y="0"/>
                </a:moveTo>
                <a:lnTo>
                  <a:pt x="301" y="89"/>
                </a:lnTo>
                <a:lnTo>
                  <a:pt x="283" y="134"/>
                </a:lnTo>
                <a:lnTo>
                  <a:pt x="0" y="178"/>
                </a:lnTo>
                <a:lnTo>
                  <a:pt x="0" y="178"/>
                </a:lnTo>
                <a:lnTo>
                  <a:pt x="83" y="45"/>
                </a:lnTo>
                <a:lnTo>
                  <a:pt x="247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1" name="Freeform 96"/>
          <p:cNvSpPr>
            <a:spLocks/>
          </p:cNvSpPr>
          <p:nvPr/>
        </p:nvSpPr>
        <p:spPr bwMode="auto">
          <a:xfrm>
            <a:off x="2007289" y="2803523"/>
            <a:ext cx="412641" cy="455540"/>
          </a:xfrm>
          <a:custGeom>
            <a:avLst/>
            <a:gdLst>
              <a:gd name="T0" fmla="*/ 0 w 202"/>
              <a:gd name="T1" fmla="*/ 223 h 223"/>
              <a:gd name="T2" fmla="*/ 38 w 202"/>
              <a:gd name="T3" fmla="*/ 45 h 223"/>
              <a:gd name="T4" fmla="*/ 130 w 202"/>
              <a:gd name="T5" fmla="*/ 0 h 223"/>
              <a:gd name="T6" fmla="*/ 202 w 202"/>
              <a:gd name="T7" fmla="*/ 89 h 223"/>
              <a:gd name="T8" fmla="*/ 137 w 202"/>
              <a:gd name="T9" fmla="*/ 223 h 223"/>
              <a:gd name="T10" fmla="*/ 0 w 202"/>
              <a:gd name="T11" fmla="*/ 223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2" h="223">
                <a:moveTo>
                  <a:pt x="0" y="223"/>
                </a:moveTo>
                <a:lnTo>
                  <a:pt x="38" y="45"/>
                </a:lnTo>
                <a:lnTo>
                  <a:pt x="130" y="0"/>
                </a:lnTo>
                <a:lnTo>
                  <a:pt x="202" y="89"/>
                </a:lnTo>
                <a:lnTo>
                  <a:pt x="137" y="223"/>
                </a:lnTo>
                <a:lnTo>
                  <a:pt x="0" y="223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2" name="Freeform 97"/>
          <p:cNvSpPr>
            <a:spLocks/>
          </p:cNvSpPr>
          <p:nvPr/>
        </p:nvSpPr>
        <p:spPr bwMode="auto">
          <a:xfrm>
            <a:off x="1349514" y="3894367"/>
            <a:ext cx="539294" cy="363615"/>
          </a:xfrm>
          <a:custGeom>
            <a:avLst/>
            <a:gdLst>
              <a:gd name="T0" fmla="*/ 174 w 264"/>
              <a:gd name="T1" fmla="*/ 0 h 178"/>
              <a:gd name="T2" fmla="*/ 256 w 264"/>
              <a:gd name="T3" fmla="*/ 0 h 178"/>
              <a:gd name="T4" fmla="*/ 264 w 264"/>
              <a:gd name="T5" fmla="*/ 89 h 178"/>
              <a:gd name="T6" fmla="*/ 173 w 264"/>
              <a:gd name="T7" fmla="*/ 133 h 178"/>
              <a:gd name="T8" fmla="*/ 118 w 264"/>
              <a:gd name="T9" fmla="*/ 133 h 178"/>
              <a:gd name="T10" fmla="*/ 9 w 264"/>
              <a:gd name="T11" fmla="*/ 178 h 178"/>
              <a:gd name="T12" fmla="*/ 0 w 264"/>
              <a:gd name="T13" fmla="*/ 89 h 178"/>
              <a:gd name="T14" fmla="*/ 174 w 264"/>
              <a:gd name="T15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4" h="178">
                <a:moveTo>
                  <a:pt x="174" y="0"/>
                </a:moveTo>
                <a:lnTo>
                  <a:pt x="256" y="0"/>
                </a:lnTo>
                <a:lnTo>
                  <a:pt x="264" y="89"/>
                </a:lnTo>
                <a:lnTo>
                  <a:pt x="173" y="133"/>
                </a:lnTo>
                <a:lnTo>
                  <a:pt x="118" y="133"/>
                </a:lnTo>
                <a:lnTo>
                  <a:pt x="9" y="178"/>
                </a:lnTo>
                <a:lnTo>
                  <a:pt x="0" y="89"/>
                </a:lnTo>
                <a:lnTo>
                  <a:pt x="17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3" name="Freeform 98"/>
          <p:cNvSpPr>
            <a:spLocks/>
          </p:cNvSpPr>
          <p:nvPr/>
        </p:nvSpPr>
        <p:spPr bwMode="auto">
          <a:xfrm>
            <a:off x="6009095" y="2985331"/>
            <a:ext cx="320717" cy="455540"/>
          </a:xfrm>
          <a:custGeom>
            <a:avLst/>
            <a:gdLst>
              <a:gd name="T0" fmla="*/ 1 w 157"/>
              <a:gd name="T1" fmla="*/ 134 h 223"/>
              <a:gd name="T2" fmla="*/ 47 w 157"/>
              <a:gd name="T3" fmla="*/ 0 h 223"/>
              <a:gd name="T4" fmla="*/ 157 w 157"/>
              <a:gd name="T5" fmla="*/ 0 h 223"/>
              <a:gd name="T6" fmla="*/ 127 w 157"/>
              <a:gd name="T7" fmla="*/ 223 h 223"/>
              <a:gd name="T8" fmla="*/ 0 w 157"/>
              <a:gd name="T9" fmla="*/ 178 h 223"/>
              <a:gd name="T10" fmla="*/ 1 w 157"/>
              <a:gd name="T11" fmla="*/ 134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7" h="223">
                <a:moveTo>
                  <a:pt x="1" y="134"/>
                </a:moveTo>
                <a:lnTo>
                  <a:pt x="47" y="0"/>
                </a:lnTo>
                <a:lnTo>
                  <a:pt x="157" y="0"/>
                </a:lnTo>
                <a:lnTo>
                  <a:pt x="127" y="223"/>
                </a:lnTo>
                <a:lnTo>
                  <a:pt x="0" y="178"/>
                </a:lnTo>
                <a:lnTo>
                  <a:pt x="1" y="134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4" name="Freeform 99"/>
          <p:cNvSpPr>
            <a:spLocks/>
          </p:cNvSpPr>
          <p:nvPr/>
        </p:nvSpPr>
        <p:spPr bwMode="auto">
          <a:xfrm>
            <a:off x="3574102" y="4803405"/>
            <a:ext cx="504567" cy="453497"/>
          </a:xfrm>
          <a:custGeom>
            <a:avLst/>
            <a:gdLst>
              <a:gd name="T0" fmla="*/ 29 w 247"/>
              <a:gd name="T1" fmla="*/ 44 h 222"/>
              <a:gd name="T2" fmla="*/ 111 w 247"/>
              <a:gd name="T3" fmla="*/ 0 h 222"/>
              <a:gd name="T4" fmla="*/ 247 w 247"/>
              <a:gd name="T5" fmla="*/ 89 h 222"/>
              <a:gd name="T6" fmla="*/ 229 w 247"/>
              <a:gd name="T7" fmla="*/ 133 h 222"/>
              <a:gd name="T8" fmla="*/ 110 w 247"/>
              <a:gd name="T9" fmla="*/ 133 h 222"/>
              <a:gd name="T10" fmla="*/ 82 w 247"/>
              <a:gd name="T11" fmla="*/ 222 h 222"/>
              <a:gd name="T12" fmla="*/ 0 w 247"/>
              <a:gd name="T13" fmla="*/ 177 h 222"/>
              <a:gd name="T14" fmla="*/ 29 w 247"/>
              <a:gd name="T15" fmla="*/ 44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7" h="222">
                <a:moveTo>
                  <a:pt x="29" y="44"/>
                </a:moveTo>
                <a:lnTo>
                  <a:pt x="111" y="0"/>
                </a:lnTo>
                <a:lnTo>
                  <a:pt x="247" y="89"/>
                </a:lnTo>
                <a:lnTo>
                  <a:pt x="229" y="133"/>
                </a:lnTo>
                <a:lnTo>
                  <a:pt x="110" y="133"/>
                </a:lnTo>
                <a:lnTo>
                  <a:pt x="82" y="222"/>
                </a:lnTo>
                <a:lnTo>
                  <a:pt x="0" y="177"/>
                </a:lnTo>
                <a:lnTo>
                  <a:pt x="29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5" name="Freeform 100"/>
          <p:cNvSpPr>
            <a:spLocks/>
          </p:cNvSpPr>
          <p:nvPr/>
        </p:nvSpPr>
        <p:spPr bwMode="auto">
          <a:xfrm>
            <a:off x="4052112" y="895567"/>
            <a:ext cx="300289" cy="545423"/>
          </a:xfrm>
          <a:custGeom>
            <a:avLst/>
            <a:gdLst>
              <a:gd name="T0" fmla="*/ 1 w 147"/>
              <a:gd name="T1" fmla="*/ 89 h 267"/>
              <a:gd name="T2" fmla="*/ 93 w 147"/>
              <a:gd name="T3" fmla="*/ 0 h 267"/>
              <a:gd name="T4" fmla="*/ 147 w 147"/>
              <a:gd name="T5" fmla="*/ 45 h 267"/>
              <a:gd name="T6" fmla="*/ 109 w 147"/>
              <a:gd name="T7" fmla="*/ 267 h 267"/>
              <a:gd name="T8" fmla="*/ 0 w 147"/>
              <a:gd name="T9" fmla="*/ 267 h 267"/>
              <a:gd name="T10" fmla="*/ 1 w 147"/>
              <a:gd name="T11" fmla="*/ 89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7" h="267">
                <a:moveTo>
                  <a:pt x="1" y="89"/>
                </a:moveTo>
                <a:lnTo>
                  <a:pt x="93" y="0"/>
                </a:lnTo>
                <a:lnTo>
                  <a:pt x="147" y="45"/>
                </a:lnTo>
                <a:lnTo>
                  <a:pt x="109" y="267"/>
                </a:lnTo>
                <a:lnTo>
                  <a:pt x="0" y="267"/>
                </a:lnTo>
                <a:lnTo>
                  <a:pt x="1" y="89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6" name="Freeform 101"/>
          <p:cNvSpPr>
            <a:spLocks/>
          </p:cNvSpPr>
          <p:nvPr/>
        </p:nvSpPr>
        <p:spPr bwMode="auto">
          <a:xfrm>
            <a:off x="2272851" y="2531834"/>
            <a:ext cx="392214" cy="453497"/>
          </a:xfrm>
          <a:custGeom>
            <a:avLst/>
            <a:gdLst>
              <a:gd name="T0" fmla="*/ 192 w 192"/>
              <a:gd name="T1" fmla="*/ 89 h 222"/>
              <a:gd name="T2" fmla="*/ 163 w 192"/>
              <a:gd name="T3" fmla="*/ 178 h 222"/>
              <a:gd name="T4" fmla="*/ 72 w 192"/>
              <a:gd name="T5" fmla="*/ 222 h 222"/>
              <a:gd name="T6" fmla="*/ 0 w 192"/>
              <a:gd name="T7" fmla="*/ 133 h 222"/>
              <a:gd name="T8" fmla="*/ 65 w 192"/>
              <a:gd name="T9" fmla="*/ 0 h 222"/>
              <a:gd name="T10" fmla="*/ 192 w 192"/>
              <a:gd name="T11" fmla="*/ 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2" h="222">
                <a:moveTo>
                  <a:pt x="192" y="89"/>
                </a:moveTo>
                <a:lnTo>
                  <a:pt x="163" y="178"/>
                </a:lnTo>
                <a:lnTo>
                  <a:pt x="72" y="222"/>
                </a:lnTo>
                <a:lnTo>
                  <a:pt x="0" y="133"/>
                </a:lnTo>
                <a:lnTo>
                  <a:pt x="65" y="0"/>
                </a:lnTo>
                <a:lnTo>
                  <a:pt x="192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7" name="Freeform 102"/>
          <p:cNvSpPr>
            <a:spLocks/>
          </p:cNvSpPr>
          <p:nvPr/>
        </p:nvSpPr>
        <p:spPr bwMode="auto">
          <a:xfrm>
            <a:off x="6536132" y="4803405"/>
            <a:ext cx="500482" cy="453497"/>
          </a:xfrm>
          <a:custGeom>
            <a:avLst/>
            <a:gdLst>
              <a:gd name="T0" fmla="*/ 0 w 245"/>
              <a:gd name="T1" fmla="*/ 89 h 222"/>
              <a:gd name="T2" fmla="*/ 146 w 245"/>
              <a:gd name="T3" fmla="*/ 0 h 222"/>
              <a:gd name="T4" fmla="*/ 245 w 245"/>
              <a:gd name="T5" fmla="*/ 177 h 222"/>
              <a:gd name="T6" fmla="*/ 108 w 245"/>
              <a:gd name="T7" fmla="*/ 222 h 222"/>
              <a:gd name="T8" fmla="*/ 0 w 245"/>
              <a:gd name="T9" fmla="*/ 8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222">
                <a:moveTo>
                  <a:pt x="0" y="89"/>
                </a:moveTo>
                <a:lnTo>
                  <a:pt x="146" y="0"/>
                </a:lnTo>
                <a:lnTo>
                  <a:pt x="245" y="177"/>
                </a:lnTo>
                <a:lnTo>
                  <a:pt x="108" y="222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8" name="Freeform 103"/>
          <p:cNvSpPr>
            <a:spLocks/>
          </p:cNvSpPr>
          <p:nvPr/>
        </p:nvSpPr>
        <p:spPr bwMode="auto">
          <a:xfrm>
            <a:off x="6634185" y="6529553"/>
            <a:ext cx="502524" cy="271690"/>
          </a:xfrm>
          <a:custGeom>
            <a:avLst/>
            <a:gdLst>
              <a:gd name="T0" fmla="*/ 174 w 246"/>
              <a:gd name="T1" fmla="*/ 0 h 133"/>
              <a:gd name="T2" fmla="*/ 246 w 246"/>
              <a:gd name="T3" fmla="*/ 44 h 133"/>
              <a:gd name="T4" fmla="*/ 237 w 246"/>
              <a:gd name="T5" fmla="*/ 133 h 133"/>
              <a:gd name="T6" fmla="*/ 45 w 246"/>
              <a:gd name="T7" fmla="*/ 133 h 133"/>
              <a:gd name="T8" fmla="*/ 0 w 246"/>
              <a:gd name="T9" fmla="*/ 44 h 133"/>
              <a:gd name="T10" fmla="*/ 174 w 246"/>
              <a:gd name="T11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46" h="133">
                <a:moveTo>
                  <a:pt x="174" y="0"/>
                </a:moveTo>
                <a:lnTo>
                  <a:pt x="246" y="44"/>
                </a:lnTo>
                <a:lnTo>
                  <a:pt x="237" y="133"/>
                </a:lnTo>
                <a:lnTo>
                  <a:pt x="45" y="133"/>
                </a:lnTo>
                <a:lnTo>
                  <a:pt x="0" y="44"/>
                </a:lnTo>
                <a:lnTo>
                  <a:pt x="17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69" name="Freeform 104"/>
          <p:cNvSpPr>
            <a:spLocks/>
          </p:cNvSpPr>
          <p:nvPr/>
        </p:nvSpPr>
        <p:spPr bwMode="auto">
          <a:xfrm>
            <a:off x="3813106" y="5438708"/>
            <a:ext cx="428984" cy="363615"/>
          </a:xfrm>
          <a:custGeom>
            <a:avLst/>
            <a:gdLst>
              <a:gd name="T0" fmla="*/ 0 w 210"/>
              <a:gd name="T1" fmla="*/ 89 h 178"/>
              <a:gd name="T2" fmla="*/ 46 w 210"/>
              <a:gd name="T3" fmla="*/ 0 h 178"/>
              <a:gd name="T4" fmla="*/ 192 w 210"/>
              <a:gd name="T5" fmla="*/ 0 h 178"/>
              <a:gd name="T6" fmla="*/ 210 w 210"/>
              <a:gd name="T7" fmla="*/ 89 h 178"/>
              <a:gd name="T8" fmla="*/ 200 w 210"/>
              <a:gd name="T9" fmla="*/ 134 h 178"/>
              <a:gd name="T10" fmla="*/ 100 w 210"/>
              <a:gd name="T11" fmla="*/ 178 h 178"/>
              <a:gd name="T12" fmla="*/ 0 w 210"/>
              <a:gd name="T1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0" h="178">
                <a:moveTo>
                  <a:pt x="0" y="89"/>
                </a:moveTo>
                <a:lnTo>
                  <a:pt x="46" y="0"/>
                </a:lnTo>
                <a:lnTo>
                  <a:pt x="192" y="0"/>
                </a:lnTo>
                <a:lnTo>
                  <a:pt x="210" y="89"/>
                </a:lnTo>
                <a:lnTo>
                  <a:pt x="200" y="134"/>
                </a:lnTo>
                <a:lnTo>
                  <a:pt x="100" y="178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0" name="Freeform 105"/>
          <p:cNvSpPr>
            <a:spLocks/>
          </p:cNvSpPr>
          <p:nvPr/>
        </p:nvSpPr>
        <p:spPr bwMode="auto">
          <a:xfrm>
            <a:off x="3933631" y="2803523"/>
            <a:ext cx="435113" cy="363615"/>
          </a:xfrm>
          <a:custGeom>
            <a:avLst/>
            <a:gdLst>
              <a:gd name="T0" fmla="*/ 17 w 213"/>
              <a:gd name="T1" fmla="*/ 0 h 178"/>
              <a:gd name="T2" fmla="*/ 132 w 213"/>
              <a:gd name="T3" fmla="*/ 0 h 178"/>
              <a:gd name="T4" fmla="*/ 170 w 213"/>
              <a:gd name="T5" fmla="*/ 0 h 178"/>
              <a:gd name="T6" fmla="*/ 160 w 213"/>
              <a:gd name="T7" fmla="*/ 45 h 178"/>
              <a:gd name="T8" fmla="*/ 213 w 213"/>
              <a:gd name="T9" fmla="*/ 134 h 178"/>
              <a:gd name="T10" fmla="*/ 121 w 213"/>
              <a:gd name="T11" fmla="*/ 178 h 178"/>
              <a:gd name="T12" fmla="*/ 38 w 213"/>
              <a:gd name="T13" fmla="*/ 134 h 178"/>
              <a:gd name="T14" fmla="*/ 0 w 213"/>
              <a:gd name="T15" fmla="*/ 134 h 178"/>
              <a:gd name="T16" fmla="*/ 17 w 213"/>
              <a:gd name="T17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3" h="178">
                <a:moveTo>
                  <a:pt x="17" y="0"/>
                </a:moveTo>
                <a:lnTo>
                  <a:pt x="132" y="0"/>
                </a:lnTo>
                <a:lnTo>
                  <a:pt x="170" y="0"/>
                </a:lnTo>
                <a:lnTo>
                  <a:pt x="160" y="45"/>
                </a:lnTo>
                <a:lnTo>
                  <a:pt x="213" y="134"/>
                </a:lnTo>
                <a:lnTo>
                  <a:pt x="121" y="178"/>
                </a:lnTo>
                <a:lnTo>
                  <a:pt x="38" y="134"/>
                </a:lnTo>
                <a:lnTo>
                  <a:pt x="0" y="134"/>
                </a:lnTo>
                <a:lnTo>
                  <a:pt x="17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1" name="Freeform 106"/>
          <p:cNvSpPr>
            <a:spLocks/>
          </p:cNvSpPr>
          <p:nvPr/>
        </p:nvSpPr>
        <p:spPr bwMode="auto">
          <a:xfrm>
            <a:off x="6523875" y="6255820"/>
            <a:ext cx="465754" cy="363615"/>
          </a:xfrm>
          <a:custGeom>
            <a:avLst/>
            <a:gdLst>
              <a:gd name="T0" fmla="*/ 219 w 228"/>
              <a:gd name="T1" fmla="*/ 89 h 178"/>
              <a:gd name="T2" fmla="*/ 228 w 228"/>
              <a:gd name="T3" fmla="*/ 134 h 178"/>
              <a:gd name="T4" fmla="*/ 54 w 228"/>
              <a:gd name="T5" fmla="*/ 178 h 178"/>
              <a:gd name="T6" fmla="*/ 18 w 228"/>
              <a:gd name="T7" fmla="*/ 178 h 178"/>
              <a:gd name="T8" fmla="*/ 0 w 228"/>
              <a:gd name="T9" fmla="*/ 45 h 178"/>
              <a:gd name="T10" fmla="*/ 137 w 228"/>
              <a:gd name="T11" fmla="*/ 0 h 178"/>
              <a:gd name="T12" fmla="*/ 219 w 228"/>
              <a:gd name="T13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8" h="178">
                <a:moveTo>
                  <a:pt x="219" y="89"/>
                </a:moveTo>
                <a:lnTo>
                  <a:pt x="228" y="134"/>
                </a:lnTo>
                <a:lnTo>
                  <a:pt x="54" y="178"/>
                </a:lnTo>
                <a:lnTo>
                  <a:pt x="18" y="178"/>
                </a:lnTo>
                <a:lnTo>
                  <a:pt x="0" y="45"/>
                </a:lnTo>
                <a:lnTo>
                  <a:pt x="137" y="0"/>
                </a:lnTo>
                <a:lnTo>
                  <a:pt x="219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2" name="Freeform 107"/>
          <p:cNvSpPr>
            <a:spLocks/>
          </p:cNvSpPr>
          <p:nvPr/>
        </p:nvSpPr>
        <p:spPr bwMode="auto">
          <a:xfrm>
            <a:off x="3582273" y="4166057"/>
            <a:ext cx="351358" cy="455540"/>
          </a:xfrm>
          <a:custGeom>
            <a:avLst/>
            <a:gdLst>
              <a:gd name="T0" fmla="*/ 37 w 172"/>
              <a:gd name="T1" fmla="*/ 0 h 223"/>
              <a:gd name="T2" fmla="*/ 83 w 172"/>
              <a:gd name="T3" fmla="*/ 0 h 223"/>
              <a:gd name="T4" fmla="*/ 127 w 172"/>
              <a:gd name="T5" fmla="*/ 89 h 223"/>
              <a:gd name="T6" fmla="*/ 172 w 172"/>
              <a:gd name="T7" fmla="*/ 178 h 223"/>
              <a:gd name="T8" fmla="*/ 108 w 172"/>
              <a:gd name="T9" fmla="*/ 223 h 223"/>
              <a:gd name="T10" fmla="*/ 8 w 172"/>
              <a:gd name="T11" fmla="*/ 178 h 223"/>
              <a:gd name="T12" fmla="*/ 0 w 172"/>
              <a:gd name="T13" fmla="*/ 89 h 223"/>
              <a:gd name="T14" fmla="*/ 37 w 172"/>
              <a:gd name="T15" fmla="*/ 0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2" h="223">
                <a:moveTo>
                  <a:pt x="37" y="0"/>
                </a:moveTo>
                <a:lnTo>
                  <a:pt x="83" y="0"/>
                </a:lnTo>
                <a:lnTo>
                  <a:pt x="127" y="89"/>
                </a:lnTo>
                <a:lnTo>
                  <a:pt x="172" y="178"/>
                </a:lnTo>
                <a:lnTo>
                  <a:pt x="108" y="223"/>
                </a:lnTo>
                <a:lnTo>
                  <a:pt x="8" y="178"/>
                </a:lnTo>
                <a:lnTo>
                  <a:pt x="0" y="89"/>
                </a:lnTo>
                <a:lnTo>
                  <a:pt x="37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3" name="Freeform 108"/>
          <p:cNvSpPr>
            <a:spLocks/>
          </p:cNvSpPr>
          <p:nvPr/>
        </p:nvSpPr>
        <p:spPr bwMode="auto">
          <a:xfrm>
            <a:off x="5026517" y="2531834"/>
            <a:ext cx="316631" cy="453497"/>
          </a:xfrm>
          <a:custGeom>
            <a:avLst/>
            <a:gdLst>
              <a:gd name="T0" fmla="*/ 0 w 155"/>
              <a:gd name="T1" fmla="*/ 133 h 222"/>
              <a:gd name="T2" fmla="*/ 20 w 155"/>
              <a:gd name="T3" fmla="*/ 0 h 222"/>
              <a:gd name="T4" fmla="*/ 93 w 155"/>
              <a:gd name="T5" fmla="*/ 0 h 222"/>
              <a:gd name="T6" fmla="*/ 155 w 155"/>
              <a:gd name="T7" fmla="*/ 178 h 222"/>
              <a:gd name="T8" fmla="*/ 63 w 155"/>
              <a:gd name="T9" fmla="*/ 222 h 222"/>
              <a:gd name="T10" fmla="*/ 18 w 155"/>
              <a:gd name="T11" fmla="*/ 178 h 222"/>
              <a:gd name="T12" fmla="*/ 0 w 155"/>
              <a:gd name="T13" fmla="*/ 133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5" h="222">
                <a:moveTo>
                  <a:pt x="0" y="133"/>
                </a:moveTo>
                <a:lnTo>
                  <a:pt x="20" y="0"/>
                </a:lnTo>
                <a:lnTo>
                  <a:pt x="93" y="0"/>
                </a:lnTo>
                <a:lnTo>
                  <a:pt x="155" y="178"/>
                </a:lnTo>
                <a:lnTo>
                  <a:pt x="63" y="222"/>
                </a:lnTo>
                <a:lnTo>
                  <a:pt x="18" y="178"/>
                </a:lnTo>
                <a:lnTo>
                  <a:pt x="0" y="133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4" name="Freeform 109"/>
          <p:cNvSpPr>
            <a:spLocks/>
          </p:cNvSpPr>
          <p:nvPr/>
        </p:nvSpPr>
        <p:spPr bwMode="auto">
          <a:xfrm>
            <a:off x="1482296" y="3348945"/>
            <a:ext cx="504567" cy="363615"/>
          </a:xfrm>
          <a:custGeom>
            <a:avLst/>
            <a:gdLst>
              <a:gd name="T0" fmla="*/ 212 w 247"/>
              <a:gd name="T1" fmla="*/ 0 h 178"/>
              <a:gd name="T2" fmla="*/ 247 w 247"/>
              <a:gd name="T3" fmla="*/ 89 h 178"/>
              <a:gd name="T4" fmla="*/ 110 w 247"/>
              <a:gd name="T5" fmla="*/ 178 h 178"/>
              <a:gd name="T6" fmla="*/ 0 w 247"/>
              <a:gd name="T7" fmla="*/ 178 h 178"/>
              <a:gd name="T8" fmla="*/ 10 w 247"/>
              <a:gd name="T9" fmla="*/ 133 h 178"/>
              <a:gd name="T10" fmla="*/ 74 w 247"/>
              <a:gd name="T11" fmla="*/ 89 h 178"/>
              <a:gd name="T12" fmla="*/ 93 w 247"/>
              <a:gd name="T13" fmla="*/ 45 h 178"/>
              <a:gd name="T14" fmla="*/ 212 w 247"/>
              <a:gd name="T15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47" h="178">
                <a:moveTo>
                  <a:pt x="212" y="0"/>
                </a:moveTo>
                <a:lnTo>
                  <a:pt x="247" y="89"/>
                </a:lnTo>
                <a:lnTo>
                  <a:pt x="110" y="178"/>
                </a:lnTo>
                <a:lnTo>
                  <a:pt x="0" y="178"/>
                </a:lnTo>
                <a:lnTo>
                  <a:pt x="10" y="133"/>
                </a:lnTo>
                <a:lnTo>
                  <a:pt x="74" y="89"/>
                </a:lnTo>
                <a:lnTo>
                  <a:pt x="93" y="45"/>
                </a:lnTo>
                <a:lnTo>
                  <a:pt x="212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5" name="Freeform 110"/>
          <p:cNvSpPr>
            <a:spLocks/>
          </p:cNvSpPr>
          <p:nvPr/>
        </p:nvSpPr>
        <p:spPr bwMode="auto">
          <a:xfrm>
            <a:off x="3169631" y="2168219"/>
            <a:ext cx="408556" cy="363615"/>
          </a:xfrm>
          <a:custGeom>
            <a:avLst/>
            <a:gdLst>
              <a:gd name="T0" fmla="*/ 164 w 200"/>
              <a:gd name="T1" fmla="*/ 0 h 178"/>
              <a:gd name="T2" fmla="*/ 200 w 200"/>
              <a:gd name="T3" fmla="*/ 133 h 178"/>
              <a:gd name="T4" fmla="*/ 72 w 200"/>
              <a:gd name="T5" fmla="*/ 178 h 178"/>
              <a:gd name="T6" fmla="*/ 0 w 200"/>
              <a:gd name="T7" fmla="*/ 89 h 178"/>
              <a:gd name="T8" fmla="*/ 92 w 200"/>
              <a:gd name="T9" fmla="*/ 0 h 178"/>
              <a:gd name="T10" fmla="*/ 164 w 200"/>
              <a:gd name="T1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0" h="178">
                <a:moveTo>
                  <a:pt x="164" y="0"/>
                </a:moveTo>
                <a:lnTo>
                  <a:pt x="200" y="133"/>
                </a:lnTo>
                <a:lnTo>
                  <a:pt x="72" y="178"/>
                </a:lnTo>
                <a:lnTo>
                  <a:pt x="0" y="89"/>
                </a:lnTo>
                <a:lnTo>
                  <a:pt x="92" y="0"/>
                </a:lnTo>
                <a:lnTo>
                  <a:pt x="16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6" name="Freeform 111"/>
          <p:cNvSpPr>
            <a:spLocks/>
          </p:cNvSpPr>
          <p:nvPr/>
        </p:nvSpPr>
        <p:spPr bwMode="auto">
          <a:xfrm>
            <a:off x="5945768" y="2078337"/>
            <a:ext cx="312546" cy="453497"/>
          </a:xfrm>
          <a:custGeom>
            <a:avLst/>
            <a:gdLst>
              <a:gd name="T0" fmla="*/ 34 w 153"/>
              <a:gd name="T1" fmla="*/ 222 h 222"/>
              <a:gd name="T2" fmla="*/ 0 w 153"/>
              <a:gd name="T3" fmla="*/ 0 h 222"/>
              <a:gd name="T4" fmla="*/ 100 w 153"/>
              <a:gd name="T5" fmla="*/ 0 h 222"/>
              <a:gd name="T6" fmla="*/ 153 w 153"/>
              <a:gd name="T7" fmla="*/ 133 h 222"/>
              <a:gd name="T8" fmla="*/ 89 w 153"/>
              <a:gd name="T9" fmla="*/ 222 h 222"/>
              <a:gd name="T10" fmla="*/ 34 w 153"/>
              <a:gd name="T11" fmla="*/ 222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3" h="222">
                <a:moveTo>
                  <a:pt x="34" y="222"/>
                </a:moveTo>
                <a:lnTo>
                  <a:pt x="0" y="0"/>
                </a:lnTo>
                <a:lnTo>
                  <a:pt x="100" y="0"/>
                </a:lnTo>
                <a:lnTo>
                  <a:pt x="153" y="133"/>
                </a:lnTo>
                <a:lnTo>
                  <a:pt x="89" y="222"/>
                </a:lnTo>
                <a:lnTo>
                  <a:pt x="34" y="222"/>
                </a:lnTo>
                <a:close/>
              </a:path>
            </a:pathLst>
          </a:custGeom>
          <a:gradFill flip="none" rotWithShape="1"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  <a:tileRect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7" name="Freeform 112"/>
          <p:cNvSpPr>
            <a:spLocks/>
          </p:cNvSpPr>
          <p:nvPr/>
        </p:nvSpPr>
        <p:spPr bwMode="auto">
          <a:xfrm>
            <a:off x="1316830" y="3712560"/>
            <a:ext cx="390172" cy="363615"/>
          </a:xfrm>
          <a:custGeom>
            <a:avLst/>
            <a:gdLst>
              <a:gd name="T0" fmla="*/ 191 w 191"/>
              <a:gd name="T1" fmla="*/ 0 h 178"/>
              <a:gd name="T2" fmla="*/ 190 w 191"/>
              <a:gd name="T3" fmla="*/ 89 h 178"/>
              <a:gd name="T4" fmla="*/ 16 w 191"/>
              <a:gd name="T5" fmla="*/ 178 h 178"/>
              <a:gd name="T6" fmla="*/ 0 w 191"/>
              <a:gd name="T7" fmla="*/ 0 h 178"/>
              <a:gd name="T8" fmla="*/ 81 w 191"/>
              <a:gd name="T9" fmla="*/ 0 h 178"/>
              <a:gd name="T10" fmla="*/ 191 w 191"/>
              <a:gd name="T1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78">
                <a:moveTo>
                  <a:pt x="191" y="0"/>
                </a:moveTo>
                <a:lnTo>
                  <a:pt x="190" y="89"/>
                </a:lnTo>
                <a:lnTo>
                  <a:pt x="16" y="178"/>
                </a:lnTo>
                <a:lnTo>
                  <a:pt x="0" y="0"/>
                </a:lnTo>
                <a:lnTo>
                  <a:pt x="81" y="0"/>
                </a:lnTo>
                <a:lnTo>
                  <a:pt x="191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8" name="Freeform 113"/>
          <p:cNvSpPr>
            <a:spLocks/>
          </p:cNvSpPr>
          <p:nvPr/>
        </p:nvSpPr>
        <p:spPr bwMode="auto">
          <a:xfrm>
            <a:off x="3416807" y="1530872"/>
            <a:ext cx="390172" cy="363615"/>
          </a:xfrm>
          <a:custGeom>
            <a:avLst/>
            <a:gdLst>
              <a:gd name="T0" fmla="*/ 108 w 191"/>
              <a:gd name="T1" fmla="*/ 178 h 178"/>
              <a:gd name="T2" fmla="*/ 0 w 191"/>
              <a:gd name="T3" fmla="*/ 45 h 178"/>
              <a:gd name="T4" fmla="*/ 19 w 191"/>
              <a:gd name="T5" fmla="*/ 0 h 178"/>
              <a:gd name="T6" fmla="*/ 182 w 191"/>
              <a:gd name="T7" fmla="*/ 45 h 178"/>
              <a:gd name="T8" fmla="*/ 191 w 191"/>
              <a:gd name="T9" fmla="*/ 90 h 178"/>
              <a:gd name="T10" fmla="*/ 108 w 191"/>
              <a:gd name="T11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78">
                <a:moveTo>
                  <a:pt x="108" y="178"/>
                </a:moveTo>
                <a:lnTo>
                  <a:pt x="0" y="45"/>
                </a:lnTo>
                <a:lnTo>
                  <a:pt x="19" y="0"/>
                </a:lnTo>
                <a:lnTo>
                  <a:pt x="182" y="45"/>
                </a:lnTo>
                <a:lnTo>
                  <a:pt x="191" y="90"/>
                </a:lnTo>
                <a:lnTo>
                  <a:pt x="108" y="178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79" name="Freeform 114"/>
          <p:cNvSpPr>
            <a:spLocks/>
          </p:cNvSpPr>
          <p:nvPr/>
        </p:nvSpPr>
        <p:spPr bwMode="auto">
          <a:xfrm>
            <a:off x="3762037" y="3440870"/>
            <a:ext cx="408556" cy="271690"/>
          </a:xfrm>
          <a:custGeom>
            <a:avLst/>
            <a:gdLst>
              <a:gd name="T0" fmla="*/ 51 w 200"/>
              <a:gd name="T1" fmla="*/ 0 h 133"/>
              <a:gd name="T2" fmla="*/ 130 w 200"/>
              <a:gd name="T3" fmla="*/ 0 h 133"/>
              <a:gd name="T4" fmla="*/ 200 w 200"/>
              <a:gd name="T5" fmla="*/ 88 h 133"/>
              <a:gd name="T6" fmla="*/ 167 w 200"/>
              <a:gd name="T7" fmla="*/ 133 h 133"/>
              <a:gd name="T8" fmla="*/ 113 w 200"/>
              <a:gd name="T9" fmla="*/ 133 h 133"/>
              <a:gd name="T10" fmla="*/ 33 w 200"/>
              <a:gd name="T11" fmla="*/ 133 h 133"/>
              <a:gd name="T12" fmla="*/ 0 w 200"/>
              <a:gd name="T13" fmla="*/ 133 h 133"/>
              <a:gd name="T14" fmla="*/ 51 w 200"/>
              <a:gd name="T1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0" h="133">
                <a:moveTo>
                  <a:pt x="51" y="0"/>
                </a:moveTo>
                <a:lnTo>
                  <a:pt x="130" y="0"/>
                </a:lnTo>
                <a:lnTo>
                  <a:pt x="200" y="88"/>
                </a:lnTo>
                <a:lnTo>
                  <a:pt x="167" y="133"/>
                </a:lnTo>
                <a:lnTo>
                  <a:pt x="113" y="133"/>
                </a:lnTo>
                <a:lnTo>
                  <a:pt x="33" y="133"/>
                </a:lnTo>
                <a:lnTo>
                  <a:pt x="0" y="133"/>
                </a:lnTo>
                <a:lnTo>
                  <a:pt x="51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0" name="Freeform 115"/>
          <p:cNvSpPr>
            <a:spLocks/>
          </p:cNvSpPr>
          <p:nvPr/>
        </p:nvSpPr>
        <p:spPr bwMode="auto">
          <a:xfrm>
            <a:off x="4940720" y="3984249"/>
            <a:ext cx="578107" cy="273732"/>
          </a:xfrm>
          <a:custGeom>
            <a:avLst/>
            <a:gdLst>
              <a:gd name="T0" fmla="*/ 19 w 283"/>
              <a:gd name="T1" fmla="*/ 0 h 134"/>
              <a:gd name="T2" fmla="*/ 274 w 283"/>
              <a:gd name="T3" fmla="*/ 89 h 134"/>
              <a:gd name="T4" fmla="*/ 283 w 283"/>
              <a:gd name="T5" fmla="*/ 134 h 134"/>
              <a:gd name="T6" fmla="*/ 246 w 283"/>
              <a:gd name="T7" fmla="*/ 134 h 134"/>
              <a:gd name="T8" fmla="*/ 0 w 283"/>
              <a:gd name="T9" fmla="*/ 134 h 134"/>
              <a:gd name="T10" fmla="*/ 19 w 283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3" h="134">
                <a:moveTo>
                  <a:pt x="19" y="0"/>
                </a:moveTo>
                <a:lnTo>
                  <a:pt x="274" y="89"/>
                </a:lnTo>
                <a:lnTo>
                  <a:pt x="283" y="134"/>
                </a:lnTo>
                <a:lnTo>
                  <a:pt x="246" y="134"/>
                </a:lnTo>
                <a:lnTo>
                  <a:pt x="0" y="134"/>
                </a:lnTo>
                <a:lnTo>
                  <a:pt x="19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1" name="Freeform 116"/>
          <p:cNvSpPr>
            <a:spLocks/>
          </p:cNvSpPr>
          <p:nvPr/>
        </p:nvSpPr>
        <p:spPr bwMode="auto">
          <a:xfrm>
            <a:off x="6227672" y="3530752"/>
            <a:ext cx="337059" cy="453497"/>
          </a:xfrm>
          <a:custGeom>
            <a:avLst/>
            <a:gdLst>
              <a:gd name="T0" fmla="*/ 29 w 165"/>
              <a:gd name="T1" fmla="*/ 0 h 222"/>
              <a:gd name="T2" fmla="*/ 165 w 165"/>
              <a:gd name="T3" fmla="*/ 133 h 222"/>
              <a:gd name="T4" fmla="*/ 73 w 165"/>
              <a:gd name="T5" fmla="*/ 222 h 222"/>
              <a:gd name="T6" fmla="*/ 0 w 165"/>
              <a:gd name="T7" fmla="*/ 178 h 222"/>
              <a:gd name="T8" fmla="*/ 29 w 165"/>
              <a:gd name="T9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5" h="222">
                <a:moveTo>
                  <a:pt x="29" y="0"/>
                </a:moveTo>
                <a:lnTo>
                  <a:pt x="165" y="133"/>
                </a:lnTo>
                <a:lnTo>
                  <a:pt x="73" y="222"/>
                </a:lnTo>
                <a:lnTo>
                  <a:pt x="0" y="178"/>
                </a:lnTo>
                <a:lnTo>
                  <a:pt x="29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2" name="Freeform 117"/>
          <p:cNvSpPr>
            <a:spLocks/>
          </p:cNvSpPr>
          <p:nvPr/>
        </p:nvSpPr>
        <p:spPr bwMode="auto">
          <a:xfrm>
            <a:off x="2930626" y="3984249"/>
            <a:ext cx="467797" cy="363615"/>
          </a:xfrm>
          <a:custGeom>
            <a:avLst/>
            <a:gdLst>
              <a:gd name="T0" fmla="*/ 174 w 229"/>
              <a:gd name="T1" fmla="*/ 0 h 178"/>
              <a:gd name="T2" fmla="*/ 229 w 229"/>
              <a:gd name="T3" fmla="*/ 45 h 178"/>
              <a:gd name="T4" fmla="*/ 173 w 229"/>
              <a:gd name="T5" fmla="*/ 134 h 178"/>
              <a:gd name="T6" fmla="*/ 45 w 229"/>
              <a:gd name="T7" fmla="*/ 178 h 178"/>
              <a:gd name="T8" fmla="*/ 0 w 229"/>
              <a:gd name="T9" fmla="*/ 134 h 178"/>
              <a:gd name="T10" fmla="*/ 9 w 229"/>
              <a:gd name="T11" fmla="*/ 89 h 178"/>
              <a:gd name="T12" fmla="*/ 128 w 229"/>
              <a:gd name="T13" fmla="*/ 45 h 178"/>
              <a:gd name="T14" fmla="*/ 156 w 229"/>
              <a:gd name="T15" fmla="*/ 0 h 178"/>
              <a:gd name="T16" fmla="*/ 174 w 229"/>
              <a:gd name="T17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29" h="178">
                <a:moveTo>
                  <a:pt x="174" y="0"/>
                </a:moveTo>
                <a:lnTo>
                  <a:pt x="229" y="45"/>
                </a:lnTo>
                <a:lnTo>
                  <a:pt x="173" y="134"/>
                </a:lnTo>
                <a:lnTo>
                  <a:pt x="45" y="178"/>
                </a:lnTo>
                <a:lnTo>
                  <a:pt x="0" y="134"/>
                </a:lnTo>
                <a:lnTo>
                  <a:pt x="9" y="89"/>
                </a:lnTo>
                <a:lnTo>
                  <a:pt x="128" y="45"/>
                </a:lnTo>
                <a:lnTo>
                  <a:pt x="156" y="0"/>
                </a:lnTo>
                <a:lnTo>
                  <a:pt x="17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3" name="Freeform 118"/>
          <p:cNvSpPr>
            <a:spLocks/>
          </p:cNvSpPr>
          <p:nvPr/>
        </p:nvSpPr>
        <p:spPr bwMode="auto">
          <a:xfrm>
            <a:off x="3606786" y="2803523"/>
            <a:ext cx="361573" cy="273732"/>
          </a:xfrm>
          <a:custGeom>
            <a:avLst/>
            <a:gdLst>
              <a:gd name="T0" fmla="*/ 5 w 177"/>
              <a:gd name="T1" fmla="*/ 0 h 134"/>
              <a:gd name="T2" fmla="*/ 33 w 177"/>
              <a:gd name="T3" fmla="*/ 0 h 134"/>
              <a:gd name="T4" fmla="*/ 94 w 177"/>
              <a:gd name="T5" fmla="*/ 0 h 134"/>
              <a:gd name="T6" fmla="*/ 177 w 177"/>
              <a:gd name="T7" fmla="*/ 0 h 134"/>
              <a:gd name="T8" fmla="*/ 160 w 177"/>
              <a:gd name="T9" fmla="*/ 134 h 134"/>
              <a:gd name="T10" fmla="*/ 90 w 177"/>
              <a:gd name="T11" fmla="*/ 134 h 134"/>
              <a:gd name="T12" fmla="*/ 18 w 177"/>
              <a:gd name="T13" fmla="*/ 134 h 134"/>
              <a:gd name="T14" fmla="*/ 0 w 177"/>
              <a:gd name="T15" fmla="*/ 134 h 134"/>
              <a:gd name="T16" fmla="*/ 5 w 177"/>
              <a:gd name="T17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7" h="134">
                <a:moveTo>
                  <a:pt x="5" y="0"/>
                </a:moveTo>
                <a:lnTo>
                  <a:pt x="33" y="0"/>
                </a:lnTo>
                <a:lnTo>
                  <a:pt x="94" y="0"/>
                </a:lnTo>
                <a:lnTo>
                  <a:pt x="177" y="0"/>
                </a:lnTo>
                <a:lnTo>
                  <a:pt x="160" y="134"/>
                </a:lnTo>
                <a:lnTo>
                  <a:pt x="90" y="134"/>
                </a:lnTo>
                <a:lnTo>
                  <a:pt x="18" y="134"/>
                </a:lnTo>
                <a:lnTo>
                  <a:pt x="0" y="134"/>
                </a:lnTo>
                <a:lnTo>
                  <a:pt x="5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4" name="Freeform 119"/>
          <p:cNvSpPr>
            <a:spLocks/>
          </p:cNvSpPr>
          <p:nvPr/>
        </p:nvSpPr>
        <p:spPr bwMode="auto">
          <a:xfrm>
            <a:off x="5612796" y="3620635"/>
            <a:ext cx="355444" cy="273732"/>
          </a:xfrm>
          <a:custGeom>
            <a:avLst/>
            <a:gdLst>
              <a:gd name="T0" fmla="*/ 148 w 174"/>
              <a:gd name="T1" fmla="*/ 0 h 134"/>
              <a:gd name="T2" fmla="*/ 174 w 174"/>
              <a:gd name="T3" fmla="*/ 134 h 134"/>
              <a:gd name="T4" fmla="*/ 65 w 174"/>
              <a:gd name="T5" fmla="*/ 134 h 134"/>
              <a:gd name="T6" fmla="*/ 0 w 174"/>
              <a:gd name="T7" fmla="*/ 134 h 134"/>
              <a:gd name="T8" fmla="*/ 1 w 174"/>
              <a:gd name="T9" fmla="*/ 45 h 134"/>
              <a:gd name="T10" fmla="*/ 148 w 174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" h="134">
                <a:moveTo>
                  <a:pt x="148" y="0"/>
                </a:moveTo>
                <a:lnTo>
                  <a:pt x="174" y="134"/>
                </a:lnTo>
                <a:lnTo>
                  <a:pt x="65" y="134"/>
                </a:lnTo>
                <a:lnTo>
                  <a:pt x="0" y="134"/>
                </a:lnTo>
                <a:lnTo>
                  <a:pt x="1" y="45"/>
                </a:lnTo>
                <a:lnTo>
                  <a:pt x="148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5" name="Freeform 120"/>
          <p:cNvSpPr>
            <a:spLocks/>
          </p:cNvSpPr>
          <p:nvPr/>
        </p:nvSpPr>
        <p:spPr bwMode="auto">
          <a:xfrm>
            <a:off x="5500442" y="3894367"/>
            <a:ext cx="298246" cy="363615"/>
          </a:xfrm>
          <a:custGeom>
            <a:avLst/>
            <a:gdLst>
              <a:gd name="T0" fmla="*/ 55 w 146"/>
              <a:gd name="T1" fmla="*/ 0 h 178"/>
              <a:gd name="T2" fmla="*/ 120 w 146"/>
              <a:gd name="T3" fmla="*/ 0 h 178"/>
              <a:gd name="T4" fmla="*/ 146 w 146"/>
              <a:gd name="T5" fmla="*/ 178 h 178"/>
              <a:gd name="T6" fmla="*/ 9 w 146"/>
              <a:gd name="T7" fmla="*/ 178 h 178"/>
              <a:gd name="T8" fmla="*/ 0 w 146"/>
              <a:gd name="T9" fmla="*/ 133 h 178"/>
              <a:gd name="T10" fmla="*/ 55 w 146"/>
              <a:gd name="T1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6" h="178">
                <a:moveTo>
                  <a:pt x="55" y="0"/>
                </a:moveTo>
                <a:lnTo>
                  <a:pt x="120" y="0"/>
                </a:lnTo>
                <a:lnTo>
                  <a:pt x="146" y="178"/>
                </a:lnTo>
                <a:lnTo>
                  <a:pt x="9" y="178"/>
                </a:lnTo>
                <a:lnTo>
                  <a:pt x="0" y="133"/>
                </a:lnTo>
                <a:lnTo>
                  <a:pt x="55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6" name="Freeform 121"/>
          <p:cNvSpPr>
            <a:spLocks/>
          </p:cNvSpPr>
          <p:nvPr/>
        </p:nvSpPr>
        <p:spPr bwMode="auto">
          <a:xfrm>
            <a:off x="4552592" y="3894367"/>
            <a:ext cx="426942" cy="363615"/>
          </a:xfrm>
          <a:custGeom>
            <a:avLst/>
            <a:gdLst>
              <a:gd name="T0" fmla="*/ 0 w 209"/>
              <a:gd name="T1" fmla="*/ 44 h 178"/>
              <a:gd name="T2" fmla="*/ 55 w 209"/>
              <a:gd name="T3" fmla="*/ 0 h 178"/>
              <a:gd name="T4" fmla="*/ 209 w 209"/>
              <a:gd name="T5" fmla="*/ 44 h 178"/>
              <a:gd name="T6" fmla="*/ 190 w 209"/>
              <a:gd name="T7" fmla="*/ 178 h 178"/>
              <a:gd name="T8" fmla="*/ 181 w 209"/>
              <a:gd name="T9" fmla="*/ 178 h 178"/>
              <a:gd name="T10" fmla="*/ 118 w 209"/>
              <a:gd name="T11" fmla="*/ 178 h 178"/>
              <a:gd name="T12" fmla="*/ 0 w 209"/>
              <a:gd name="T13" fmla="*/ 44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9" h="178">
                <a:moveTo>
                  <a:pt x="0" y="44"/>
                </a:moveTo>
                <a:lnTo>
                  <a:pt x="55" y="0"/>
                </a:lnTo>
                <a:lnTo>
                  <a:pt x="209" y="44"/>
                </a:lnTo>
                <a:lnTo>
                  <a:pt x="190" y="178"/>
                </a:lnTo>
                <a:lnTo>
                  <a:pt x="181" y="178"/>
                </a:lnTo>
                <a:lnTo>
                  <a:pt x="118" y="178"/>
                </a:lnTo>
                <a:lnTo>
                  <a:pt x="0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7" name="Freeform 122"/>
          <p:cNvSpPr>
            <a:spLocks/>
          </p:cNvSpPr>
          <p:nvPr/>
        </p:nvSpPr>
        <p:spPr bwMode="auto">
          <a:xfrm>
            <a:off x="4877395" y="2895448"/>
            <a:ext cx="277818" cy="453497"/>
          </a:xfrm>
          <a:custGeom>
            <a:avLst/>
            <a:gdLst>
              <a:gd name="T0" fmla="*/ 91 w 136"/>
              <a:gd name="T1" fmla="*/ 0 h 222"/>
              <a:gd name="T2" fmla="*/ 136 w 136"/>
              <a:gd name="T3" fmla="*/ 44 h 222"/>
              <a:gd name="T4" fmla="*/ 80 w 136"/>
              <a:gd name="T5" fmla="*/ 178 h 222"/>
              <a:gd name="T6" fmla="*/ 8 w 136"/>
              <a:gd name="T7" fmla="*/ 222 h 222"/>
              <a:gd name="T8" fmla="*/ 0 w 136"/>
              <a:gd name="T9" fmla="*/ 44 h 222"/>
              <a:gd name="T10" fmla="*/ 91 w 136"/>
              <a:gd name="T11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222">
                <a:moveTo>
                  <a:pt x="91" y="0"/>
                </a:moveTo>
                <a:lnTo>
                  <a:pt x="136" y="44"/>
                </a:lnTo>
                <a:lnTo>
                  <a:pt x="80" y="178"/>
                </a:lnTo>
                <a:lnTo>
                  <a:pt x="8" y="222"/>
                </a:lnTo>
                <a:lnTo>
                  <a:pt x="0" y="44"/>
                </a:lnTo>
                <a:lnTo>
                  <a:pt x="91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8" name="Freeform 123"/>
          <p:cNvSpPr>
            <a:spLocks/>
          </p:cNvSpPr>
          <p:nvPr/>
        </p:nvSpPr>
        <p:spPr bwMode="auto">
          <a:xfrm>
            <a:off x="3453577" y="3348945"/>
            <a:ext cx="412641" cy="363615"/>
          </a:xfrm>
          <a:custGeom>
            <a:avLst/>
            <a:gdLst>
              <a:gd name="T0" fmla="*/ 151 w 202"/>
              <a:gd name="T1" fmla="*/ 178 h 178"/>
              <a:gd name="T2" fmla="*/ 202 w 202"/>
              <a:gd name="T3" fmla="*/ 45 h 178"/>
              <a:gd name="T4" fmla="*/ 124 w 202"/>
              <a:gd name="T5" fmla="*/ 0 h 178"/>
              <a:gd name="T6" fmla="*/ 89 w 202"/>
              <a:gd name="T7" fmla="*/ 45 h 178"/>
              <a:gd name="T8" fmla="*/ 0 w 202"/>
              <a:gd name="T9" fmla="*/ 89 h 178"/>
              <a:gd name="T10" fmla="*/ 67 w 202"/>
              <a:gd name="T11" fmla="*/ 133 h 178"/>
              <a:gd name="T12" fmla="*/ 151 w 202"/>
              <a:gd name="T13" fmla="*/ 178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2" h="178">
                <a:moveTo>
                  <a:pt x="151" y="178"/>
                </a:moveTo>
                <a:lnTo>
                  <a:pt x="202" y="45"/>
                </a:lnTo>
                <a:lnTo>
                  <a:pt x="124" y="0"/>
                </a:lnTo>
                <a:lnTo>
                  <a:pt x="89" y="45"/>
                </a:lnTo>
                <a:lnTo>
                  <a:pt x="0" y="89"/>
                </a:lnTo>
                <a:lnTo>
                  <a:pt x="67" y="133"/>
                </a:lnTo>
                <a:lnTo>
                  <a:pt x="151" y="178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89" name="Freeform 124"/>
          <p:cNvSpPr>
            <a:spLocks/>
          </p:cNvSpPr>
          <p:nvPr/>
        </p:nvSpPr>
        <p:spPr bwMode="auto">
          <a:xfrm>
            <a:off x="2944926" y="2350026"/>
            <a:ext cx="371786" cy="363615"/>
          </a:xfrm>
          <a:custGeom>
            <a:avLst/>
            <a:gdLst>
              <a:gd name="T0" fmla="*/ 0 w 182"/>
              <a:gd name="T1" fmla="*/ 89 h 178"/>
              <a:gd name="T2" fmla="*/ 64 w 182"/>
              <a:gd name="T3" fmla="*/ 0 h 178"/>
              <a:gd name="T4" fmla="*/ 110 w 182"/>
              <a:gd name="T5" fmla="*/ 0 h 178"/>
              <a:gd name="T6" fmla="*/ 182 w 182"/>
              <a:gd name="T7" fmla="*/ 89 h 178"/>
              <a:gd name="T8" fmla="*/ 63 w 182"/>
              <a:gd name="T9" fmla="*/ 178 h 178"/>
              <a:gd name="T10" fmla="*/ 0 w 182"/>
              <a:gd name="T11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2" h="178">
                <a:moveTo>
                  <a:pt x="0" y="89"/>
                </a:moveTo>
                <a:lnTo>
                  <a:pt x="64" y="0"/>
                </a:lnTo>
                <a:lnTo>
                  <a:pt x="110" y="0"/>
                </a:lnTo>
                <a:lnTo>
                  <a:pt x="182" y="89"/>
                </a:lnTo>
                <a:lnTo>
                  <a:pt x="63" y="178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0" name="Freeform 125"/>
          <p:cNvSpPr>
            <a:spLocks/>
          </p:cNvSpPr>
          <p:nvPr/>
        </p:nvSpPr>
        <p:spPr bwMode="auto">
          <a:xfrm>
            <a:off x="3792678" y="1077375"/>
            <a:ext cx="261476" cy="363615"/>
          </a:xfrm>
          <a:custGeom>
            <a:avLst/>
            <a:gdLst>
              <a:gd name="T0" fmla="*/ 0 w 128"/>
              <a:gd name="T1" fmla="*/ 89 h 178"/>
              <a:gd name="T2" fmla="*/ 65 w 128"/>
              <a:gd name="T3" fmla="*/ 0 h 178"/>
              <a:gd name="T4" fmla="*/ 128 w 128"/>
              <a:gd name="T5" fmla="*/ 0 h 178"/>
              <a:gd name="T6" fmla="*/ 127 w 128"/>
              <a:gd name="T7" fmla="*/ 178 h 178"/>
              <a:gd name="T8" fmla="*/ 45 w 128"/>
              <a:gd name="T9" fmla="*/ 178 h 178"/>
              <a:gd name="T10" fmla="*/ 0 w 128"/>
              <a:gd name="T11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178">
                <a:moveTo>
                  <a:pt x="0" y="89"/>
                </a:moveTo>
                <a:lnTo>
                  <a:pt x="65" y="0"/>
                </a:lnTo>
                <a:lnTo>
                  <a:pt x="128" y="0"/>
                </a:lnTo>
                <a:lnTo>
                  <a:pt x="127" y="178"/>
                </a:lnTo>
                <a:lnTo>
                  <a:pt x="45" y="178"/>
                </a:lnTo>
                <a:lnTo>
                  <a:pt x="0" y="89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1" name="Freeform 126"/>
          <p:cNvSpPr>
            <a:spLocks/>
          </p:cNvSpPr>
          <p:nvPr/>
        </p:nvSpPr>
        <p:spPr bwMode="auto">
          <a:xfrm>
            <a:off x="3484219" y="4529672"/>
            <a:ext cx="318674" cy="363615"/>
          </a:xfrm>
          <a:custGeom>
            <a:avLst/>
            <a:gdLst>
              <a:gd name="T0" fmla="*/ 156 w 156"/>
              <a:gd name="T1" fmla="*/ 45 h 178"/>
              <a:gd name="T2" fmla="*/ 155 w 156"/>
              <a:gd name="T3" fmla="*/ 134 h 178"/>
              <a:gd name="T4" fmla="*/ 73 w 156"/>
              <a:gd name="T5" fmla="*/ 178 h 178"/>
              <a:gd name="T6" fmla="*/ 0 w 156"/>
              <a:gd name="T7" fmla="*/ 134 h 178"/>
              <a:gd name="T8" fmla="*/ 56 w 156"/>
              <a:gd name="T9" fmla="*/ 0 h 178"/>
              <a:gd name="T10" fmla="*/ 156 w 156"/>
              <a:gd name="T11" fmla="*/ 4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178">
                <a:moveTo>
                  <a:pt x="156" y="45"/>
                </a:moveTo>
                <a:lnTo>
                  <a:pt x="155" y="134"/>
                </a:lnTo>
                <a:lnTo>
                  <a:pt x="73" y="178"/>
                </a:lnTo>
                <a:lnTo>
                  <a:pt x="0" y="134"/>
                </a:lnTo>
                <a:lnTo>
                  <a:pt x="56" y="0"/>
                </a:lnTo>
                <a:lnTo>
                  <a:pt x="156" y="45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2" name="Freeform 127"/>
          <p:cNvSpPr>
            <a:spLocks/>
          </p:cNvSpPr>
          <p:nvPr/>
        </p:nvSpPr>
        <p:spPr bwMode="auto">
          <a:xfrm>
            <a:off x="3373909" y="4803405"/>
            <a:ext cx="259434" cy="361573"/>
          </a:xfrm>
          <a:custGeom>
            <a:avLst/>
            <a:gdLst>
              <a:gd name="T0" fmla="*/ 54 w 127"/>
              <a:gd name="T1" fmla="*/ 0 h 177"/>
              <a:gd name="T2" fmla="*/ 127 w 127"/>
              <a:gd name="T3" fmla="*/ 44 h 177"/>
              <a:gd name="T4" fmla="*/ 98 w 127"/>
              <a:gd name="T5" fmla="*/ 177 h 177"/>
              <a:gd name="T6" fmla="*/ 89 w 127"/>
              <a:gd name="T7" fmla="*/ 177 h 177"/>
              <a:gd name="T8" fmla="*/ 26 w 127"/>
              <a:gd name="T9" fmla="*/ 177 h 177"/>
              <a:gd name="T10" fmla="*/ 0 w 127"/>
              <a:gd name="T11" fmla="*/ 0 h 177"/>
              <a:gd name="T12" fmla="*/ 54 w 127"/>
              <a:gd name="T1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" h="177">
                <a:moveTo>
                  <a:pt x="54" y="0"/>
                </a:moveTo>
                <a:lnTo>
                  <a:pt x="127" y="44"/>
                </a:lnTo>
                <a:lnTo>
                  <a:pt x="98" y="177"/>
                </a:lnTo>
                <a:lnTo>
                  <a:pt x="89" y="177"/>
                </a:lnTo>
                <a:lnTo>
                  <a:pt x="26" y="177"/>
                </a:lnTo>
                <a:lnTo>
                  <a:pt x="0" y="0"/>
                </a:lnTo>
                <a:lnTo>
                  <a:pt x="54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3" name="Freeform 128"/>
          <p:cNvSpPr>
            <a:spLocks/>
          </p:cNvSpPr>
          <p:nvPr/>
        </p:nvSpPr>
        <p:spPr bwMode="auto">
          <a:xfrm>
            <a:off x="2889770" y="4529672"/>
            <a:ext cx="390172" cy="363615"/>
          </a:xfrm>
          <a:custGeom>
            <a:avLst/>
            <a:gdLst>
              <a:gd name="T0" fmla="*/ 46 w 191"/>
              <a:gd name="T1" fmla="*/ 45 h 178"/>
              <a:gd name="T2" fmla="*/ 156 w 191"/>
              <a:gd name="T3" fmla="*/ 0 h 178"/>
              <a:gd name="T4" fmla="*/ 191 w 191"/>
              <a:gd name="T5" fmla="*/ 134 h 178"/>
              <a:gd name="T6" fmla="*/ 54 w 191"/>
              <a:gd name="T7" fmla="*/ 178 h 178"/>
              <a:gd name="T8" fmla="*/ 0 w 191"/>
              <a:gd name="T9" fmla="*/ 89 h 178"/>
              <a:gd name="T10" fmla="*/ 46 w 191"/>
              <a:gd name="T11" fmla="*/ 4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78">
                <a:moveTo>
                  <a:pt x="46" y="45"/>
                </a:moveTo>
                <a:lnTo>
                  <a:pt x="156" y="0"/>
                </a:lnTo>
                <a:lnTo>
                  <a:pt x="191" y="134"/>
                </a:lnTo>
                <a:lnTo>
                  <a:pt x="54" y="178"/>
                </a:lnTo>
                <a:lnTo>
                  <a:pt x="0" y="89"/>
                </a:lnTo>
                <a:lnTo>
                  <a:pt x="46" y="45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4" name="Freeform 129"/>
          <p:cNvSpPr>
            <a:spLocks/>
          </p:cNvSpPr>
          <p:nvPr/>
        </p:nvSpPr>
        <p:spPr bwMode="auto">
          <a:xfrm>
            <a:off x="3520989" y="3077255"/>
            <a:ext cx="441240" cy="363615"/>
          </a:xfrm>
          <a:custGeom>
            <a:avLst/>
            <a:gdLst>
              <a:gd name="T0" fmla="*/ 216 w 216"/>
              <a:gd name="T1" fmla="*/ 89 h 178"/>
              <a:gd name="T2" fmla="*/ 214 w 216"/>
              <a:gd name="T3" fmla="*/ 89 h 178"/>
              <a:gd name="T4" fmla="*/ 169 w 216"/>
              <a:gd name="T5" fmla="*/ 178 h 178"/>
              <a:gd name="T6" fmla="*/ 91 w 216"/>
              <a:gd name="T7" fmla="*/ 133 h 178"/>
              <a:gd name="T8" fmla="*/ 0 w 216"/>
              <a:gd name="T9" fmla="*/ 44 h 178"/>
              <a:gd name="T10" fmla="*/ 42 w 216"/>
              <a:gd name="T11" fmla="*/ 0 h 178"/>
              <a:gd name="T12" fmla="*/ 60 w 216"/>
              <a:gd name="T13" fmla="*/ 0 h 178"/>
              <a:gd name="T14" fmla="*/ 85 w 216"/>
              <a:gd name="T15" fmla="*/ 44 h 178"/>
              <a:gd name="T16" fmla="*/ 216 w 216"/>
              <a:gd name="T17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" h="178">
                <a:moveTo>
                  <a:pt x="216" y="89"/>
                </a:moveTo>
                <a:lnTo>
                  <a:pt x="214" y="89"/>
                </a:lnTo>
                <a:lnTo>
                  <a:pt x="169" y="178"/>
                </a:lnTo>
                <a:lnTo>
                  <a:pt x="91" y="133"/>
                </a:lnTo>
                <a:lnTo>
                  <a:pt x="0" y="44"/>
                </a:lnTo>
                <a:lnTo>
                  <a:pt x="42" y="0"/>
                </a:lnTo>
                <a:lnTo>
                  <a:pt x="60" y="0"/>
                </a:lnTo>
                <a:lnTo>
                  <a:pt x="85" y="44"/>
                </a:lnTo>
                <a:lnTo>
                  <a:pt x="216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5" name="Freeform 130"/>
          <p:cNvSpPr>
            <a:spLocks/>
          </p:cNvSpPr>
          <p:nvPr/>
        </p:nvSpPr>
        <p:spPr bwMode="auto">
          <a:xfrm>
            <a:off x="2983738" y="4257982"/>
            <a:ext cx="355444" cy="363615"/>
          </a:xfrm>
          <a:custGeom>
            <a:avLst/>
            <a:gdLst>
              <a:gd name="T0" fmla="*/ 147 w 174"/>
              <a:gd name="T1" fmla="*/ 0 h 178"/>
              <a:gd name="T2" fmla="*/ 174 w 174"/>
              <a:gd name="T3" fmla="*/ 44 h 178"/>
              <a:gd name="T4" fmla="*/ 110 w 174"/>
              <a:gd name="T5" fmla="*/ 133 h 178"/>
              <a:gd name="T6" fmla="*/ 0 w 174"/>
              <a:gd name="T7" fmla="*/ 178 h 178"/>
              <a:gd name="T8" fmla="*/ 19 w 174"/>
              <a:gd name="T9" fmla="*/ 44 h 178"/>
              <a:gd name="T10" fmla="*/ 147 w 174"/>
              <a:gd name="T1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" h="178">
                <a:moveTo>
                  <a:pt x="147" y="0"/>
                </a:moveTo>
                <a:lnTo>
                  <a:pt x="174" y="44"/>
                </a:lnTo>
                <a:lnTo>
                  <a:pt x="110" y="133"/>
                </a:lnTo>
                <a:lnTo>
                  <a:pt x="0" y="178"/>
                </a:lnTo>
                <a:lnTo>
                  <a:pt x="19" y="44"/>
                </a:lnTo>
                <a:lnTo>
                  <a:pt x="147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6" name="Freeform 131"/>
          <p:cNvSpPr>
            <a:spLocks/>
          </p:cNvSpPr>
          <p:nvPr/>
        </p:nvSpPr>
        <p:spPr bwMode="auto">
          <a:xfrm>
            <a:off x="6127576" y="2350026"/>
            <a:ext cx="353401" cy="363615"/>
          </a:xfrm>
          <a:custGeom>
            <a:avLst/>
            <a:gdLst>
              <a:gd name="T0" fmla="*/ 0 w 173"/>
              <a:gd name="T1" fmla="*/ 89 h 178"/>
              <a:gd name="T2" fmla="*/ 64 w 173"/>
              <a:gd name="T3" fmla="*/ 0 h 178"/>
              <a:gd name="T4" fmla="*/ 128 w 173"/>
              <a:gd name="T5" fmla="*/ 0 h 178"/>
              <a:gd name="T6" fmla="*/ 173 w 173"/>
              <a:gd name="T7" fmla="*/ 89 h 178"/>
              <a:gd name="T8" fmla="*/ 90 w 173"/>
              <a:gd name="T9" fmla="*/ 178 h 178"/>
              <a:gd name="T10" fmla="*/ 0 w 173"/>
              <a:gd name="T11" fmla="*/ 89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3" h="178">
                <a:moveTo>
                  <a:pt x="0" y="89"/>
                </a:moveTo>
                <a:lnTo>
                  <a:pt x="64" y="0"/>
                </a:lnTo>
                <a:lnTo>
                  <a:pt x="128" y="0"/>
                </a:lnTo>
                <a:lnTo>
                  <a:pt x="173" y="89"/>
                </a:lnTo>
                <a:lnTo>
                  <a:pt x="90" y="178"/>
                </a:lnTo>
                <a:lnTo>
                  <a:pt x="0" y="89"/>
                </a:lnTo>
                <a:close/>
              </a:path>
            </a:pathLst>
          </a:custGeom>
          <a:gradFill flip="none" rotWithShape="1"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  <a:tileRect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7" name="Freeform 132"/>
          <p:cNvSpPr>
            <a:spLocks/>
          </p:cNvSpPr>
          <p:nvPr/>
        </p:nvSpPr>
        <p:spPr bwMode="auto">
          <a:xfrm>
            <a:off x="4905994" y="1530872"/>
            <a:ext cx="390172" cy="273732"/>
          </a:xfrm>
          <a:custGeom>
            <a:avLst/>
            <a:gdLst>
              <a:gd name="T0" fmla="*/ 27 w 191"/>
              <a:gd name="T1" fmla="*/ 134 h 134"/>
              <a:gd name="T2" fmla="*/ 0 w 191"/>
              <a:gd name="T3" fmla="*/ 45 h 134"/>
              <a:gd name="T4" fmla="*/ 137 w 191"/>
              <a:gd name="T5" fmla="*/ 0 h 134"/>
              <a:gd name="T6" fmla="*/ 191 w 191"/>
              <a:gd name="T7" fmla="*/ 90 h 134"/>
              <a:gd name="T8" fmla="*/ 191 w 191"/>
              <a:gd name="T9" fmla="*/ 90 h 134"/>
              <a:gd name="T10" fmla="*/ 27 w 191"/>
              <a:gd name="T11" fmla="*/ 13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1" h="134">
                <a:moveTo>
                  <a:pt x="27" y="134"/>
                </a:moveTo>
                <a:lnTo>
                  <a:pt x="0" y="45"/>
                </a:lnTo>
                <a:lnTo>
                  <a:pt x="137" y="0"/>
                </a:lnTo>
                <a:lnTo>
                  <a:pt x="191" y="90"/>
                </a:lnTo>
                <a:lnTo>
                  <a:pt x="191" y="90"/>
                </a:lnTo>
                <a:lnTo>
                  <a:pt x="27" y="134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8" name="Freeform 133"/>
          <p:cNvSpPr>
            <a:spLocks/>
          </p:cNvSpPr>
          <p:nvPr/>
        </p:nvSpPr>
        <p:spPr bwMode="auto">
          <a:xfrm>
            <a:off x="1259632" y="3440870"/>
            <a:ext cx="412641" cy="271690"/>
          </a:xfrm>
          <a:custGeom>
            <a:avLst/>
            <a:gdLst>
              <a:gd name="T0" fmla="*/ 56 w 202"/>
              <a:gd name="T1" fmla="*/ 0 h 133"/>
              <a:gd name="T2" fmla="*/ 202 w 202"/>
              <a:gd name="T3" fmla="*/ 0 h 133"/>
              <a:gd name="T4" fmla="*/ 183 w 202"/>
              <a:gd name="T5" fmla="*/ 44 h 133"/>
              <a:gd name="T6" fmla="*/ 119 w 202"/>
              <a:gd name="T7" fmla="*/ 88 h 133"/>
              <a:gd name="T8" fmla="*/ 109 w 202"/>
              <a:gd name="T9" fmla="*/ 133 h 133"/>
              <a:gd name="T10" fmla="*/ 28 w 202"/>
              <a:gd name="T11" fmla="*/ 133 h 133"/>
              <a:gd name="T12" fmla="*/ 0 w 202"/>
              <a:gd name="T13" fmla="*/ 133 h 133"/>
              <a:gd name="T14" fmla="*/ 56 w 202"/>
              <a:gd name="T1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2" h="133">
                <a:moveTo>
                  <a:pt x="56" y="0"/>
                </a:moveTo>
                <a:lnTo>
                  <a:pt x="202" y="0"/>
                </a:lnTo>
                <a:lnTo>
                  <a:pt x="183" y="44"/>
                </a:lnTo>
                <a:lnTo>
                  <a:pt x="119" y="88"/>
                </a:lnTo>
                <a:lnTo>
                  <a:pt x="109" y="133"/>
                </a:lnTo>
                <a:lnTo>
                  <a:pt x="28" y="133"/>
                </a:lnTo>
                <a:lnTo>
                  <a:pt x="0" y="133"/>
                </a:lnTo>
                <a:lnTo>
                  <a:pt x="56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199" name="Freeform 134"/>
          <p:cNvSpPr>
            <a:spLocks/>
          </p:cNvSpPr>
          <p:nvPr/>
        </p:nvSpPr>
        <p:spPr bwMode="auto">
          <a:xfrm>
            <a:off x="3841705" y="4166057"/>
            <a:ext cx="335016" cy="363615"/>
          </a:xfrm>
          <a:custGeom>
            <a:avLst/>
            <a:gdLst>
              <a:gd name="T0" fmla="*/ 156 w 164"/>
              <a:gd name="T1" fmla="*/ 0 h 178"/>
              <a:gd name="T2" fmla="*/ 164 w 164"/>
              <a:gd name="T3" fmla="*/ 89 h 178"/>
              <a:gd name="T4" fmla="*/ 45 w 164"/>
              <a:gd name="T5" fmla="*/ 178 h 178"/>
              <a:gd name="T6" fmla="*/ 0 w 164"/>
              <a:gd name="T7" fmla="*/ 89 h 178"/>
              <a:gd name="T8" fmla="*/ 82 w 164"/>
              <a:gd name="T9" fmla="*/ 45 h 178"/>
              <a:gd name="T10" fmla="*/ 83 w 164"/>
              <a:gd name="T11" fmla="*/ 0 h 178"/>
              <a:gd name="T12" fmla="*/ 156 w 164"/>
              <a:gd name="T13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78">
                <a:moveTo>
                  <a:pt x="156" y="0"/>
                </a:moveTo>
                <a:lnTo>
                  <a:pt x="164" y="89"/>
                </a:lnTo>
                <a:lnTo>
                  <a:pt x="45" y="178"/>
                </a:lnTo>
                <a:lnTo>
                  <a:pt x="0" y="89"/>
                </a:lnTo>
                <a:lnTo>
                  <a:pt x="82" y="45"/>
                </a:lnTo>
                <a:lnTo>
                  <a:pt x="83" y="0"/>
                </a:lnTo>
                <a:lnTo>
                  <a:pt x="156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0" name="Freeform 135"/>
          <p:cNvSpPr>
            <a:spLocks/>
          </p:cNvSpPr>
          <p:nvPr/>
        </p:nvSpPr>
        <p:spPr bwMode="auto">
          <a:xfrm>
            <a:off x="2705920" y="1894486"/>
            <a:ext cx="316631" cy="363615"/>
          </a:xfrm>
          <a:custGeom>
            <a:avLst/>
            <a:gdLst>
              <a:gd name="T0" fmla="*/ 119 w 155"/>
              <a:gd name="T1" fmla="*/ 0 h 178"/>
              <a:gd name="T2" fmla="*/ 155 w 155"/>
              <a:gd name="T3" fmla="*/ 90 h 178"/>
              <a:gd name="T4" fmla="*/ 109 w 155"/>
              <a:gd name="T5" fmla="*/ 178 h 178"/>
              <a:gd name="T6" fmla="*/ 27 w 155"/>
              <a:gd name="T7" fmla="*/ 178 h 178"/>
              <a:gd name="T8" fmla="*/ 0 w 155"/>
              <a:gd name="T9" fmla="*/ 134 h 178"/>
              <a:gd name="T10" fmla="*/ 119 w 155"/>
              <a:gd name="T11" fmla="*/ 0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5" h="178">
                <a:moveTo>
                  <a:pt x="119" y="0"/>
                </a:moveTo>
                <a:lnTo>
                  <a:pt x="155" y="90"/>
                </a:lnTo>
                <a:lnTo>
                  <a:pt x="109" y="178"/>
                </a:lnTo>
                <a:lnTo>
                  <a:pt x="27" y="178"/>
                </a:lnTo>
                <a:lnTo>
                  <a:pt x="0" y="134"/>
                </a:lnTo>
                <a:lnTo>
                  <a:pt x="119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1" name="Freeform 136"/>
          <p:cNvSpPr>
            <a:spLocks/>
          </p:cNvSpPr>
          <p:nvPr/>
        </p:nvSpPr>
        <p:spPr bwMode="auto">
          <a:xfrm>
            <a:off x="3284027" y="4076175"/>
            <a:ext cx="373829" cy="271690"/>
          </a:xfrm>
          <a:custGeom>
            <a:avLst/>
            <a:gdLst>
              <a:gd name="T0" fmla="*/ 0 w 183"/>
              <a:gd name="T1" fmla="*/ 89 h 133"/>
              <a:gd name="T2" fmla="*/ 56 w 183"/>
              <a:gd name="T3" fmla="*/ 0 h 133"/>
              <a:gd name="T4" fmla="*/ 183 w 183"/>
              <a:gd name="T5" fmla="*/ 44 h 133"/>
              <a:gd name="T6" fmla="*/ 146 w 183"/>
              <a:gd name="T7" fmla="*/ 133 h 133"/>
              <a:gd name="T8" fmla="*/ 27 w 183"/>
              <a:gd name="T9" fmla="*/ 133 h 133"/>
              <a:gd name="T10" fmla="*/ 0 w 183"/>
              <a:gd name="T11" fmla="*/ 89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3" h="133">
                <a:moveTo>
                  <a:pt x="0" y="89"/>
                </a:moveTo>
                <a:lnTo>
                  <a:pt x="56" y="0"/>
                </a:lnTo>
                <a:lnTo>
                  <a:pt x="183" y="44"/>
                </a:lnTo>
                <a:lnTo>
                  <a:pt x="146" y="133"/>
                </a:lnTo>
                <a:lnTo>
                  <a:pt x="27" y="133"/>
                </a:lnTo>
                <a:lnTo>
                  <a:pt x="0" y="89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2" name="Freeform 137"/>
          <p:cNvSpPr>
            <a:spLocks/>
          </p:cNvSpPr>
          <p:nvPr/>
        </p:nvSpPr>
        <p:spPr bwMode="auto">
          <a:xfrm>
            <a:off x="3866219" y="3259063"/>
            <a:ext cx="382000" cy="361573"/>
          </a:xfrm>
          <a:custGeom>
            <a:avLst/>
            <a:gdLst>
              <a:gd name="T0" fmla="*/ 45 w 187"/>
              <a:gd name="T1" fmla="*/ 0 h 177"/>
              <a:gd name="T2" fmla="*/ 90 w 187"/>
              <a:gd name="T3" fmla="*/ 0 h 177"/>
              <a:gd name="T4" fmla="*/ 110 w 187"/>
              <a:gd name="T5" fmla="*/ 44 h 177"/>
              <a:gd name="T6" fmla="*/ 180 w 187"/>
              <a:gd name="T7" fmla="*/ 44 h 177"/>
              <a:gd name="T8" fmla="*/ 187 w 187"/>
              <a:gd name="T9" fmla="*/ 89 h 177"/>
              <a:gd name="T10" fmla="*/ 149 w 187"/>
              <a:gd name="T11" fmla="*/ 177 h 177"/>
              <a:gd name="T12" fmla="*/ 79 w 187"/>
              <a:gd name="T13" fmla="*/ 89 h 177"/>
              <a:gd name="T14" fmla="*/ 0 w 187"/>
              <a:gd name="T15" fmla="*/ 89 h 177"/>
              <a:gd name="T16" fmla="*/ 45 w 187"/>
              <a:gd name="T17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7" h="177">
                <a:moveTo>
                  <a:pt x="45" y="0"/>
                </a:moveTo>
                <a:lnTo>
                  <a:pt x="90" y="0"/>
                </a:lnTo>
                <a:lnTo>
                  <a:pt x="110" y="44"/>
                </a:lnTo>
                <a:lnTo>
                  <a:pt x="180" y="44"/>
                </a:lnTo>
                <a:lnTo>
                  <a:pt x="187" y="89"/>
                </a:lnTo>
                <a:lnTo>
                  <a:pt x="149" y="177"/>
                </a:lnTo>
                <a:lnTo>
                  <a:pt x="79" y="89"/>
                </a:lnTo>
                <a:lnTo>
                  <a:pt x="0" y="89"/>
                </a:lnTo>
                <a:lnTo>
                  <a:pt x="45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3" name="Freeform 138"/>
          <p:cNvSpPr>
            <a:spLocks/>
          </p:cNvSpPr>
          <p:nvPr/>
        </p:nvSpPr>
        <p:spPr bwMode="auto">
          <a:xfrm>
            <a:off x="2370904" y="2168219"/>
            <a:ext cx="390172" cy="181808"/>
          </a:xfrm>
          <a:custGeom>
            <a:avLst/>
            <a:gdLst>
              <a:gd name="T0" fmla="*/ 0 w 191"/>
              <a:gd name="T1" fmla="*/ 44 h 89"/>
              <a:gd name="T2" fmla="*/ 164 w 191"/>
              <a:gd name="T3" fmla="*/ 0 h 89"/>
              <a:gd name="T4" fmla="*/ 191 w 191"/>
              <a:gd name="T5" fmla="*/ 44 h 89"/>
              <a:gd name="T6" fmla="*/ 8 w 191"/>
              <a:gd name="T7" fmla="*/ 89 h 89"/>
              <a:gd name="T8" fmla="*/ 0 w 191"/>
              <a:gd name="T9" fmla="*/ 44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1" h="89">
                <a:moveTo>
                  <a:pt x="0" y="44"/>
                </a:moveTo>
                <a:lnTo>
                  <a:pt x="164" y="0"/>
                </a:lnTo>
                <a:lnTo>
                  <a:pt x="191" y="44"/>
                </a:lnTo>
                <a:lnTo>
                  <a:pt x="8" y="89"/>
                </a:lnTo>
                <a:lnTo>
                  <a:pt x="0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4" name="Freeform 139"/>
          <p:cNvSpPr>
            <a:spLocks/>
          </p:cNvSpPr>
          <p:nvPr/>
        </p:nvSpPr>
        <p:spPr bwMode="auto">
          <a:xfrm>
            <a:off x="4983619" y="3440870"/>
            <a:ext cx="428984" cy="179765"/>
          </a:xfrm>
          <a:custGeom>
            <a:avLst/>
            <a:gdLst>
              <a:gd name="T0" fmla="*/ 0 w 210"/>
              <a:gd name="T1" fmla="*/ 44 h 88"/>
              <a:gd name="T2" fmla="*/ 192 w 210"/>
              <a:gd name="T3" fmla="*/ 0 h 88"/>
              <a:gd name="T4" fmla="*/ 210 w 210"/>
              <a:gd name="T5" fmla="*/ 88 h 88"/>
              <a:gd name="T6" fmla="*/ 46 w 210"/>
              <a:gd name="T7" fmla="*/ 88 h 88"/>
              <a:gd name="T8" fmla="*/ 0 w 210"/>
              <a:gd name="T9" fmla="*/ 44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0" h="88">
                <a:moveTo>
                  <a:pt x="0" y="44"/>
                </a:moveTo>
                <a:lnTo>
                  <a:pt x="192" y="0"/>
                </a:lnTo>
                <a:lnTo>
                  <a:pt x="210" y="88"/>
                </a:lnTo>
                <a:lnTo>
                  <a:pt x="46" y="88"/>
                </a:lnTo>
                <a:lnTo>
                  <a:pt x="0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5" name="Freeform 140"/>
          <p:cNvSpPr>
            <a:spLocks/>
          </p:cNvSpPr>
          <p:nvPr/>
        </p:nvSpPr>
        <p:spPr bwMode="auto">
          <a:xfrm>
            <a:off x="3958144" y="3077255"/>
            <a:ext cx="275776" cy="271690"/>
          </a:xfrm>
          <a:custGeom>
            <a:avLst/>
            <a:gdLst>
              <a:gd name="T0" fmla="*/ 26 w 135"/>
              <a:gd name="T1" fmla="*/ 0 h 133"/>
              <a:gd name="T2" fmla="*/ 2 w 135"/>
              <a:gd name="T3" fmla="*/ 89 h 133"/>
              <a:gd name="T4" fmla="*/ 0 w 135"/>
              <a:gd name="T5" fmla="*/ 89 h 133"/>
              <a:gd name="T6" fmla="*/ 45 w 135"/>
              <a:gd name="T7" fmla="*/ 89 h 133"/>
              <a:gd name="T8" fmla="*/ 65 w 135"/>
              <a:gd name="T9" fmla="*/ 133 h 133"/>
              <a:gd name="T10" fmla="*/ 135 w 135"/>
              <a:gd name="T11" fmla="*/ 133 h 133"/>
              <a:gd name="T12" fmla="*/ 135 w 135"/>
              <a:gd name="T13" fmla="*/ 89 h 133"/>
              <a:gd name="T14" fmla="*/ 109 w 135"/>
              <a:gd name="T15" fmla="*/ 44 h 133"/>
              <a:gd name="T16" fmla="*/ 26 w 135"/>
              <a:gd name="T17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35" h="133">
                <a:moveTo>
                  <a:pt x="26" y="0"/>
                </a:moveTo>
                <a:lnTo>
                  <a:pt x="2" y="89"/>
                </a:lnTo>
                <a:lnTo>
                  <a:pt x="0" y="89"/>
                </a:lnTo>
                <a:lnTo>
                  <a:pt x="45" y="89"/>
                </a:lnTo>
                <a:lnTo>
                  <a:pt x="65" y="133"/>
                </a:lnTo>
                <a:lnTo>
                  <a:pt x="135" y="133"/>
                </a:lnTo>
                <a:lnTo>
                  <a:pt x="135" y="89"/>
                </a:lnTo>
                <a:lnTo>
                  <a:pt x="109" y="44"/>
                </a:lnTo>
                <a:lnTo>
                  <a:pt x="26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6" name="Freeform 141"/>
          <p:cNvSpPr>
            <a:spLocks/>
          </p:cNvSpPr>
          <p:nvPr/>
        </p:nvSpPr>
        <p:spPr bwMode="auto">
          <a:xfrm>
            <a:off x="4850838" y="3530752"/>
            <a:ext cx="226749" cy="271690"/>
          </a:xfrm>
          <a:custGeom>
            <a:avLst/>
            <a:gdLst>
              <a:gd name="T0" fmla="*/ 20 w 111"/>
              <a:gd name="T1" fmla="*/ 0 h 133"/>
              <a:gd name="T2" fmla="*/ 65 w 111"/>
              <a:gd name="T3" fmla="*/ 0 h 133"/>
              <a:gd name="T4" fmla="*/ 111 w 111"/>
              <a:gd name="T5" fmla="*/ 44 h 133"/>
              <a:gd name="T6" fmla="*/ 55 w 111"/>
              <a:gd name="T7" fmla="*/ 133 h 133"/>
              <a:gd name="T8" fmla="*/ 0 w 111"/>
              <a:gd name="T9" fmla="*/ 133 h 133"/>
              <a:gd name="T10" fmla="*/ 10 w 111"/>
              <a:gd name="T11" fmla="*/ 44 h 133"/>
              <a:gd name="T12" fmla="*/ 20 w 111"/>
              <a:gd name="T13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1" h="133">
                <a:moveTo>
                  <a:pt x="20" y="0"/>
                </a:moveTo>
                <a:lnTo>
                  <a:pt x="65" y="0"/>
                </a:lnTo>
                <a:lnTo>
                  <a:pt x="111" y="44"/>
                </a:lnTo>
                <a:lnTo>
                  <a:pt x="55" y="133"/>
                </a:lnTo>
                <a:lnTo>
                  <a:pt x="0" y="133"/>
                </a:lnTo>
                <a:lnTo>
                  <a:pt x="10" y="44"/>
                </a:lnTo>
                <a:lnTo>
                  <a:pt x="2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7" name="Freeform 142"/>
          <p:cNvSpPr>
            <a:spLocks/>
          </p:cNvSpPr>
          <p:nvPr/>
        </p:nvSpPr>
        <p:spPr bwMode="auto">
          <a:xfrm>
            <a:off x="4777298" y="5984131"/>
            <a:ext cx="353401" cy="271690"/>
          </a:xfrm>
          <a:custGeom>
            <a:avLst/>
            <a:gdLst>
              <a:gd name="T0" fmla="*/ 0 w 173"/>
              <a:gd name="T1" fmla="*/ 44 h 133"/>
              <a:gd name="T2" fmla="*/ 147 w 173"/>
              <a:gd name="T3" fmla="*/ 0 h 133"/>
              <a:gd name="T4" fmla="*/ 173 w 173"/>
              <a:gd name="T5" fmla="*/ 44 h 133"/>
              <a:gd name="T6" fmla="*/ 18 w 173"/>
              <a:gd name="T7" fmla="*/ 133 h 133"/>
              <a:gd name="T8" fmla="*/ 0 w 173"/>
              <a:gd name="T9" fmla="*/ 44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3" h="133">
                <a:moveTo>
                  <a:pt x="0" y="44"/>
                </a:moveTo>
                <a:lnTo>
                  <a:pt x="147" y="0"/>
                </a:lnTo>
                <a:lnTo>
                  <a:pt x="173" y="44"/>
                </a:lnTo>
                <a:lnTo>
                  <a:pt x="18" y="133"/>
                </a:lnTo>
                <a:lnTo>
                  <a:pt x="0" y="44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8" name="Freeform 143"/>
          <p:cNvSpPr>
            <a:spLocks/>
          </p:cNvSpPr>
          <p:nvPr/>
        </p:nvSpPr>
        <p:spPr bwMode="auto">
          <a:xfrm>
            <a:off x="4801811" y="2803523"/>
            <a:ext cx="261476" cy="181808"/>
          </a:xfrm>
          <a:custGeom>
            <a:avLst/>
            <a:gdLst>
              <a:gd name="T0" fmla="*/ 110 w 128"/>
              <a:gd name="T1" fmla="*/ 0 h 89"/>
              <a:gd name="T2" fmla="*/ 128 w 128"/>
              <a:gd name="T3" fmla="*/ 45 h 89"/>
              <a:gd name="T4" fmla="*/ 37 w 128"/>
              <a:gd name="T5" fmla="*/ 89 h 89"/>
              <a:gd name="T6" fmla="*/ 0 w 128"/>
              <a:gd name="T7" fmla="*/ 45 h 89"/>
              <a:gd name="T8" fmla="*/ 19 w 128"/>
              <a:gd name="T9" fmla="*/ 0 h 89"/>
              <a:gd name="T10" fmla="*/ 110 w 128"/>
              <a:gd name="T11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8" h="89">
                <a:moveTo>
                  <a:pt x="110" y="0"/>
                </a:moveTo>
                <a:lnTo>
                  <a:pt x="128" y="45"/>
                </a:lnTo>
                <a:lnTo>
                  <a:pt x="37" y="89"/>
                </a:lnTo>
                <a:lnTo>
                  <a:pt x="0" y="45"/>
                </a:lnTo>
                <a:lnTo>
                  <a:pt x="19" y="0"/>
                </a:lnTo>
                <a:lnTo>
                  <a:pt x="110" y="0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09" name="Freeform 144"/>
          <p:cNvSpPr>
            <a:spLocks/>
          </p:cNvSpPr>
          <p:nvPr/>
        </p:nvSpPr>
        <p:spPr bwMode="auto">
          <a:xfrm>
            <a:off x="6958987" y="3167137"/>
            <a:ext cx="261476" cy="273732"/>
          </a:xfrm>
          <a:custGeom>
            <a:avLst/>
            <a:gdLst>
              <a:gd name="T0" fmla="*/ 0 w 128"/>
              <a:gd name="T1" fmla="*/ 89 h 134"/>
              <a:gd name="T2" fmla="*/ 37 w 128"/>
              <a:gd name="T3" fmla="*/ 0 h 134"/>
              <a:gd name="T4" fmla="*/ 128 w 128"/>
              <a:gd name="T5" fmla="*/ 0 h 134"/>
              <a:gd name="T6" fmla="*/ 63 w 128"/>
              <a:gd name="T7" fmla="*/ 134 h 134"/>
              <a:gd name="T8" fmla="*/ 0 w 128"/>
              <a:gd name="T9" fmla="*/ 89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" h="134">
                <a:moveTo>
                  <a:pt x="0" y="89"/>
                </a:moveTo>
                <a:lnTo>
                  <a:pt x="37" y="0"/>
                </a:lnTo>
                <a:lnTo>
                  <a:pt x="128" y="0"/>
                </a:lnTo>
                <a:lnTo>
                  <a:pt x="63" y="134"/>
                </a:lnTo>
                <a:lnTo>
                  <a:pt x="0" y="89"/>
                </a:lnTo>
                <a:close/>
              </a:path>
            </a:pathLst>
          </a:custGeom>
          <a:gradFill>
            <a:gsLst>
              <a:gs pos="0">
                <a:srgbClr val="FFFFCC"/>
              </a:gs>
              <a:gs pos="100000">
                <a:prstClr val="white"/>
              </a:gs>
            </a:gsLst>
            <a:lin ang="2700000" scaled="1"/>
          </a:gradFill>
          <a:ln w="1" cap="rnd">
            <a:solidFill>
              <a:srgbClr val="80808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10" name="Freeform 145"/>
          <p:cNvSpPr>
            <a:spLocks/>
          </p:cNvSpPr>
          <p:nvPr/>
        </p:nvSpPr>
        <p:spPr bwMode="auto">
          <a:xfrm>
            <a:off x="2949011" y="3894367"/>
            <a:ext cx="300289" cy="271690"/>
          </a:xfrm>
          <a:custGeom>
            <a:avLst/>
            <a:gdLst>
              <a:gd name="T0" fmla="*/ 66 w 147"/>
              <a:gd name="T1" fmla="*/ 0 h 133"/>
              <a:gd name="T2" fmla="*/ 147 w 147"/>
              <a:gd name="T3" fmla="*/ 44 h 133"/>
              <a:gd name="T4" fmla="*/ 119 w 147"/>
              <a:gd name="T5" fmla="*/ 89 h 133"/>
              <a:gd name="T6" fmla="*/ 0 w 147"/>
              <a:gd name="T7" fmla="*/ 133 h 133"/>
              <a:gd name="T8" fmla="*/ 66 w 147"/>
              <a:gd name="T9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" h="133">
                <a:moveTo>
                  <a:pt x="66" y="0"/>
                </a:moveTo>
                <a:lnTo>
                  <a:pt x="147" y="44"/>
                </a:lnTo>
                <a:lnTo>
                  <a:pt x="119" y="89"/>
                </a:lnTo>
                <a:lnTo>
                  <a:pt x="0" y="133"/>
                </a:lnTo>
                <a:lnTo>
                  <a:pt x="66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11" name="Freeform 146"/>
          <p:cNvSpPr>
            <a:spLocks/>
          </p:cNvSpPr>
          <p:nvPr/>
        </p:nvSpPr>
        <p:spPr bwMode="auto">
          <a:xfrm>
            <a:off x="3751823" y="4166057"/>
            <a:ext cx="259434" cy="181808"/>
          </a:xfrm>
          <a:custGeom>
            <a:avLst/>
            <a:gdLst>
              <a:gd name="T0" fmla="*/ 0 w 127"/>
              <a:gd name="T1" fmla="*/ 0 h 89"/>
              <a:gd name="T2" fmla="*/ 45 w 127"/>
              <a:gd name="T3" fmla="*/ 0 h 89"/>
              <a:gd name="T4" fmla="*/ 127 w 127"/>
              <a:gd name="T5" fmla="*/ 0 h 89"/>
              <a:gd name="T6" fmla="*/ 126 w 127"/>
              <a:gd name="T7" fmla="*/ 45 h 89"/>
              <a:gd name="T8" fmla="*/ 44 w 127"/>
              <a:gd name="T9" fmla="*/ 89 h 89"/>
              <a:gd name="T10" fmla="*/ 0 w 127"/>
              <a:gd name="T11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7" h="89">
                <a:moveTo>
                  <a:pt x="0" y="0"/>
                </a:moveTo>
                <a:lnTo>
                  <a:pt x="45" y="0"/>
                </a:lnTo>
                <a:lnTo>
                  <a:pt x="127" y="0"/>
                </a:lnTo>
                <a:lnTo>
                  <a:pt x="126" y="45"/>
                </a:lnTo>
                <a:lnTo>
                  <a:pt x="44" y="89"/>
                </a:lnTo>
                <a:lnTo>
                  <a:pt x="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12" name="Freeform 147"/>
          <p:cNvSpPr>
            <a:spLocks/>
          </p:cNvSpPr>
          <p:nvPr/>
        </p:nvSpPr>
        <p:spPr bwMode="auto">
          <a:xfrm>
            <a:off x="3643556" y="3077255"/>
            <a:ext cx="367700" cy="181808"/>
          </a:xfrm>
          <a:custGeom>
            <a:avLst/>
            <a:gdLst>
              <a:gd name="T0" fmla="*/ 180 w 180"/>
              <a:gd name="T1" fmla="*/ 0 h 89"/>
              <a:gd name="T2" fmla="*/ 142 w 180"/>
              <a:gd name="T3" fmla="*/ 0 h 89"/>
              <a:gd name="T4" fmla="*/ 72 w 180"/>
              <a:gd name="T5" fmla="*/ 0 h 89"/>
              <a:gd name="T6" fmla="*/ 0 w 180"/>
              <a:gd name="T7" fmla="*/ 0 h 89"/>
              <a:gd name="T8" fmla="*/ 25 w 180"/>
              <a:gd name="T9" fmla="*/ 44 h 89"/>
              <a:gd name="T10" fmla="*/ 156 w 180"/>
              <a:gd name="T11" fmla="*/ 89 h 89"/>
              <a:gd name="T12" fmla="*/ 180 w 180"/>
              <a:gd name="T13" fmla="*/ 0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80" h="89">
                <a:moveTo>
                  <a:pt x="180" y="0"/>
                </a:moveTo>
                <a:lnTo>
                  <a:pt x="142" y="0"/>
                </a:lnTo>
                <a:lnTo>
                  <a:pt x="72" y="0"/>
                </a:lnTo>
                <a:lnTo>
                  <a:pt x="0" y="0"/>
                </a:lnTo>
                <a:lnTo>
                  <a:pt x="25" y="44"/>
                </a:lnTo>
                <a:lnTo>
                  <a:pt x="156" y="89"/>
                </a:lnTo>
                <a:lnTo>
                  <a:pt x="180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3213" name="Freeform 148"/>
          <p:cNvSpPr>
            <a:spLocks/>
          </p:cNvSpPr>
          <p:nvPr/>
        </p:nvSpPr>
        <p:spPr bwMode="auto">
          <a:xfrm>
            <a:off x="4636347" y="2621716"/>
            <a:ext cx="204278" cy="273732"/>
          </a:xfrm>
          <a:custGeom>
            <a:avLst/>
            <a:gdLst>
              <a:gd name="T0" fmla="*/ 37 w 100"/>
              <a:gd name="T1" fmla="*/ 0 h 134"/>
              <a:gd name="T2" fmla="*/ 100 w 100"/>
              <a:gd name="T3" fmla="*/ 89 h 134"/>
              <a:gd name="T4" fmla="*/ 81 w 100"/>
              <a:gd name="T5" fmla="*/ 134 h 134"/>
              <a:gd name="T6" fmla="*/ 72 w 100"/>
              <a:gd name="T7" fmla="*/ 134 h 134"/>
              <a:gd name="T8" fmla="*/ 0 w 100"/>
              <a:gd name="T9" fmla="*/ 89 h 134"/>
              <a:gd name="T10" fmla="*/ 37 w 100"/>
              <a:gd name="T11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" h="134">
                <a:moveTo>
                  <a:pt x="37" y="0"/>
                </a:moveTo>
                <a:lnTo>
                  <a:pt x="100" y="89"/>
                </a:lnTo>
                <a:lnTo>
                  <a:pt x="81" y="134"/>
                </a:lnTo>
                <a:lnTo>
                  <a:pt x="72" y="134"/>
                </a:lnTo>
                <a:lnTo>
                  <a:pt x="0" y="89"/>
                </a:lnTo>
                <a:lnTo>
                  <a:pt x="37" y="0"/>
                </a:lnTo>
                <a:close/>
              </a:path>
            </a:pathLst>
          </a:custGeom>
          <a:noFill/>
          <a:ln w="1" cap="rnd">
            <a:solidFill>
              <a:srgbClr val="80808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pic>
        <p:nvPicPr>
          <p:cNvPr id="1239" name="Picture 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84" y="1167257"/>
            <a:ext cx="222664" cy="18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7" name="ZoneTexte 456"/>
          <p:cNvSpPr txBox="1"/>
          <p:nvPr/>
        </p:nvSpPr>
        <p:spPr>
          <a:xfrm>
            <a:off x="5623519" y="2816787"/>
            <a:ext cx="504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Rosny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58" name="ZoneTexte 457"/>
          <p:cNvSpPr txBox="1"/>
          <p:nvPr/>
        </p:nvSpPr>
        <p:spPr>
          <a:xfrm>
            <a:off x="5080040" y="2948759"/>
            <a:ext cx="7160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Montreuil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64" name="ZoneTexte 463"/>
          <p:cNvSpPr txBox="1"/>
          <p:nvPr/>
        </p:nvSpPr>
        <p:spPr>
          <a:xfrm>
            <a:off x="4604584" y="2924944"/>
            <a:ext cx="6874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Bagnolet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67" name="ZoneTexte 466"/>
          <p:cNvSpPr txBox="1"/>
          <p:nvPr/>
        </p:nvSpPr>
        <p:spPr>
          <a:xfrm>
            <a:off x="4342188" y="2738635"/>
            <a:ext cx="5898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Les Lilas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69" name="ZoneTexte 468"/>
          <p:cNvSpPr txBox="1"/>
          <p:nvPr/>
        </p:nvSpPr>
        <p:spPr>
          <a:xfrm>
            <a:off x="4932040" y="2530812"/>
            <a:ext cx="568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Romain</a:t>
            </a:r>
          </a:p>
          <a:p>
            <a:r>
              <a:rPr lang="fr-FR" sz="900" dirty="0" smtClean="0">
                <a:solidFill>
                  <a:prstClr val="black"/>
                </a:solidFill>
              </a:rPr>
              <a:t>ville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70" name="ZoneTexte 469"/>
          <p:cNvSpPr txBox="1"/>
          <p:nvPr/>
        </p:nvSpPr>
        <p:spPr>
          <a:xfrm>
            <a:off x="5310253" y="2376719"/>
            <a:ext cx="517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Noisy</a:t>
            </a:r>
          </a:p>
          <a:p>
            <a:r>
              <a:rPr lang="fr-FR" sz="900" dirty="0" smtClean="0">
                <a:solidFill>
                  <a:prstClr val="black"/>
                </a:solidFill>
              </a:rPr>
              <a:t>Le sec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73" name="ZoneTexte 472"/>
          <p:cNvSpPr txBox="1"/>
          <p:nvPr/>
        </p:nvSpPr>
        <p:spPr>
          <a:xfrm>
            <a:off x="5869166" y="2492896"/>
            <a:ext cx="575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Ville-</a:t>
            </a:r>
          </a:p>
          <a:p>
            <a:r>
              <a:rPr lang="fr-FR" sz="900" dirty="0" err="1" smtClean="0">
                <a:solidFill>
                  <a:prstClr val="black"/>
                </a:solidFill>
              </a:rPr>
              <a:t>momble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75" name="ZoneTexte 474"/>
          <p:cNvSpPr txBox="1"/>
          <p:nvPr/>
        </p:nvSpPr>
        <p:spPr>
          <a:xfrm>
            <a:off x="4609792" y="2471806"/>
            <a:ext cx="504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Pantin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80" name="ZoneTexte 479"/>
          <p:cNvSpPr txBox="1"/>
          <p:nvPr/>
        </p:nvSpPr>
        <p:spPr>
          <a:xfrm>
            <a:off x="5555734" y="2204864"/>
            <a:ext cx="504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Bondy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84" name="ZoneTexte 483"/>
          <p:cNvSpPr txBox="1"/>
          <p:nvPr/>
        </p:nvSpPr>
        <p:spPr>
          <a:xfrm>
            <a:off x="6300192" y="2614158"/>
            <a:ext cx="504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Gagny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85" name="ZoneTexte 484"/>
          <p:cNvSpPr txBox="1"/>
          <p:nvPr/>
        </p:nvSpPr>
        <p:spPr>
          <a:xfrm>
            <a:off x="5796136" y="2046040"/>
            <a:ext cx="6078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Pavillons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87" name="ZoneTexte 486"/>
          <p:cNvSpPr txBox="1"/>
          <p:nvPr/>
        </p:nvSpPr>
        <p:spPr>
          <a:xfrm>
            <a:off x="6412443" y="1744472"/>
            <a:ext cx="607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Livry-Gargan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89" name="ZoneTexte 488"/>
          <p:cNvSpPr txBox="1"/>
          <p:nvPr/>
        </p:nvSpPr>
        <p:spPr>
          <a:xfrm>
            <a:off x="6228184" y="2190056"/>
            <a:ext cx="8824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Clichy </a:t>
            </a:r>
            <a:r>
              <a:rPr lang="fr-FR" sz="900" dirty="0" err="1" smtClean="0">
                <a:solidFill>
                  <a:prstClr val="black"/>
                </a:solidFill>
              </a:rPr>
              <a:t>ss</a:t>
            </a:r>
            <a:r>
              <a:rPr lang="fr-FR" sz="900" dirty="0" smtClean="0">
                <a:solidFill>
                  <a:prstClr val="black"/>
                </a:solidFill>
              </a:rPr>
              <a:t> Bois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93" name="ZoneTexte 492"/>
          <p:cNvSpPr txBox="1"/>
          <p:nvPr/>
        </p:nvSpPr>
        <p:spPr>
          <a:xfrm>
            <a:off x="3995936" y="1974032"/>
            <a:ext cx="7785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Aubervilliers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499" name="ZoneTexte 498"/>
          <p:cNvSpPr txBox="1"/>
          <p:nvPr/>
        </p:nvSpPr>
        <p:spPr>
          <a:xfrm>
            <a:off x="4812672" y="2046040"/>
            <a:ext cx="623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Bobigny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02" name="ZoneTexte 501"/>
          <p:cNvSpPr txBox="1"/>
          <p:nvPr/>
        </p:nvSpPr>
        <p:spPr>
          <a:xfrm>
            <a:off x="6398416" y="664293"/>
            <a:ext cx="642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Tremblay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03" name="Rectangle 244"/>
          <p:cNvSpPr>
            <a:spLocks noChangeArrowheads="1"/>
          </p:cNvSpPr>
          <p:nvPr/>
        </p:nvSpPr>
        <p:spPr bwMode="auto">
          <a:xfrm>
            <a:off x="7101734" y="1320597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504" name="ZoneTexte 503"/>
          <p:cNvSpPr txBox="1"/>
          <p:nvPr/>
        </p:nvSpPr>
        <p:spPr>
          <a:xfrm>
            <a:off x="6202672" y="1484342"/>
            <a:ext cx="642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Sevran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07" name="ZoneTexte 506"/>
          <p:cNvSpPr txBox="1"/>
          <p:nvPr/>
        </p:nvSpPr>
        <p:spPr>
          <a:xfrm>
            <a:off x="5652947" y="1143765"/>
            <a:ext cx="642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Aulnay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12" name="ZoneTexte 511"/>
          <p:cNvSpPr txBox="1"/>
          <p:nvPr/>
        </p:nvSpPr>
        <p:spPr>
          <a:xfrm>
            <a:off x="6161843" y="1109936"/>
            <a:ext cx="642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Villepinte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14" name="ZoneTexte 513"/>
          <p:cNvSpPr txBox="1"/>
          <p:nvPr/>
        </p:nvSpPr>
        <p:spPr>
          <a:xfrm>
            <a:off x="5028696" y="1702701"/>
            <a:ext cx="623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Drancy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22" name="ZoneTexte 521"/>
          <p:cNvSpPr txBox="1"/>
          <p:nvPr/>
        </p:nvSpPr>
        <p:spPr>
          <a:xfrm>
            <a:off x="4740664" y="1151032"/>
            <a:ext cx="6234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Dugny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28" name="ZoneTexte 527"/>
          <p:cNvSpPr txBox="1"/>
          <p:nvPr/>
        </p:nvSpPr>
        <p:spPr>
          <a:xfrm>
            <a:off x="4333116" y="1556792"/>
            <a:ext cx="751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La</a:t>
            </a:r>
          </a:p>
          <a:p>
            <a:r>
              <a:rPr lang="fr-FR" sz="900" dirty="0" smtClean="0">
                <a:solidFill>
                  <a:prstClr val="black"/>
                </a:solidFill>
              </a:rPr>
              <a:t>Courneuve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29" name="ZoneTexte 528"/>
          <p:cNvSpPr txBox="1"/>
          <p:nvPr/>
        </p:nvSpPr>
        <p:spPr>
          <a:xfrm>
            <a:off x="4245785" y="1124744"/>
            <a:ext cx="4941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Stains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31" name="ZoneTexte 530"/>
          <p:cNvSpPr txBox="1"/>
          <p:nvPr/>
        </p:nvSpPr>
        <p:spPr>
          <a:xfrm>
            <a:off x="3856816" y="770601"/>
            <a:ext cx="752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Pierrefitte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35" name="ZoneTexte 534"/>
          <p:cNvSpPr txBox="1"/>
          <p:nvPr/>
        </p:nvSpPr>
        <p:spPr>
          <a:xfrm>
            <a:off x="3144502" y="1083216"/>
            <a:ext cx="5634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Epinay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38" name="ZoneTexte 537"/>
          <p:cNvSpPr txBox="1"/>
          <p:nvPr/>
        </p:nvSpPr>
        <p:spPr>
          <a:xfrm>
            <a:off x="3838863" y="1503523"/>
            <a:ext cx="64240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St Denis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546" name="ZoneTexte 545"/>
          <p:cNvSpPr txBox="1"/>
          <p:nvPr/>
        </p:nvSpPr>
        <p:spPr>
          <a:xfrm>
            <a:off x="3434706" y="2046040"/>
            <a:ext cx="5591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prstClr val="black"/>
                </a:solidFill>
              </a:rPr>
              <a:t>St Ouen</a:t>
            </a:r>
            <a:endParaRPr lang="fr-FR" sz="900" dirty="0">
              <a:solidFill>
                <a:prstClr val="black"/>
              </a:solidFill>
            </a:endParaRPr>
          </a:p>
        </p:txBody>
      </p:sp>
      <p:sp>
        <p:nvSpPr>
          <p:cNvPr id="242" name="Rectangle 244"/>
          <p:cNvSpPr>
            <a:spLocks noChangeArrowheads="1"/>
          </p:cNvSpPr>
          <p:nvPr/>
        </p:nvSpPr>
        <p:spPr bwMode="auto">
          <a:xfrm>
            <a:off x="6356590" y="1674522"/>
            <a:ext cx="126000" cy="12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43" name="Rectangle 244"/>
          <p:cNvSpPr>
            <a:spLocks noChangeArrowheads="1"/>
          </p:cNvSpPr>
          <p:nvPr/>
        </p:nvSpPr>
        <p:spPr bwMode="auto">
          <a:xfrm>
            <a:off x="6834377" y="1472997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44" name="Rectangle 244"/>
          <p:cNvSpPr>
            <a:spLocks noChangeArrowheads="1"/>
          </p:cNvSpPr>
          <p:nvPr/>
        </p:nvSpPr>
        <p:spPr bwMode="auto">
          <a:xfrm>
            <a:off x="6702752" y="2844379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45" name="Rectangle 244"/>
          <p:cNvSpPr>
            <a:spLocks noChangeArrowheads="1"/>
          </p:cNvSpPr>
          <p:nvPr/>
        </p:nvSpPr>
        <p:spPr bwMode="auto">
          <a:xfrm>
            <a:off x="6580185" y="2363806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46" name="Rectangle 244"/>
          <p:cNvSpPr>
            <a:spLocks noChangeArrowheads="1"/>
          </p:cNvSpPr>
          <p:nvPr/>
        </p:nvSpPr>
        <p:spPr bwMode="auto">
          <a:xfrm>
            <a:off x="6335052" y="2082056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47" name="Rectangle 244"/>
          <p:cNvSpPr>
            <a:spLocks noChangeArrowheads="1"/>
          </p:cNvSpPr>
          <p:nvPr/>
        </p:nvSpPr>
        <p:spPr bwMode="auto">
          <a:xfrm>
            <a:off x="4566379" y="1294593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48" name="Rectangle 244"/>
          <p:cNvSpPr>
            <a:spLocks noChangeArrowheads="1"/>
          </p:cNvSpPr>
          <p:nvPr/>
        </p:nvSpPr>
        <p:spPr bwMode="auto">
          <a:xfrm>
            <a:off x="6048687" y="2216581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49" name="Rectangle 244"/>
          <p:cNvSpPr>
            <a:spLocks noChangeArrowheads="1"/>
          </p:cNvSpPr>
          <p:nvPr/>
        </p:nvSpPr>
        <p:spPr bwMode="auto">
          <a:xfrm>
            <a:off x="6120184" y="2816601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50" name="Rectangle 244"/>
          <p:cNvSpPr>
            <a:spLocks noChangeArrowheads="1"/>
          </p:cNvSpPr>
          <p:nvPr/>
        </p:nvSpPr>
        <p:spPr bwMode="auto">
          <a:xfrm>
            <a:off x="5815884" y="3045297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51" name="Rectangle 244"/>
          <p:cNvSpPr>
            <a:spLocks noChangeArrowheads="1"/>
          </p:cNvSpPr>
          <p:nvPr/>
        </p:nvSpPr>
        <p:spPr bwMode="auto">
          <a:xfrm>
            <a:off x="4925534" y="3122196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52" name="Rectangle 244"/>
          <p:cNvSpPr>
            <a:spLocks noChangeArrowheads="1"/>
          </p:cNvSpPr>
          <p:nvPr/>
        </p:nvSpPr>
        <p:spPr bwMode="auto">
          <a:xfrm>
            <a:off x="4868336" y="2841449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56" name="Rectangle 244"/>
          <p:cNvSpPr>
            <a:spLocks noChangeArrowheads="1"/>
          </p:cNvSpPr>
          <p:nvPr/>
        </p:nvSpPr>
        <p:spPr bwMode="auto">
          <a:xfrm>
            <a:off x="5116399" y="2839465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59" name="Rectangle 244"/>
          <p:cNvSpPr>
            <a:spLocks noChangeArrowheads="1"/>
          </p:cNvSpPr>
          <p:nvPr/>
        </p:nvSpPr>
        <p:spPr bwMode="auto">
          <a:xfrm>
            <a:off x="4084679" y="1109936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0" name="Rectangle 244"/>
          <p:cNvSpPr>
            <a:spLocks noChangeArrowheads="1"/>
          </p:cNvSpPr>
          <p:nvPr/>
        </p:nvSpPr>
        <p:spPr bwMode="auto">
          <a:xfrm>
            <a:off x="3635912" y="2230280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1" name="Rectangle 244"/>
          <p:cNvSpPr>
            <a:spLocks noChangeArrowheads="1"/>
          </p:cNvSpPr>
          <p:nvPr/>
        </p:nvSpPr>
        <p:spPr bwMode="auto">
          <a:xfrm>
            <a:off x="4697395" y="186559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3" name="Rectangle 244"/>
          <p:cNvSpPr>
            <a:spLocks noChangeArrowheads="1"/>
          </p:cNvSpPr>
          <p:nvPr/>
        </p:nvSpPr>
        <p:spPr bwMode="auto">
          <a:xfrm>
            <a:off x="5800614" y="2450126"/>
            <a:ext cx="126000" cy="12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4" name="Rectangle 244"/>
          <p:cNvSpPr>
            <a:spLocks noChangeArrowheads="1"/>
          </p:cNvSpPr>
          <p:nvPr/>
        </p:nvSpPr>
        <p:spPr bwMode="auto">
          <a:xfrm>
            <a:off x="5392827" y="2734316"/>
            <a:ext cx="126000" cy="12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5" name="Rectangle 244"/>
          <p:cNvSpPr>
            <a:spLocks noChangeArrowheads="1"/>
          </p:cNvSpPr>
          <p:nvPr/>
        </p:nvSpPr>
        <p:spPr bwMode="auto">
          <a:xfrm>
            <a:off x="5197735" y="2276872"/>
            <a:ext cx="126000" cy="12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6" name="Rectangle 244"/>
          <p:cNvSpPr>
            <a:spLocks noChangeArrowheads="1"/>
          </p:cNvSpPr>
          <p:nvPr/>
        </p:nvSpPr>
        <p:spPr bwMode="auto">
          <a:xfrm>
            <a:off x="3610858" y="1251048"/>
            <a:ext cx="126000" cy="12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7" name="Rectangle 244"/>
          <p:cNvSpPr>
            <a:spLocks noChangeArrowheads="1"/>
          </p:cNvSpPr>
          <p:nvPr/>
        </p:nvSpPr>
        <p:spPr bwMode="auto">
          <a:xfrm>
            <a:off x="5050177" y="1323363"/>
            <a:ext cx="126000" cy="12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8" name="Rectangle 244"/>
          <p:cNvSpPr>
            <a:spLocks noChangeArrowheads="1"/>
          </p:cNvSpPr>
          <p:nvPr/>
        </p:nvSpPr>
        <p:spPr bwMode="auto">
          <a:xfrm>
            <a:off x="5987791" y="1402593"/>
            <a:ext cx="162000" cy="162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69" name="Rectangle 244"/>
          <p:cNvSpPr>
            <a:spLocks noChangeArrowheads="1"/>
          </p:cNvSpPr>
          <p:nvPr/>
        </p:nvSpPr>
        <p:spPr bwMode="auto">
          <a:xfrm>
            <a:off x="4701799" y="2318876"/>
            <a:ext cx="162000" cy="162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0" name="Rectangle 244"/>
          <p:cNvSpPr>
            <a:spLocks noChangeArrowheads="1"/>
          </p:cNvSpPr>
          <p:nvPr/>
        </p:nvSpPr>
        <p:spPr bwMode="auto">
          <a:xfrm>
            <a:off x="4335217" y="2193825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1" name="Rectangle 244"/>
          <p:cNvSpPr>
            <a:spLocks noChangeArrowheads="1"/>
          </p:cNvSpPr>
          <p:nvPr/>
        </p:nvSpPr>
        <p:spPr bwMode="auto">
          <a:xfrm>
            <a:off x="5169201" y="3186597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2" name="Rectangle 244"/>
          <p:cNvSpPr>
            <a:spLocks noChangeArrowheads="1"/>
          </p:cNvSpPr>
          <p:nvPr/>
        </p:nvSpPr>
        <p:spPr bwMode="auto">
          <a:xfrm>
            <a:off x="5343148" y="1920056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3" name="Rectangle 244"/>
          <p:cNvSpPr>
            <a:spLocks noChangeArrowheads="1"/>
          </p:cNvSpPr>
          <p:nvPr/>
        </p:nvSpPr>
        <p:spPr bwMode="auto">
          <a:xfrm>
            <a:off x="4024802" y="1715174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4" name="Rectangle 244"/>
          <p:cNvSpPr>
            <a:spLocks noChangeArrowheads="1"/>
          </p:cNvSpPr>
          <p:nvPr/>
        </p:nvSpPr>
        <p:spPr bwMode="auto">
          <a:xfrm>
            <a:off x="810475" y="5479866"/>
            <a:ext cx="108000" cy="108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6" name="Rectangle 244"/>
          <p:cNvSpPr>
            <a:spLocks noChangeArrowheads="1"/>
          </p:cNvSpPr>
          <p:nvPr/>
        </p:nvSpPr>
        <p:spPr bwMode="auto">
          <a:xfrm>
            <a:off x="802047" y="5669901"/>
            <a:ext cx="126000" cy="12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7" name="Rectangle 244"/>
          <p:cNvSpPr>
            <a:spLocks noChangeArrowheads="1"/>
          </p:cNvSpPr>
          <p:nvPr/>
        </p:nvSpPr>
        <p:spPr bwMode="auto">
          <a:xfrm>
            <a:off x="781331" y="5855853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8" name="Rectangle 244"/>
          <p:cNvSpPr>
            <a:spLocks noChangeArrowheads="1"/>
          </p:cNvSpPr>
          <p:nvPr/>
        </p:nvSpPr>
        <p:spPr bwMode="auto">
          <a:xfrm>
            <a:off x="773313" y="6043053"/>
            <a:ext cx="162000" cy="162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79" name="Rectangle 244"/>
          <p:cNvSpPr>
            <a:spLocks noChangeArrowheads="1"/>
          </p:cNvSpPr>
          <p:nvPr/>
        </p:nvSpPr>
        <p:spPr bwMode="auto">
          <a:xfrm>
            <a:off x="764313" y="6237873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80" name="Rectangle 244"/>
          <p:cNvSpPr>
            <a:spLocks noChangeArrowheads="1"/>
          </p:cNvSpPr>
          <p:nvPr/>
        </p:nvSpPr>
        <p:spPr bwMode="auto">
          <a:xfrm>
            <a:off x="746313" y="6463173"/>
            <a:ext cx="216000" cy="216000"/>
          </a:xfrm>
          <a:prstGeom prst="ellipse">
            <a:avLst/>
          </a:prstGeom>
          <a:gradFill flip="none" rotWithShape="1">
            <a:gsLst>
              <a:gs pos="0">
                <a:srgbClr val="EB0000">
                  <a:tint val="66000"/>
                  <a:satMod val="160000"/>
                </a:srgbClr>
              </a:gs>
              <a:gs pos="100000">
                <a:srgbClr val="EB0000">
                  <a:tint val="44500"/>
                  <a:satMod val="160000"/>
                </a:srgbClr>
              </a:gs>
              <a:gs pos="100000">
                <a:srgbClr val="EB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980337" y="5398479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1</a:t>
            </a:r>
            <a:endParaRPr lang="fr-FR" sz="1200" dirty="0">
              <a:solidFill>
                <a:prstClr val="black"/>
              </a:solidFill>
            </a:endParaRPr>
          </a:p>
        </p:txBody>
      </p:sp>
      <p:sp>
        <p:nvSpPr>
          <p:cNvPr id="282" name="ZoneTexte 281"/>
          <p:cNvSpPr txBox="1"/>
          <p:nvPr/>
        </p:nvSpPr>
        <p:spPr>
          <a:xfrm>
            <a:off x="979573" y="5601786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83" name="ZoneTexte 282"/>
          <p:cNvSpPr txBox="1"/>
          <p:nvPr/>
        </p:nvSpPr>
        <p:spPr>
          <a:xfrm>
            <a:off x="980337" y="5810205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4" name="ZoneTexte 283"/>
          <p:cNvSpPr txBox="1"/>
          <p:nvPr/>
        </p:nvSpPr>
        <p:spPr>
          <a:xfrm>
            <a:off x="971953" y="6015181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85" name="ZoneTexte 284"/>
          <p:cNvSpPr txBox="1"/>
          <p:nvPr/>
        </p:nvSpPr>
        <p:spPr>
          <a:xfrm>
            <a:off x="987193" y="6219393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</a:rPr>
              <a:t>5</a:t>
            </a:r>
            <a:endParaRPr lang="fr-FR" sz="1200" dirty="0" smtClean="0">
              <a:solidFill>
                <a:prstClr val="black"/>
              </a:solidFill>
            </a:endParaRPr>
          </a:p>
        </p:txBody>
      </p:sp>
      <p:sp>
        <p:nvSpPr>
          <p:cNvPr id="286" name="ZoneTexte 285"/>
          <p:cNvSpPr txBox="1"/>
          <p:nvPr/>
        </p:nvSpPr>
        <p:spPr>
          <a:xfrm>
            <a:off x="987193" y="6436543"/>
            <a:ext cx="288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black"/>
                </a:solidFill>
              </a:rPr>
              <a:t>7</a:t>
            </a:r>
            <a:endParaRPr lang="fr-FR" sz="1200" dirty="0" smtClean="0">
              <a:solidFill>
                <a:prstClr val="black"/>
              </a:solidFill>
            </a:endParaRPr>
          </a:p>
        </p:txBody>
      </p:sp>
      <p:sp>
        <p:nvSpPr>
          <p:cNvPr id="287" name="ZoneTexte 286"/>
          <p:cNvSpPr txBox="1"/>
          <p:nvPr/>
        </p:nvSpPr>
        <p:spPr>
          <a:xfrm>
            <a:off x="413465" y="5055361"/>
            <a:ext cx="157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Nb de centres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72273" y="6015182"/>
            <a:ext cx="413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Démographie médicale en MG la plus faible dans le 93 / Ile de France </a:t>
            </a:r>
          </a:p>
        </p:txBody>
      </p:sp>
    </p:spTree>
    <p:extLst>
      <p:ext uri="{BB962C8B-B14F-4D97-AF65-F5344CB8AC3E}">
        <p14:creationId xmlns:p14="http://schemas.microsoft.com/office/powerpoint/2010/main" val="17675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Echelon départemental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Brochure </a:t>
            </a:r>
            <a:r>
              <a:rPr lang="fr-FR" dirty="0" err="1" smtClean="0"/>
              <a:t>Psycom</a:t>
            </a:r>
            <a:r>
              <a:rPr lang="fr-FR" dirty="0" smtClean="0"/>
              <a:t> offre en Seine </a:t>
            </a:r>
            <a:r>
              <a:rPr lang="fr-FR" dirty="0"/>
              <a:t>S</a:t>
            </a:r>
            <a:r>
              <a:rPr lang="fr-FR" dirty="0" smtClean="0"/>
              <a:t>aint Denis</a:t>
            </a:r>
          </a:p>
          <a:p>
            <a:r>
              <a:rPr lang="fr-FR" dirty="0" smtClean="0"/>
              <a:t>Actions </a:t>
            </a:r>
            <a:r>
              <a:rPr lang="fr-FR" dirty="0"/>
              <a:t>de communication </a:t>
            </a:r>
            <a:r>
              <a:rPr lang="fr-FR" dirty="0" smtClean="0"/>
              <a:t>et </a:t>
            </a:r>
            <a:r>
              <a:rPr lang="fr-FR" dirty="0"/>
              <a:t>d'information sur le travail engagé dans l'amélioration de l'articulation soma et psy </a:t>
            </a:r>
            <a:r>
              <a:rPr lang="fr-FR" dirty="0" smtClean="0"/>
              <a:t>:Journée </a:t>
            </a:r>
            <a:r>
              <a:rPr lang="fr-FR" dirty="0"/>
              <a:t>départementale à </a:t>
            </a:r>
            <a:r>
              <a:rPr lang="fr-FR" dirty="0" smtClean="0"/>
              <a:t>Bobigny SISM 2016: </a:t>
            </a:r>
          </a:p>
          <a:p>
            <a:endParaRPr lang="fr-FR" dirty="0" smtClean="0"/>
          </a:p>
          <a:p>
            <a:r>
              <a:rPr lang="fr-FR" dirty="0" smtClean="0"/>
              <a:t>Projet territorial santé mentale 93 dont l’axe retenu est le renforcement de la coordination psy et somatique sur le secteur avec l’ensemble des partenaires 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 descr="cid:image001.jpg@01CA9F38.A8B43DD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03" y="6021288"/>
            <a:ext cx="1905000" cy="39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17032"/>
            <a:ext cx="3816424" cy="73151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5195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Echelon régional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fr-FR" sz="2000" dirty="0" smtClean="0"/>
              <a:t>les </a:t>
            </a:r>
            <a:r>
              <a:rPr lang="fr-FR" sz="2000" dirty="0"/>
              <a:t>objectifs du PRS SROS </a:t>
            </a:r>
            <a:r>
              <a:rPr lang="fr-FR" sz="2000" dirty="0" smtClean="0"/>
              <a:t>:</a:t>
            </a:r>
          </a:p>
          <a:p>
            <a:pPr marL="0" indent="0">
              <a:buNone/>
            </a:pPr>
            <a:r>
              <a:rPr lang="fr-FR" sz="2000" b="1" dirty="0"/>
              <a:t>. Intégrer la dimension somatique au parcours de soin</a:t>
            </a:r>
          </a:p>
          <a:p>
            <a:pPr marL="0" indent="0">
              <a:buNone/>
            </a:pPr>
            <a:endParaRPr lang="fr-FR" sz="1600" b="1" dirty="0"/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1600" dirty="0"/>
              <a:t>Favoriser le </a:t>
            </a:r>
            <a:r>
              <a:rPr lang="fr-FR" sz="1800" dirty="0">
                <a:solidFill>
                  <a:srgbClr val="000000"/>
                </a:solidFill>
              </a:rPr>
              <a:t>partenariat avec la médecine de ville </a:t>
            </a:r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1800" dirty="0">
                <a:solidFill>
                  <a:srgbClr val="000000"/>
                </a:solidFill>
              </a:rPr>
              <a:t>Développer des outils partagés (dossier, fiche liaison, télémédecine, formations)</a:t>
            </a:r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1800" dirty="0">
                <a:solidFill>
                  <a:srgbClr val="000000"/>
                </a:solidFill>
              </a:rPr>
              <a:t>Organiser l’accompagnement social et médico-social des patients </a:t>
            </a:r>
          </a:p>
          <a:p>
            <a:pPr marL="625475" lvl="1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000" b="1" dirty="0"/>
              <a:t>2. Conforter l’accès aux soins somatiques en établissement ou service spécialisé</a:t>
            </a:r>
          </a:p>
          <a:p>
            <a:pPr marL="0" indent="0">
              <a:buNone/>
            </a:pPr>
            <a:endParaRPr lang="fr-FR" sz="1600" b="1" dirty="0"/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1800" dirty="0">
                <a:solidFill>
                  <a:srgbClr val="000000"/>
                </a:solidFill>
              </a:rPr>
              <a:t>Inscrire cette dimension dans le projet d’établissement et de pôle</a:t>
            </a:r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1800" dirty="0">
                <a:solidFill>
                  <a:srgbClr val="000000"/>
                </a:solidFill>
              </a:rPr>
              <a:t>Renforcer la position des référents </a:t>
            </a:r>
            <a:r>
              <a:rPr lang="fr-FR" sz="1800" dirty="0" err="1">
                <a:solidFill>
                  <a:srgbClr val="000000"/>
                </a:solidFill>
              </a:rPr>
              <a:t>somaticiens</a:t>
            </a:r>
            <a:r>
              <a:rPr lang="fr-FR" sz="1800" dirty="0">
                <a:solidFill>
                  <a:srgbClr val="000000"/>
                </a:solidFill>
              </a:rPr>
              <a:t> et clarifier leurs missions</a:t>
            </a:r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1800" dirty="0">
                <a:solidFill>
                  <a:srgbClr val="000000"/>
                </a:solidFill>
              </a:rPr>
              <a:t>Identifier et former des soignants à l’éducation thérapeutique ; </a:t>
            </a:r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1800" dirty="0">
                <a:solidFill>
                  <a:srgbClr val="000000"/>
                </a:solidFill>
              </a:rPr>
              <a:t>Intégrer systématiquement les données somatiques dans le compte-rendu de sortie et le </a:t>
            </a:r>
            <a:r>
              <a:rPr lang="fr-FR" sz="1800" dirty="0" smtClean="0">
                <a:solidFill>
                  <a:srgbClr val="000000"/>
                </a:solidFill>
              </a:rPr>
              <a:t>dossier</a:t>
            </a:r>
          </a:p>
          <a:p>
            <a:pPr marL="0" lvl="0" indent="0">
              <a:buNone/>
            </a:pPr>
            <a:r>
              <a:rPr lang="fr-FR" sz="2000" b="1" dirty="0">
                <a:solidFill>
                  <a:srgbClr val="000000"/>
                </a:solidFill>
              </a:rPr>
              <a:t>3. </a:t>
            </a:r>
            <a:r>
              <a:rPr lang="fr-FR" sz="2000" b="1" dirty="0"/>
              <a:t>Soutenir les patients dans la prise en compte de leur santé globale par un accompagnement spécifique :</a:t>
            </a:r>
          </a:p>
          <a:p>
            <a:pPr marL="0" lvl="0" indent="0">
              <a:buNone/>
            </a:pPr>
            <a:endParaRPr lang="fr-FR" sz="2000" b="1" dirty="0"/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2000" dirty="0">
                <a:solidFill>
                  <a:srgbClr val="000000"/>
                </a:solidFill>
              </a:rPr>
              <a:t>Les sensibiliser par des actions d’éducation thérapeutique</a:t>
            </a:r>
          </a:p>
          <a:p>
            <a:pPr marL="858838" lvl="1" indent="-858838">
              <a:lnSpc>
                <a:spcPct val="80000"/>
              </a:lnSpc>
              <a:buSzPct val="55000"/>
              <a:buBlip>
                <a:blip r:embed="rId2"/>
              </a:buBlip>
            </a:pPr>
            <a:r>
              <a:rPr lang="fr-FR" sz="2000" dirty="0">
                <a:solidFill>
                  <a:srgbClr val="000000"/>
                </a:solidFill>
              </a:rPr>
              <a:t>Les aider à garder ou à trouver un médecin traitant</a:t>
            </a:r>
          </a:p>
          <a:p>
            <a:pPr marL="0" lvl="1" indent="0">
              <a:lnSpc>
                <a:spcPct val="80000"/>
              </a:lnSpc>
              <a:buSzPct val="55000"/>
              <a:buNone/>
            </a:pPr>
            <a:endParaRPr lang="fr-FR" sz="1800" dirty="0">
              <a:solidFill>
                <a:srgbClr val="000000"/>
              </a:solidFill>
            </a:endParaRPr>
          </a:p>
          <a:p>
            <a:pPr lvl="0"/>
            <a:endParaRPr lang="fr-FR" sz="2000" dirty="0" smtClean="0"/>
          </a:p>
          <a:p>
            <a:pPr marL="1046162" lvl="2">
              <a:buClr>
                <a:srgbClr val="92D050"/>
              </a:buClr>
              <a:buNone/>
            </a:pPr>
            <a:endParaRPr lang="fr-FR" sz="13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58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Echelon régional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z="2000" dirty="0">
                <a:solidFill>
                  <a:srgbClr val="000000"/>
                </a:solidFill>
              </a:rPr>
              <a:t>Inscription dans les CPOM des établissements :</a:t>
            </a:r>
          </a:p>
          <a:p>
            <a:pPr marL="0" lvl="0" indent="0">
              <a:buNone/>
            </a:pPr>
            <a:endParaRPr lang="fr-FR" sz="1000" dirty="0">
              <a:solidFill>
                <a:srgbClr val="000000"/>
              </a:solidFill>
            </a:endParaRPr>
          </a:p>
          <a:p>
            <a:pPr marL="911225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</a:rPr>
              <a:t>En particulier, la liaison Ville-Hôpital : </a:t>
            </a:r>
          </a:p>
          <a:p>
            <a:pPr marL="1331912" lvl="2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</a:rPr>
              <a:t>ex,  adoption du score DEC comme indicateur, </a:t>
            </a:r>
          </a:p>
          <a:p>
            <a:pPr marL="1331912" lvl="2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fr-FR" sz="2000" dirty="0">
                <a:solidFill>
                  <a:srgbClr val="000000"/>
                </a:solidFill>
              </a:rPr>
              <a:t>plusieurs CPOM prévoient aussi une évaluation du taux de </a:t>
            </a:r>
            <a:endParaRPr lang="fr-FR" sz="2000" dirty="0" smtClean="0">
              <a:solidFill>
                <a:srgbClr val="000000"/>
              </a:solidFill>
            </a:endParaRPr>
          </a:p>
          <a:p>
            <a:pPr marL="1046162" lvl="2" indent="0">
              <a:buClr>
                <a:srgbClr val="92D050"/>
              </a:buClr>
              <a:buNone/>
            </a:pPr>
            <a:r>
              <a:rPr lang="fr-FR" sz="2000" dirty="0">
                <a:solidFill>
                  <a:srgbClr val="000000"/>
                </a:solidFill>
              </a:rPr>
              <a:t> </a:t>
            </a:r>
            <a:r>
              <a:rPr lang="fr-FR" sz="2000" dirty="0" smtClean="0">
                <a:solidFill>
                  <a:srgbClr val="000000"/>
                </a:solidFill>
              </a:rPr>
              <a:t>    patients </a:t>
            </a:r>
            <a:r>
              <a:rPr lang="fr-FR" sz="2000" dirty="0">
                <a:solidFill>
                  <a:srgbClr val="000000"/>
                </a:solidFill>
              </a:rPr>
              <a:t>avec médecins traitants.</a:t>
            </a:r>
          </a:p>
          <a:p>
            <a:endParaRPr lang="fr-FR" sz="2000" dirty="0" smtClean="0">
              <a:solidFill>
                <a:srgbClr val="000000"/>
              </a:solidFill>
            </a:endParaRPr>
          </a:p>
          <a:p>
            <a:r>
              <a:rPr lang="fr-FR" sz="2000" dirty="0" smtClean="0">
                <a:solidFill>
                  <a:srgbClr val="000000"/>
                </a:solidFill>
              </a:rPr>
              <a:t>Commande de l’ARSIF à la conférence des PCME et au collège d’étendre à d’autres départements franciliens le travail engagé autour de la charte et ses développements </a:t>
            </a:r>
            <a:endParaRPr lang="fr-FR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869784"/>
          </a:xfrm>
        </p:spPr>
        <p:txBody>
          <a:bodyPr/>
          <a:lstStyle/>
          <a:p>
            <a:endParaRPr lang="fr-FR" dirty="0" smtClean="0"/>
          </a:p>
          <a:p>
            <a:endParaRPr lang="fr-FR" dirty="0"/>
          </a:p>
          <a:p>
            <a:pPr marL="0" indent="0">
              <a:spcBef>
                <a:spcPct val="0"/>
              </a:spcBef>
              <a:buNone/>
            </a:pPr>
            <a:r>
              <a:rPr lang="fr-FR" sz="45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Expérimentation à  Strasbourg Neuhof </a:t>
            </a:r>
          </a:p>
        </p:txBody>
      </p:sp>
    </p:spTree>
    <p:extLst>
      <p:ext uri="{BB962C8B-B14F-4D97-AF65-F5344CB8AC3E}">
        <p14:creationId xmlns:p14="http://schemas.microsoft.com/office/powerpoint/2010/main" val="282769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Le </a:t>
            </a:r>
            <a:r>
              <a:rPr lang="fr-FR" altLang="fr-FR" dirty="0" smtClean="0"/>
              <a:t>Neuhof : </a:t>
            </a:r>
            <a:r>
              <a:rPr lang="fr-FR" altLang="fr-FR" dirty="0" smtClean="0"/>
              <a:t>QPV </a:t>
            </a:r>
            <a:r>
              <a:rPr lang="fr-FR" altLang="fr-FR" dirty="0" smtClean="0"/>
              <a:t>Sud </a:t>
            </a:r>
            <a:r>
              <a:rPr lang="fr-FR" altLang="fr-FR" dirty="0" smtClean="0"/>
              <a:t>de Strasbourg</a:t>
            </a:r>
            <a:endParaRPr lang="fr-FR" altLang="fr-FR" dirty="0" smtClean="0"/>
          </a:p>
        </p:txBody>
      </p:sp>
      <p:pic>
        <p:nvPicPr>
          <p:cNvPr id="5123" name="Imag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27784" y="1340768"/>
            <a:ext cx="4760912" cy="4938713"/>
          </a:xfrm>
          <a:noFill/>
        </p:spPr>
      </p:pic>
    </p:spTree>
    <p:extLst>
      <p:ext uri="{BB962C8B-B14F-4D97-AF65-F5344CB8AC3E}">
        <p14:creationId xmlns:p14="http://schemas.microsoft.com/office/powerpoint/2010/main" val="121548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smtClean="0"/>
              <a:t>Médecine générale et psychiatrie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20% des patients vus en médecine générale présentent une ou plusieurs pathologies psychiatriques</a:t>
            </a:r>
          </a:p>
          <a:p>
            <a:pPr eaLnBrk="1" hangingPunct="1">
              <a:defRPr/>
            </a:pPr>
            <a:r>
              <a:rPr lang="fr-FR" dirty="0" smtClean="0"/>
              <a:t>Nombreuses pathologies somatiques dans cette population avec une moins bonne prise en charge et  une surmortalité avec prévalence accrue de pathologie cardio vasculaire, diabète, cancer, tabagisme…</a:t>
            </a:r>
          </a:p>
          <a:p>
            <a:pPr eaLnBrk="1" hangingPunct="1">
              <a:defRPr/>
            </a:pPr>
            <a:r>
              <a:rPr lang="fr-FR" dirty="0" smtClean="0"/>
              <a:t>Prévention moins souvent réalisée  voire inexistante</a:t>
            </a:r>
          </a:p>
          <a:p>
            <a:pPr eaLnBrk="1" hangingPunct="1">
              <a:defRPr/>
            </a:pPr>
            <a:r>
              <a:rPr lang="fr-FR" dirty="0" smtClean="0"/>
              <a:t>Iatrogénie importante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584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Résultats de l’étude</a:t>
            </a:r>
          </a:p>
        </p:txBody>
      </p:sp>
      <p:sp>
        <p:nvSpPr>
          <p:cNvPr id="7171" name="Espace réservé du contenu 2"/>
          <p:cNvSpPr>
            <a:spLocks noGrp="1"/>
          </p:cNvSpPr>
          <p:nvPr>
            <p:ph idx="1"/>
          </p:nvPr>
        </p:nvSpPr>
        <p:spPr>
          <a:xfrm>
            <a:off x="549275" y="1639888"/>
            <a:ext cx="8042275" cy="4565650"/>
          </a:xfrm>
        </p:spPr>
        <p:txBody>
          <a:bodyPr/>
          <a:lstStyle/>
          <a:p>
            <a:pPr eaLnBrk="1" hangingPunct="1"/>
            <a:endParaRPr lang="fr-FR" altLang="fr-FR" sz="2200" dirty="0" smtClean="0"/>
          </a:p>
          <a:p>
            <a:pPr eaLnBrk="1" hangingPunct="1"/>
            <a:r>
              <a:rPr lang="fr-FR" altLang="fr-FR" sz="2200" dirty="0" smtClean="0"/>
              <a:t>43 </a:t>
            </a:r>
            <a:r>
              <a:rPr lang="fr-FR" altLang="fr-FR" sz="2200" dirty="0" smtClean="0"/>
              <a:t>médecins généralistes référencés sur les quartiers de </a:t>
            </a:r>
            <a:r>
              <a:rPr lang="fr-FR" altLang="fr-FR" sz="2200" dirty="0" err="1" smtClean="0"/>
              <a:t>Neudorf</a:t>
            </a:r>
            <a:r>
              <a:rPr lang="fr-FR" altLang="fr-FR" sz="2200" dirty="0" smtClean="0"/>
              <a:t>/Neuhof: 21 réponses, soit 48,8%</a:t>
            </a:r>
          </a:p>
          <a:p>
            <a:pPr eaLnBrk="1" hangingPunct="1"/>
            <a:r>
              <a:rPr lang="fr-FR" altLang="fr-FR" sz="2200" dirty="0" smtClean="0"/>
              <a:t>5 psychiatres, 5 réponses</a:t>
            </a:r>
          </a:p>
          <a:p>
            <a:pPr eaLnBrk="1" hangingPunct="1"/>
            <a:r>
              <a:rPr lang="fr-FR" altLang="fr-FR" sz="2200" dirty="0" smtClean="0"/>
              <a:t>Un seul médecin </a:t>
            </a:r>
            <a:r>
              <a:rPr lang="fr-FR" altLang="fr-FR" sz="2200" dirty="0" err="1" smtClean="0"/>
              <a:t>somaticien</a:t>
            </a:r>
            <a:endParaRPr lang="fr-FR" altLang="fr-FR" sz="2200" dirty="0" smtClean="0"/>
          </a:p>
          <a:p>
            <a:pPr eaLnBrk="1" hangingPunct="1"/>
            <a:r>
              <a:rPr lang="fr-FR" altLang="fr-FR" sz="2200" dirty="0" smtClean="0"/>
              <a:t>Une réunion conjointe avec invitation à l’ensemble des médecins du secteur :  6 médecins présents et 2  psychiatres, et un médecin </a:t>
            </a:r>
            <a:r>
              <a:rPr lang="fr-FR" altLang="fr-FR" sz="2200" dirty="0" err="1" smtClean="0"/>
              <a:t>somaticien</a:t>
            </a:r>
            <a:r>
              <a:rPr lang="fr-FR" altLang="fr-FR" sz="2200" dirty="0" smtClean="0"/>
              <a:t> </a:t>
            </a:r>
          </a:p>
          <a:p>
            <a:pPr eaLnBrk="1" hangingPunct="1"/>
            <a:r>
              <a:rPr lang="fr-FR" altLang="fr-FR" sz="2200" dirty="0" smtClean="0"/>
              <a:t>Une deuxième réunion en mars 2017 à la demande des médecins de la maison de santé</a:t>
            </a:r>
          </a:p>
          <a:p>
            <a:pPr eaLnBrk="1" hangingPunct="1"/>
            <a:endParaRPr lang="fr-FR" altLang="fr-FR" sz="2200" dirty="0" smtClean="0"/>
          </a:p>
        </p:txBody>
      </p:sp>
    </p:spTree>
    <p:extLst>
      <p:ext uri="{BB962C8B-B14F-4D97-AF65-F5344CB8AC3E}">
        <p14:creationId xmlns:p14="http://schemas.microsoft.com/office/powerpoint/2010/main" val="3376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Une charte en 8 points </a:t>
            </a:r>
          </a:p>
        </p:txBody>
      </p:sp>
      <p:sp>
        <p:nvSpPr>
          <p:cNvPr id="17410" name="Espace réservé du contenu 2"/>
          <p:cNvSpPr>
            <a:spLocks noGrp="1"/>
          </p:cNvSpPr>
          <p:nvPr>
            <p:ph idx="1"/>
          </p:nvPr>
        </p:nvSpPr>
        <p:spPr>
          <a:xfrm>
            <a:off x="4427538" y="1109663"/>
            <a:ext cx="4608512" cy="4911725"/>
          </a:xfrm>
        </p:spPr>
        <p:txBody>
          <a:bodyPr/>
          <a:lstStyle/>
          <a:p>
            <a:endParaRPr lang="fr-FR" altLang="fr-FR" sz="2400" dirty="0" smtClean="0"/>
          </a:p>
          <a:p>
            <a:endParaRPr lang="fr-FR" altLang="fr-FR" sz="2400" dirty="0" smtClean="0"/>
          </a:p>
          <a:p>
            <a:pPr marL="0" lvl="1">
              <a:buClr>
                <a:srgbClr val="FF0080"/>
              </a:buClr>
              <a:buSzPct val="120000"/>
            </a:pPr>
            <a:r>
              <a:rPr lang="fr-FR" altLang="fr-FR" sz="2000" dirty="0" smtClean="0"/>
              <a:t>Améliorer les interactions entre les professionnels de santé, </a:t>
            </a:r>
          </a:p>
          <a:p>
            <a:pPr marL="0" lvl="1">
              <a:buClr>
                <a:srgbClr val="FF0080"/>
              </a:buClr>
              <a:buSzPct val="120000"/>
            </a:pPr>
            <a:r>
              <a:rPr lang="fr-FR" altLang="fr-FR" sz="2000" dirty="0" smtClean="0"/>
              <a:t>Améliorer la satisfaction des soignants et,</a:t>
            </a:r>
          </a:p>
          <a:p>
            <a:pPr marL="0" lvl="1">
              <a:buClr>
                <a:srgbClr val="FF0080"/>
              </a:buClr>
              <a:buSzPct val="120000"/>
            </a:pPr>
            <a:r>
              <a:rPr lang="fr-FR" altLang="fr-FR" sz="2000" dirty="0" smtClean="0"/>
              <a:t>la qualité des soins au bénéfice du patient </a:t>
            </a:r>
          </a:p>
          <a:p>
            <a:pPr>
              <a:buFont typeface="Wingdings" pitchFamily="2" charset="2"/>
              <a:buNone/>
            </a:pPr>
            <a:endParaRPr lang="fr-FR" altLang="fr-FR" sz="2400" dirty="0" smtClean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77" y="1412776"/>
            <a:ext cx="400050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4638675"/>
            <a:ext cx="844550" cy="5667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75" y="4532313"/>
            <a:ext cx="84455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9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Résultats et constats</a:t>
            </a:r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r-FR" altLang="fr-FR" smtClean="0"/>
              <a:t>Manque d’informations réciproques :  les MG regrettent l’absence  de retour des psychiatres, les psychiatres regrettent de ne pas être informés des évènements somatiques.</a:t>
            </a:r>
          </a:p>
          <a:p>
            <a:pPr eaLnBrk="1" hangingPunct="1"/>
            <a:r>
              <a:rPr lang="fr-FR" altLang="fr-FR" smtClean="0"/>
              <a:t>Absence de nom du MG dans les dossiers psychiatriques, et absence du nom du psychiatre dans les dossiers MG</a:t>
            </a:r>
          </a:p>
          <a:p>
            <a:pPr eaLnBrk="1" hangingPunct="1"/>
            <a:r>
              <a:rPr lang="fr-FR" altLang="fr-FR" smtClean="0"/>
              <a:t>Insuffisance de la prise en charge des risques iatrogènes</a:t>
            </a:r>
          </a:p>
          <a:p>
            <a:pPr eaLnBrk="1" hangingPunct="1"/>
            <a:r>
              <a:rPr lang="fr-FR" altLang="fr-FR" smtClean="0"/>
              <a:t>Accord sur l’intérêt d’un suivi commun : le relai peut être pris par la médecine de ville si besoin</a:t>
            </a:r>
          </a:p>
        </p:txBody>
      </p:sp>
    </p:spTree>
    <p:extLst>
      <p:ext uri="{BB962C8B-B14F-4D97-AF65-F5344CB8AC3E}">
        <p14:creationId xmlns:p14="http://schemas.microsoft.com/office/powerpoint/2010/main" val="259205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Objectifs d’un travail concerté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Apprendre à se connaître : améliore la qualité des échanges</a:t>
            </a:r>
            <a:r>
              <a:rPr lang="fr-FR" dirty="0"/>
              <a:t> </a:t>
            </a:r>
            <a:r>
              <a:rPr lang="fr-FR" dirty="0" smtClean="0"/>
              <a:t>(un partenariat ne se décrète pas, il se construit) et pas seulement entre médecins</a:t>
            </a:r>
          </a:p>
          <a:p>
            <a:pPr eaLnBrk="1" hangingPunct="1">
              <a:defRPr/>
            </a:pPr>
            <a:r>
              <a:rPr lang="fr-FR" dirty="0" smtClean="0"/>
              <a:t>Faire le point sur les situations problématiques et qui nécessitent une prise en charge concertée</a:t>
            </a:r>
          </a:p>
          <a:p>
            <a:pPr eaLnBrk="1" hangingPunct="1">
              <a:defRPr/>
            </a:pPr>
            <a:r>
              <a:rPr lang="fr-FR" dirty="0" smtClean="0"/>
              <a:t>Faciliter les démarches lorsqu’une hospitalisation urgente ou non est nécessaire</a:t>
            </a:r>
          </a:p>
          <a:p>
            <a:pPr eaLnBrk="1" hangingPunct="1">
              <a:defRPr/>
            </a:pPr>
            <a:r>
              <a:rPr lang="fr-FR" dirty="0" smtClean="0"/>
              <a:t>Organiser des visites à domicile conjointe</a:t>
            </a:r>
          </a:p>
          <a:p>
            <a:pPr eaLnBrk="1" hangingPunct="1">
              <a:defRPr/>
            </a:pPr>
            <a:r>
              <a:rPr lang="fr-FR" dirty="0" smtClean="0"/>
              <a:t>Eviter ensemble les ruptures thérapeutiques : rôle des infirmières à domicile </a:t>
            </a:r>
          </a:p>
          <a:p>
            <a:pPr eaLnBrk="1" hangingPunct="1">
              <a:defRPr/>
            </a:pPr>
            <a:endParaRPr lang="fr-FR" dirty="0" smtClean="0"/>
          </a:p>
          <a:p>
            <a:pPr eaLnBrk="1" hangingPunct="1">
              <a:defRPr/>
            </a:pPr>
            <a:endParaRPr lang="fr-FR" dirty="0" smtClean="0"/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27226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Objectifs d’un travail concerté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Noter les noms des psychiatres et des MG dans les dossiers</a:t>
            </a:r>
          </a:p>
          <a:p>
            <a:pPr eaLnBrk="1" hangingPunct="1">
              <a:defRPr/>
            </a:pPr>
            <a:r>
              <a:rPr lang="fr-FR" dirty="0" smtClean="0"/>
              <a:t>Faire un ECG systématique pour chaque patient sous neuroleptique une fois par an </a:t>
            </a:r>
          </a:p>
          <a:p>
            <a:pPr eaLnBrk="1" hangingPunct="1">
              <a:defRPr/>
            </a:pPr>
            <a:r>
              <a:rPr lang="fr-FR" dirty="0" smtClean="0"/>
              <a:t>Améliorer la prise en charge somatique </a:t>
            </a:r>
          </a:p>
          <a:p>
            <a:pPr marL="0" indent="0" eaLnBrk="1" hangingPunct="1">
              <a:buFont typeface="Wingdings 2" pitchFamily="18" charset="2"/>
              <a:buNone/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9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altLang="fr-FR" smtClean="0"/>
              <a:t>Freins à ce travail de concertation</a:t>
            </a:r>
          </a:p>
        </p:txBody>
      </p:sp>
      <p:sp>
        <p:nvSpPr>
          <p:cNvPr id="1126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Facteur temps est limitant : tout le monde s’accorde sur l’intérêt d’une meilleure collaboration MG/Psy mais elle n’est pas toujours possible autant qu’elle serait nécessaire </a:t>
            </a:r>
          </a:p>
          <a:p>
            <a:pPr eaLnBrk="1" hangingPunct="1"/>
            <a:r>
              <a:rPr lang="fr-FR" altLang="fr-FR" smtClean="0"/>
              <a:t>Le changement de correspondant :  le départ du psychiatre avec qui ce travail a été commencé a freiné la poursuite des rencontres</a:t>
            </a:r>
          </a:p>
          <a:p>
            <a:pPr eaLnBrk="1" hangingPunct="1"/>
            <a:r>
              <a:rPr lang="fr-FR" altLang="fr-FR" smtClean="0"/>
              <a:t>La non rémunération des libéraux </a:t>
            </a:r>
          </a:p>
          <a:p>
            <a:pPr eaLnBrk="1" hangingPunct="1"/>
            <a:r>
              <a:rPr lang="fr-FR" altLang="fr-FR" smtClean="0"/>
              <a:t>La différence entre l’attente et la réalisation</a:t>
            </a:r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414157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Perspectives </a:t>
            </a:r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fr-FR" altLang="fr-FR" smtClean="0"/>
              <a:t>Intérêt de  travailler en maison de santé :  existe déjà une structure qui a des habitudes de concertation et qui est reconnue et par les institutions et par les partenaires de terrain</a:t>
            </a:r>
          </a:p>
          <a:p>
            <a:pPr eaLnBrk="1" hangingPunct="1"/>
            <a:r>
              <a:rPr lang="fr-FR" altLang="fr-FR" smtClean="0"/>
              <a:t>Possibilité de rédiger un protocole de prise en charge à la maison de santé et possibilité de financement des acteurs engagés</a:t>
            </a:r>
          </a:p>
          <a:p>
            <a:pPr eaLnBrk="1" hangingPunct="1"/>
            <a:r>
              <a:rPr lang="fr-FR" altLang="fr-FR" smtClean="0"/>
              <a:t>Pouvoir intégrer d’autres professionnels : infirmières, orthophonistes, kinésithérapeutes qui ont apprécié participer à la réunion de concertation et ont présenté des situations</a:t>
            </a:r>
          </a:p>
          <a:p>
            <a:pPr eaLnBrk="1" hangingPunct="1"/>
            <a:endParaRPr lang="fr-FR" altLang="fr-FR" smtClean="0"/>
          </a:p>
          <a:p>
            <a:pPr eaLnBrk="1" hangingPunct="1"/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152449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Perspectives 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Travail possible avec interprète (spécificité alsacienne)</a:t>
            </a:r>
          </a:p>
          <a:p>
            <a:pPr eaLnBrk="1" hangingPunct="1"/>
            <a:r>
              <a:rPr lang="fr-FR" altLang="fr-FR" smtClean="0"/>
              <a:t>Augmenter l’intérêt pour ces patients en changeant les regards</a:t>
            </a:r>
          </a:p>
          <a:p>
            <a:pPr eaLnBrk="1" hangingPunct="1"/>
            <a:r>
              <a:rPr lang="fr-FR" altLang="fr-FR" smtClean="0"/>
              <a:t>Trois à quatre réunions de concertation par an, et réfléchir à y inclure les autres confrères du secteur (développer le pôle de santé) </a:t>
            </a:r>
          </a:p>
          <a:p>
            <a:pPr eaLnBrk="1" hangingPunct="1"/>
            <a:r>
              <a:rPr lang="fr-FR" altLang="fr-FR" smtClean="0"/>
              <a:t>Inclure les internes de la maison de santé dans ce travail et stimuler des travaux de recherche</a:t>
            </a:r>
          </a:p>
          <a:p>
            <a:pPr eaLnBrk="1" hangingPunct="1"/>
            <a:endParaRPr lang="fr-FR" altLang="fr-FR" smtClean="0"/>
          </a:p>
          <a:p>
            <a:endParaRPr lang="fr-FR" altLang="fr-FR" smtClean="0"/>
          </a:p>
        </p:txBody>
      </p:sp>
    </p:spTree>
    <p:extLst>
      <p:ext uri="{BB962C8B-B14F-4D97-AF65-F5344CB8AC3E}">
        <p14:creationId xmlns:p14="http://schemas.microsoft.com/office/powerpoint/2010/main" val="245506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Conclusion</a:t>
            </a:r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L’existence d’une charte ne résout pas tout et on voit que la concertation repose en grande partie sur la volonté et l’énergie des différents acteurs psychiatres et/ou médecins généralistes</a:t>
            </a:r>
          </a:p>
          <a:p>
            <a:r>
              <a:rPr lang="fr-FR" altLang="fr-FR" smtClean="0"/>
              <a:t>Les médecins qui s’impliquent sont des médecins qui sont souvent déjà impliqués dans différents dispositifs </a:t>
            </a:r>
          </a:p>
          <a:p>
            <a:r>
              <a:rPr lang="fr-FR" altLang="fr-FR" smtClean="0"/>
              <a:t>Il y a sûrement un intérêt à réfléchir la place des autres professionnels de santé, s’agissant du CMP ils sont toujours présents, mais napparaissent pas dans les CR</a:t>
            </a:r>
          </a:p>
          <a:p>
            <a:r>
              <a:rPr lang="fr-FR" altLang="fr-FR" smtClean="0"/>
              <a:t>Mais la charte donne de la légitimité à ce travail</a:t>
            </a:r>
          </a:p>
        </p:txBody>
      </p:sp>
    </p:spTree>
    <p:extLst>
      <p:ext uri="{BB962C8B-B14F-4D97-AF65-F5344CB8AC3E}">
        <p14:creationId xmlns:p14="http://schemas.microsoft.com/office/powerpoint/2010/main" val="383057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endParaRPr lang="fr-FR" sz="50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endParaRPr lang="fr-FR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fr-FR" sz="5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SYNTHESE </a:t>
            </a:r>
            <a:endParaRPr lang="fr-FR" sz="5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5444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fr-FR" altLang="fr-FR" dirty="0" smtClean="0"/>
              <a:t> Mise en place de réunions de travail aux CMP entre psychiatres, </a:t>
            </a:r>
            <a:r>
              <a:rPr lang="fr-FR" altLang="fr-FR" dirty="0" err="1" smtClean="0"/>
              <a:t>somaticiens</a:t>
            </a:r>
            <a:r>
              <a:rPr lang="fr-FR" altLang="fr-FR" dirty="0" smtClean="0"/>
              <a:t> et généralistes et les internes :</a:t>
            </a:r>
          </a:p>
          <a:p>
            <a:pPr marL="285750" lvl="1" indent="0">
              <a:buFont typeface="Arial" pitchFamily="34" charset="0"/>
              <a:buChar char="•"/>
            </a:pPr>
            <a:r>
              <a:rPr lang="fr-FR" altLang="fr-FR" dirty="0" smtClean="0"/>
              <a:t> Amélioration de la coordination des professionnels par une connaissance réciproque</a:t>
            </a:r>
          </a:p>
          <a:p>
            <a:pPr marL="285750" lvl="1" indent="0">
              <a:buFont typeface="Arial" pitchFamily="34" charset="0"/>
              <a:buChar char="•"/>
            </a:pPr>
            <a:r>
              <a:rPr lang="fr-FR" altLang="fr-FR" dirty="0" smtClean="0"/>
              <a:t> Amélioration du parcours de soin des patients</a:t>
            </a:r>
          </a:p>
          <a:p>
            <a:pPr marL="0" indent="0"/>
            <a:r>
              <a:rPr lang="fr-FR" altLang="fr-FR" dirty="0" smtClean="0"/>
              <a:t> Staff clinique autour de cas complexes</a:t>
            </a:r>
          </a:p>
          <a:p>
            <a:pPr marL="0" indent="0"/>
            <a:r>
              <a:rPr lang="fr-FR" altLang="fr-FR" dirty="0" smtClean="0"/>
              <a:t> Support  à la formation continue</a:t>
            </a:r>
          </a:p>
          <a:p>
            <a:pPr marL="0" indent="0"/>
            <a:r>
              <a:rPr lang="fr-FR" altLang="fr-FR" dirty="0" smtClean="0"/>
              <a:t> Protocole de soins infirmiers à domicile pour les patients psychiatriques</a:t>
            </a:r>
          </a:p>
        </p:txBody>
      </p:sp>
      <p:sp>
        <p:nvSpPr>
          <p:cNvPr id="25602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altLang="fr-FR" dirty="0" smtClean="0"/>
              <a:t>Propositions de pratiques d’amélioration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422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Implication ++ des </a:t>
            </a:r>
            <a:r>
              <a:rPr lang="fr-FR" altLang="fr-FR" dirty="0" err="1" smtClean="0"/>
              <a:t>somaticiens</a:t>
            </a:r>
            <a:r>
              <a:rPr lang="fr-FR" altLang="fr-FR" dirty="0" smtClean="0"/>
              <a:t> des établissements</a:t>
            </a:r>
            <a:r>
              <a:rPr lang="fr-FR" altLang="fr-FR" dirty="0" smtClean="0">
                <a:solidFill>
                  <a:srgbClr val="FF0000"/>
                </a:solidFill>
              </a:rPr>
              <a:t> </a:t>
            </a:r>
            <a:r>
              <a:rPr lang="fr-FR" altLang="fr-FR" dirty="0" smtClean="0"/>
              <a:t>à la préparation à la sortie et dans la coordination avec les médecins généralistes</a:t>
            </a:r>
          </a:p>
          <a:p>
            <a:r>
              <a:rPr lang="fr-FR" altLang="fr-FR" dirty="0" smtClean="0"/>
              <a:t>Courrier type de sortie </a:t>
            </a:r>
          </a:p>
          <a:p>
            <a:r>
              <a:rPr lang="fr-FR" altLang="fr-FR" dirty="0" smtClean="0"/>
              <a:t>Compte rendu d’hospitalisation </a:t>
            </a:r>
          </a:p>
          <a:p>
            <a:r>
              <a:rPr lang="fr-FR" altLang="fr-FR" dirty="0" smtClean="0"/>
              <a:t>Lettre de liaison</a:t>
            </a:r>
          </a:p>
          <a:p>
            <a:r>
              <a:rPr lang="fr-FR" altLang="fr-FR" dirty="0" smtClean="0"/>
              <a:t>Coordination téléphonique</a:t>
            </a:r>
          </a:p>
          <a:p>
            <a:r>
              <a:rPr lang="fr-FR" altLang="fr-FR" dirty="0"/>
              <a:t>U</a:t>
            </a:r>
            <a:r>
              <a:rPr lang="fr-FR" altLang="fr-FR" dirty="0" smtClean="0"/>
              <a:t>tilisation du DMP et de la messagerie sécurisée</a:t>
            </a:r>
          </a:p>
        </p:txBody>
      </p:sp>
      <p:sp>
        <p:nvSpPr>
          <p:cNvPr id="26626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altLang="fr-FR" dirty="0" smtClean="0"/>
              <a:t>Propositions pour améliorer la coordination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316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sz="4000" dirty="0" smtClean="0"/>
              <a:t/>
            </a:r>
            <a:br>
              <a:rPr lang="fr-FR" altLang="fr-FR" sz="4000" dirty="0" smtClean="0"/>
            </a:br>
            <a:r>
              <a:rPr lang="fr-FR" altLang="fr-FR" sz="4000" dirty="0"/>
              <a:t/>
            </a:r>
            <a:br>
              <a:rPr lang="fr-FR" altLang="fr-FR" sz="4000" dirty="0"/>
            </a:br>
            <a:r>
              <a:rPr lang="fr-FR" altLang="fr-FR" sz="4000" dirty="0" smtClean="0"/>
              <a:t/>
            </a:r>
            <a:br>
              <a:rPr lang="fr-FR" altLang="fr-FR" sz="4000" dirty="0" smtClean="0"/>
            </a:br>
            <a:r>
              <a:rPr lang="fr-FR" altLang="fr-FR" sz="4900" dirty="0" smtClean="0"/>
              <a:t>Une charte en 8 points</a:t>
            </a:r>
            <a:r>
              <a:rPr lang="fr-FR" altLang="fr-FR" dirty="0" smtClean="0"/>
              <a:t/>
            </a:r>
            <a:br>
              <a:rPr lang="fr-FR" altLang="fr-FR" dirty="0" smtClean="0"/>
            </a:br>
            <a:r>
              <a:rPr lang="fr-FR" altLang="fr-FR" dirty="0" smtClean="0"/>
              <a:t>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>
          <a:xfrm>
            <a:off x="457200" y="6394450"/>
            <a:ext cx="920750" cy="3270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9459" name="Espace réservé du texte 2"/>
          <p:cNvSpPr txBox="1"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rgbClr val="FF0080"/>
              </a:buClr>
              <a:buSzPct val="120000"/>
              <a:buFont typeface="Wingdings" pitchFamily="2" charset="2"/>
              <a:buChar char="►"/>
            </a:pPr>
            <a:r>
              <a:rPr lang="fr-FR" altLang="fr-FR" dirty="0"/>
              <a:t> 1. Identification d’un médecin traitant</a:t>
            </a:r>
          </a:p>
          <a:p>
            <a:pPr marL="457200" indent="-457200">
              <a:spcBef>
                <a:spcPct val="20000"/>
              </a:spcBef>
              <a:buClr>
                <a:srgbClr val="FF0080"/>
              </a:buClr>
              <a:buSzPct val="120000"/>
              <a:buFont typeface="Wingdings" pitchFamily="2" charset="2"/>
              <a:buChar char="►"/>
            </a:pPr>
            <a:r>
              <a:rPr lang="fr-FR" altLang="fr-FR" dirty="0"/>
              <a:t> 2. Coopération dans le suivi des comorbidités et des traitements</a:t>
            </a:r>
          </a:p>
          <a:p>
            <a:pPr marL="457200" indent="-457200">
              <a:spcBef>
                <a:spcPct val="20000"/>
              </a:spcBef>
              <a:buClr>
                <a:srgbClr val="FF0080"/>
              </a:buClr>
              <a:buSzPct val="120000"/>
              <a:buFont typeface="Wingdings" pitchFamily="2" charset="2"/>
              <a:buChar char="►"/>
            </a:pPr>
            <a:r>
              <a:rPr lang="fr-FR" altLang="fr-FR" dirty="0"/>
              <a:t> 3. Accès téléphonique direct réciproque</a:t>
            </a:r>
          </a:p>
          <a:p>
            <a:pPr marL="457200" indent="-457200">
              <a:spcBef>
                <a:spcPct val="20000"/>
              </a:spcBef>
              <a:buClr>
                <a:srgbClr val="FF0080"/>
              </a:buClr>
              <a:buSzPct val="120000"/>
              <a:buFont typeface="Wingdings" pitchFamily="2" charset="2"/>
              <a:buChar char="►"/>
            </a:pPr>
            <a:r>
              <a:rPr lang="fr-FR" altLang="fr-FR" dirty="0"/>
              <a:t> 4./ 5. Transmission d’information pour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2800" dirty="0"/>
              <a:t> Suivi ambulatoire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2800" dirty="0"/>
              <a:t> Hospitalisations programmées 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2800" dirty="0"/>
              <a:t> Hospitalisations urgentes</a:t>
            </a:r>
            <a:endParaRPr lang="fr-FR" altLang="fr-FR" sz="3000" dirty="0"/>
          </a:p>
          <a:p>
            <a:pPr marL="457200" indent="-457200">
              <a:spcBef>
                <a:spcPct val="20000"/>
              </a:spcBef>
              <a:buClr>
                <a:srgbClr val="FF0080"/>
              </a:buClr>
              <a:buSzPct val="120000"/>
              <a:buFont typeface="Wingdings" pitchFamily="2" charset="2"/>
              <a:buChar char="►"/>
            </a:pPr>
            <a:endParaRPr lang="fr-FR" altLang="fr-FR" dirty="0"/>
          </a:p>
        </p:txBody>
      </p:sp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6356350"/>
            <a:ext cx="5715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Imag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402388"/>
            <a:ext cx="4667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08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Amélioration de la lisibilité des dispositifs de soins et de l’accessibilité aux professionnels ( tel/réponse et délai)</a:t>
            </a:r>
          </a:p>
          <a:p>
            <a:r>
              <a:rPr lang="fr-FR" altLang="fr-FR" dirty="0" smtClean="0"/>
              <a:t>Amélioration de la connaissance des protocoles d’accueil en soins urgents , non programmés , programmés</a:t>
            </a:r>
          </a:p>
          <a:p>
            <a:r>
              <a:rPr lang="fr-FR" altLang="fr-FR" dirty="0" smtClean="0"/>
              <a:t>Vers une amélioration des indicateurs IPAQSS: délai d’envoi des courriers de sortie , tenue dossier patient, lettre de liaison</a:t>
            </a:r>
          </a:p>
        </p:txBody>
      </p:sp>
      <p:sp>
        <p:nvSpPr>
          <p:cNvPr id="28674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altLang="fr-FR" dirty="0" smtClean="0"/>
              <a:t>Impacts constatés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646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Et pour la suite</a:t>
            </a:r>
            <a:r>
              <a:rPr lang="is-IS" dirty="0" smtClean="0"/>
              <a:t>…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Pérenniser et généraliser aux médecins généralistes qui n’appartiennent pas au collège de médecine générale, qui pratiquent  seuls dans leurs cabinets</a:t>
            </a:r>
          </a:p>
          <a:p>
            <a:r>
              <a:rPr lang="fr-FR" dirty="0" smtClean="0"/>
              <a:t>Pérenniser et généraliser les pratiques aux autres secteurs, aux autres établissements psy ,non psy ,privés  </a:t>
            </a:r>
          </a:p>
        </p:txBody>
      </p:sp>
    </p:spTree>
    <p:extLst>
      <p:ext uri="{BB962C8B-B14F-4D97-AF65-F5344CB8AC3E}">
        <p14:creationId xmlns:p14="http://schemas.microsoft.com/office/powerpoint/2010/main" val="11209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dirty="0" smtClean="0"/>
              <a:t>Effet « tâche d’huile »sur les autres secteurs</a:t>
            </a:r>
          </a:p>
          <a:p>
            <a:r>
              <a:rPr lang="fr-FR" altLang="fr-FR" dirty="0" smtClean="0"/>
              <a:t>Inscription dans les projets d’établissement(projet médical , projet du système d’information)</a:t>
            </a:r>
          </a:p>
          <a:p>
            <a:endParaRPr lang="fr-FR" altLang="fr-FR" dirty="0" smtClean="0"/>
          </a:p>
          <a:p>
            <a:r>
              <a:rPr lang="fr-FR" altLang="fr-FR" dirty="0" smtClean="0"/>
              <a:t>Convention entre l’établissement psychiatrique et les CMS</a:t>
            </a:r>
          </a:p>
          <a:p>
            <a:r>
              <a:rPr lang="fr-FR" altLang="fr-FR" dirty="0" smtClean="0"/>
              <a:t>Convention avec les maisons de santé ou micro structures</a:t>
            </a:r>
          </a:p>
        </p:txBody>
      </p:sp>
      <p:sp>
        <p:nvSpPr>
          <p:cNvPr id="2765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 smtClean="0"/>
              <a:t>Au niveau de l’établissement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47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altLang="fr-FR" dirty="0" smtClean="0"/>
          </a:p>
          <a:p>
            <a:r>
              <a:rPr lang="fr-FR" altLang="fr-FR" dirty="0" smtClean="0"/>
              <a:t>Axe </a:t>
            </a:r>
            <a:r>
              <a:rPr lang="fr-FR" altLang="fr-FR" dirty="0"/>
              <a:t>de travail au sein des conseils locaux de santé mentale</a:t>
            </a:r>
          </a:p>
          <a:p>
            <a:r>
              <a:rPr lang="fr-FR" altLang="fr-FR" dirty="0"/>
              <a:t>Information et implication des conseils territoriaux de santé </a:t>
            </a:r>
          </a:p>
          <a:p>
            <a:pPr>
              <a:buFont typeface="Wingdings" pitchFamily="2" charset="2"/>
              <a:buNone/>
            </a:pPr>
            <a:endParaRPr lang="fr-FR" altLang="fr-FR" dirty="0"/>
          </a:p>
          <a:p>
            <a:r>
              <a:rPr lang="fr-FR" altLang="fr-FR" dirty="0" smtClean="0"/>
              <a:t>Axe </a:t>
            </a:r>
            <a:r>
              <a:rPr lang="fr-FR" altLang="fr-FR" dirty="0"/>
              <a:t>de CONTRACTUALISATION pour le PROJET TERRITORIAL de Santé mentale suivi par la CPT</a:t>
            </a:r>
          </a:p>
          <a:p>
            <a:endParaRPr lang="fr-FR" altLang="fr-FR" dirty="0"/>
          </a:p>
        </p:txBody>
      </p:sp>
      <p:sp>
        <p:nvSpPr>
          <p:cNvPr id="29698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4400" dirty="0" smtClean="0"/>
              <a:t>Impact sur </a:t>
            </a:r>
            <a:r>
              <a:rPr lang="fr-FR" altLang="fr-FR" sz="4400" dirty="0"/>
              <a:t>les territoires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92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pPr marL="0" indent="0" algn="ctr">
              <a:buNone/>
            </a:pPr>
            <a:r>
              <a:rPr lang="fr-FR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Merci de votre attention </a:t>
            </a:r>
            <a:endParaRPr lang="fr-FR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1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63488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dirty="0" smtClean="0"/>
              <a:t>Une charte en 8 points 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>
          <a:xfrm>
            <a:off x="457200" y="6394450"/>
            <a:ext cx="1092200" cy="3270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1507" name="Espace réservé du texte 2"/>
          <p:cNvSpPr txBox="1">
            <a:spLocks/>
          </p:cNvSpPr>
          <p:nvPr/>
        </p:nvSpPr>
        <p:spPr bwMode="auto">
          <a:xfrm>
            <a:off x="457200" y="1600200"/>
            <a:ext cx="82296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457200" indent="-457200"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lvl="1">
              <a:spcBef>
                <a:spcPct val="20000"/>
              </a:spcBef>
              <a:buClr>
                <a:srgbClr val="FF0080"/>
              </a:buClr>
              <a:buSzPct val="120000"/>
              <a:buFont typeface="Wingdings" pitchFamily="2" charset="2"/>
              <a:buChar char="►"/>
            </a:pPr>
            <a:r>
              <a:rPr lang="fr-FR" altLang="fr-FR" sz="3000" dirty="0"/>
              <a:t> 6./7. Au domicile du patient, prise en charge conjointe par MT et l’équipe du secteur psychiatrique 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2800" dirty="0"/>
              <a:t> Interventions communes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2800" dirty="0"/>
              <a:t> Coordination des interventions des autres soignants</a:t>
            </a:r>
          </a:p>
          <a:p>
            <a:pPr marL="1143000" lvl="2" indent="-228600">
              <a:spcBef>
                <a:spcPct val="20000"/>
              </a:spcBef>
              <a:buFont typeface="Arial" pitchFamily="34" charset="0"/>
              <a:buChar char="–"/>
            </a:pPr>
            <a:r>
              <a:rPr lang="fr-FR" altLang="fr-FR" sz="2800" dirty="0"/>
              <a:t> Accompagnement de la famille</a:t>
            </a:r>
          </a:p>
          <a:p>
            <a:pPr lvl="1">
              <a:spcBef>
                <a:spcPct val="20000"/>
              </a:spcBef>
            </a:pPr>
            <a:endParaRPr lang="fr-FR" altLang="fr-FR" sz="2000" dirty="0"/>
          </a:p>
          <a:p>
            <a:pPr marL="457200" indent="-457200">
              <a:spcBef>
                <a:spcPct val="20000"/>
              </a:spcBef>
              <a:buClr>
                <a:srgbClr val="FF0080"/>
              </a:buClr>
              <a:buSzPct val="120000"/>
              <a:buFont typeface="Wingdings" pitchFamily="2" charset="2"/>
              <a:buChar char="►"/>
            </a:pPr>
            <a:r>
              <a:rPr lang="fr-FR" altLang="fr-FR" dirty="0"/>
              <a:t> 8. Formation en miroir des internes</a:t>
            </a:r>
          </a:p>
        </p:txBody>
      </p:sp>
      <p:pic>
        <p:nvPicPr>
          <p:cNvPr id="215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6372225"/>
            <a:ext cx="5715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418263"/>
            <a:ext cx="4667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56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altLang="fr-FR" sz="3200" dirty="0"/>
              <a:t>Comité de pilotage CMG/psy</a:t>
            </a:r>
          </a:p>
          <a:p>
            <a:r>
              <a:rPr lang="fr-FR" altLang="fr-FR" sz="3200" dirty="0"/>
              <a:t>Questionnaire à partir des 8 points de la charte</a:t>
            </a:r>
          </a:p>
          <a:p>
            <a:r>
              <a:rPr lang="fr-FR" altLang="fr-FR" sz="3200" dirty="0"/>
              <a:t>Préalable à l’introduction de la Charte dans les territoires</a:t>
            </a:r>
          </a:p>
          <a:p>
            <a:r>
              <a:rPr lang="fr-FR" altLang="fr-FR" sz="3200" dirty="0"/>
              <a:t>Dossier envoyé aux ARS</a:t>
            </a:r>
          </a:p>
        </p:txBody>
      </p:sp>
      <p:sp>
        <p:nvSpPr>
          <p:cNvPr id="22530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 smtClean="0"/>
              <a:t>Expérimentation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083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Carte-France-tour-marr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179388"/>
            <a:ext cx="6656388" cy="665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54" name="5cRKdkyn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4365625"/>
            <a:ext cx="5032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555" name="Shape 36"/>
          <p:cNvSpPr>
            <a:spLocks noChangeArrowheads="1"/>
          </p:cNvSpPr>
          <p:nvPr/>
        </p:nvSpPr>
        <p:spPr bwMode="auto">
          <a:xfrm>
            <a:off x="6224588" y="2403475"/>
            <a:ext cx="132556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09575" eaLnBrk="1" hangingPunct="1"/>
            <a:r>
              <a:rPr lang="fr-FR" altLang="fr-FR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Strasbourg</a:t>
            </a:r>
          </a:p>
        </p:txBody>
      </p:sp>
      <p:sp>
        <p:nvSpPr>
          <p:cNvPr id="23556" name="Shape 37"/>
          <p:cNvSpPr>
            <a:spLocks noChangeArrowheads="1"/>
          </p:cNvSpPr>
          <p:nvPr/>
        </p:nvSpPr>
        <p:spPr bwMode="auto">
          <a:xfrm>
            <a:off x="2779713" y="1863725"/>
            <a:ext cx="2214562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35715" tIns="35715" rIns="35715" bIns="35715" anchor="ctr">
            <a:spAutoFit/>
          </a:bodyPr>
          <a:lstStyle/>
          <a:p>
            <a:pPr algn="r" defTabSz="409575" eaLnBrk="1" hangingPunct="1"/>
            <a:r>
              <a:rPr lang="fr-FR" altLang="fr-FR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Saint-Denis</a:t>
            </a:r>
          </a:p>
          <a:p>
            <a:pPr algn="r" defTabSz="409575" eaLnBrk="1" hangingPunct="1"/>
            <a:r>
              <a:rPr lang="fr-FR" altLang="fr-FR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(Ville Evrard)</a:t>
            </a:r>
          </a:p>
        </p:txBody>
      </p:sp>
      <p:sp>
        <p:nvSpPr>
          <p:cNvPr id="23557" name="Shape 38"/>
          <p:cNvSpPr>
            <a:spLocks noChangeArrowheads="1"/>
          </p:cNvSpPr>
          <p:nvPr/>
        </p:nvSpPr>
        <p:spPr bwMode="auto">
          <a:xfrm>
            <a:off x="3125788" y="3084513"/>
            <a:ext cx="17049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09575" eaLnBrk="1" hangingPunct="1"/>
            <a:r>
              <a:rPr lang="fr-FR" altLang="fr-FR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Poitiers</a:t>
            </a:r>
          </a:p>
          <a:p>
            <a:pPr algn="ctr" defTabSz="409575" eaLnBrk="1" hangingPunct="1"/>
            <a:r>
              <a:rPr lang="fr-FR" altLang="fr-FR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(Gencay/Civray)</a:t>
            </a:r>
          </a:p>
        </p:txBody>
      </p:sp>
      <p:sp>
        <p:nvSpPr>
          <p:cNvPr id="23558" name="Shape 40"/>
          <p:cNvSpPr>
            <a:spLocks noChangeArrowheads="1"/>
          </p:cNvSpPr>
          <p:nvPr/>
        </p:nvSpPr>
        <p:spPr bwMode="auto">
          <a:xfrm>
            <a:off x="5343525" y="3940175"/>
            <a:ext cx="628650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09575" eaLnBrk="1" hangingPunct="1"/>
            <a:r>
              <a:rPr lang="fr-FR" altLang="fr-FR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Lyon</a:t>
            </a:r>
          </a:p>
        </p:txBody>
      </p:sp>
      <p:pic>
        <p:nvPicPr>
          <p:cNvPr id="23559" name="5cRKdkyn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1501775"/>
            <a:ext cx="503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0" name="5cRKdkyn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2782888"/>
            <a:ext cx="503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23561" name="5cRKdkyn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763" y="1501775"/>
            <a:ext cx="503237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562" name="Espace réservé de la date 3"/>
          <p:cNvSpPr txBox="1">
            <a:spLocks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800">
                <a:solidFill>
                  <a:srgbClr val="898989"/>
                </a:solidFill>
              </a:rPr>
              <a:t>26/03/2015</a:t>
            </a:r>
          </a:p>
        </p:txBody>
      </p:sp>
      <p:sp>
        <p:nvSpPr>
          <p:cNvPr id="23563" name="Espace réservé du pied de page 4"/>
          <p:cNvSpPr txBox="1">
            <a:spLocks/>
          </p:cNvSpPr>
          <p:nvPr/>
        </p:nvSpPr>
        <p:spPr bwMode="auto">
          <a:xfrm>
            <a:off x="3124200" y="6356350"/>
            <a:ext cx="5562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/>
            <a:endParaRPr lang="fr-FR" altLang="fr-FR" sz="900" dirty="0">
              <a:solidFill>
                <a:srgbClr val="898989"/>
              </a:solidFill>
            </a:endParaRPr>
          </a:p>
        </p:txBody>
      </p:sp>
      <p:pic>
        <p:nvPicPr>
          <p:cNvPr id="2356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6340475"/>
            <a:ext cx="5715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275" y="6434138"/>
            <a:ext cx="5207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5cRKdkyn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150" y="2100263"/>
            <a:ext cx="503238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" name="Shape 37"/>
          <p:cNvSpPr/>
          <p:nvPr/>
        </p:nvSpPr>
        <p:spPr>
          <a:xfrm>
            <a:off x="5081588" y="1893888"/>
            <a:ext cx="2216150" cy="381000"/>
          </a:xfrm>
          <a:prstGeom prst="rect">
            <a:avLst/>
          </a:prstGeom>
          <a:ln w="12700">
            <a:miter lim="400000"/>
          </a:ln>
          <a:extLst/>
        </p:spPr>
        <p:txBody>
          <a:bodyPr lIns="35715" tIns="35715" rIns="35715" bIns="35715" anchor="ctr">
            <a:spAutoFit/>
          </a:bodyPr>
          <a:lstStyle/>
          <a:p>
            <a:pPr defTabSz="41073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fr-FR" sz="2000" kern="0" dirty="0">
                <a:solidFill>
                  <a:srgbClr val="000000"/>
                </a:solidFill>
                <a:latin typeface="Gill Sans Light"/>
                <a:sym typeface="Gill Sans Light"/>
              </a:rPr>
              <a:t>Bobigny/Pantin</a:t>
            </a:r>
          </a:p>
        </p:txBody>
      </p:sp>
      <p:pic>
        <p:nvPicPr>
          <p:cNvPr id="23568" name="5cRKdkyni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825" y="3533775"/>
            <a:ext cx="503238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569" name="Shape 40"/>
          <p:cNvSpPr>
            <a:spLocks noChangeArrowheads="1"/>
          </p:cNvSpPr>
          <p:nvPr/>
        </p:nvSpPr>
        <p:spPr bwMode="auto">
          <a:xfrm>
            <a:off x="4854575" y="4610100"/>
            <a:ext cx="2236788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35715" tIns="35715" rIns="35715" bIns="35715" anchor="ctr">
            <a:spAutoFit/>
          </a:bodyPr>
          <a:lstStyle/>
          <a:p>
            <a:pPr algn="ctr" defTabSz="409575" eaLnBrk="1" hangingPunct="1"/>
            <a:r>
              <a:rPr lang="fr-FR" altLang="fr-FR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Grenoble</a:t>
            </a:r>
          </a:p>
          <a:p>
            <a:pPr algn="ctr" defTabSz="409575" eaLnBrk="1" hangingPunct="1"/>
            <a:r>
              <a:rPr lang="fr-FR" altLang="fr-FR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(Saint Martin d’</a:t>
            </a:r>
            <a:r>
              <a:rPr lang="fr-FR" altLang="ja-JP" sz="2000">
                <a:solidFill>
                  <a:srgbClr val="000000"/>
                </a:solidFill>
                <a:latin typeface="Gill Sans Light" pitchFamily="1" charset="0"/>
                <a:sym typeface="Gill Sans Light" pitchFamily="1" charset="0"/>
              </a:rPr>
              <a:t>heres)</a:t>
            </a:r>
            <a:endParaRPr lang="fr-FR" altLang="fr-FR" sz="2000">
              <a:solidFill>
                <a:srgbClr val="000000"/>
              </a:solidFill>
              <a:latin typeface="Gill Sans Light" pitchFamily="1" charset="0"/>
              <a:sym typeface="Gill Sans Light" pitchFamily="1" charset="0"/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0" name="Shape 37"/>
          <p:cNvSpPr/>
          <p:nvPr/>
        </p:nvSpPr>
        <p:spPr>
          <a:xfrm>
            <a:off x="827088" y="-95197"/>
            <a:ext cx="1824037" cy="1303234"/>
          </a:xfrm>
          <a:prstGeom prst="rect">
            <a:avLst/>
          </a:prstGeom>
          <a:ln w="12700">
            <a:miter lim="400000"/>
          </a:ln>
          <a:extLst/>
        </p:spPr>
        <p:txBody>
          <a:bodyPr lIns="35715" tIns="35715" rIns="35715" bIns="35715" anchor="ctr">
            <a:spAutoFit/>
          </a:bodyPr>
          <a:lstStyle/>
          <a:p>
            <a:pPr defTabSz="41073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lang="fr-FR" sz="2000" b="1" kern="0" dirty="0" smtClean="0">
              <a:solidFill>
                <a:srgbClr val="FF0000"/>
              </a:solidFill>
              <a:latin typeface="Gill Sans Light"/>
              <a:sym typeface="Gill Sans Light"/>
            </a:endParaRPr>
          </a:p>
          <a:p>
            <a:pPr defTabSz="41073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lang="fr-FR" sz="2000" b="1" kern="0" dirty="0">
              <a:solidFill>
                <a:srgbClr val="FF0000"/>
              </a:solidFill>
              <a:latin typeface="Gill Sans Light"/>
              <a:sym typeface="Gill Sans Light"/>
            </a:endParaRPr>
          </a:p>
          <a:p>
            <a:pPr defTabSz="41073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endParaRPr lang="fr-FR" sz="2000" b="1" kern="0" dirty="0" smtClean="0">
              <a:solidFill>
                <a:srgbClr val="FF0000"/>
              </a:solidFill>
              <a:latin typeface="Gill Sans Light"/>
              <a:sym typeface="Gill Sans Light"/>
            </a:endParaRPr>
          </a:p>
          <a:p>
            <a:pPr defTabSz="410730" eaLnBrk="1" fontAlgn="auto" hangingPunct="1">
              <a:spcBef>
                <a:spcPts val="0"/>
              </a:spcBef>
              <a:spcAft>
                <a:spcPts val="0"/>
              </a:spcAft>
              <a:defRPr sz="1800">
                <a:solidFill>
                  <a:srgbClr val="000000"/>
                </a:solidFill>
              </a:defRPr>
            </a:pPr>
            <a:r>
              <a:rPr lang="fr-FR" sz="2000" b="1" kern="0" dirty="0" smtClean="0">
                <a:solidFill>
                  <a:srgbClr val="FF0000"/>
                </a:solidFill>
                <a:latin typeface="Gill Sans Light"/>
                <a:sym typeface="Gill Sans Light"/>
              </a:rPr>
              <a:t>6 </a:t>
            </a:r>
            <a:r>
              <a:rPr lang="fr-FR" sz="2000" b="1" kern="0" dirty="0">
                <a:solidFill>
                  <a:srgbClr val="FF0000"/>
                </a:solidFill>
                <a:latin typeface="Gill Sans Light"/>
                <a:sym typeface="Gill Sans Light"/>
              </a:rPr>
              <a:t>sites pilotes</a:t>
            </a:r>
          </a:p>
        </p:txBody>
      </p:sp>
      <p:pic>
        <p:nvPicPr>
          <p:cNvPr id="23572" name="Imag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" y="828459"/>
            <a:ext cx="393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3" name="ZoneTexte 2"/>
          <p:cNvSpPr txBox="1">
            <a:spLocks noChangeArrowheads="1"/>
          </p:cNvSpPr>
          <p:nvPr/>
        </p:nvSpPr>
        <p:spPr bwMode="auto">
          <a:xfrm>
            <a:off x="433388" y="3533775"/>
            <a:ext cx="25511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800"/>
              <a:t>Trinome:</a:t>
            </a:r>
          </a:p>
          <a:p>
            <a:pPr eaLnBrk="1" hangingPunct="1"/>
            <a:r>
              <a:rPr lang="fr-FR" altLang="fr-FR" sz="1800"/>
              <a:t>Psychiatre</a:t>
            </a:r>
          </a:p>
          <a:p>
            <a:pPr eaLnBrk="1" hangingPunct="1"/>
            <a:r>
              <a:rPr lang="fr-FR" altLang="fr-FR" sz="1800"/>
              <a:t>Médecin généraliste</a:t>
            </a:r>
          </a:p>
          <a:p>
            <a:pPr eaLnBrk="1" hangingPunct="1"/>
            <a:r>
              <a:rPr lang="fr-FR" altLang="fr-FR" sz="1800"/>
              <a:t>Interne de MG</a:t>
            </a:r>
          </a:p>
        </p:txBody>
      </p:sp>
    </p:spTree>
    <p:extLst>
      <p:ext uri="{BB962C8B-B14F-4D97-AF65-F5344CB8AC3E}">
        <p14:creationId xmlns:p14="http://schemas.microsoft.com/office/powerpoint/2010/main" val="4024527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dirty="0" smtClean="0"/>
              <a:t> LES RÉSULTATS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0"/>
          </p:nvPr>
        </p:nvSpPr>
        <p:spPr>
          <a:xfrm>
            <a:off x="457200" y="6394450"/>
            <a:ext cx="1092200" cy="32702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24579" name="Espace réservé du texte 2"/>
          <p:cNvSpPr txBox="1">
            <a:spLocks/>
          </p:cNvSpPr>
          <p:nvPr/>
        </p:nvSpPr>
        <p:spPr bwMode="auto">
          <a:xfrm>
            <a:off x="457200" y="1600200"/>
            <a:ext cx="8229600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457200" indent="-457200" algn="ctr"/>
            <a:endParaRPr lang="fr-FR" altLang="fr-FR" sz="4800" dirty="0" smtClean="0"/>
          </a:p>
          <a:p>
            <a:pPr marL="457200" indent="-457200" algn="ctr"/>
            <a:r>
              <a:rPr lang="fr-FR" altLang="fr-FR" sz="4800" dirty="0" smtClean="0"/>
              <a:t>Six </a:t>
            </a:r>
            <a:r>
              <a:rPr lang="fr-FR" altLang="fr-FR" sz="4800" dirty="0"/>
              <a:t>travaux de thèses </a:t>
            </a:r>
          </a:p>
          <a:p>
            <a:pPr marL="457200" indent="-457200" algn="ctr"/>
            <a:r>
              <a:rPr lang="fr-FR" altLang="fr-FR" sz="4800" dirty="0"/>
              <a:t>de médecine générale </a:t>
            </a:r>
          </a:p>
          <a:p>
            <a:pPr marL="457200" indent="-457200" algn="ctr"/>
            <a:r>
              <a:rPr lang="fr-FR" altLang="fr-FR" sz="4800" dirty="0"/>
              <a:t>soutenus en 2016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3" y="6372225"/>
            <a:ext cx="5715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075" y="6418263"/>
            <a:ext cx="4667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5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fr-FR" sz="2800" dirty="0"/>
              <a:t>A</a:t>
            </a:r>
            <a:r>
              <a:rPr lang="fr-FR" sz="2800" dirty="0" smtClean="0"/>
              <a:t>nalyse de coopération entre </a:t>
            </a:r>
            <a:br>
              <a:rPr lang="fr-FR" sz="2800" dirty="0" smtClean="0"/>
            </a:br>
            <a:r>
              <a:rPr lang="fr-FR" sz="2800" dirty="0" smtClean="0"/>
              <a:t>médecins généralistes et psychiatres</a:t>
            </a:r>
            <a:endParaRPr lang="fr-FR" sz="2800" dirty="0"/>
          </a:p>
        </p:txBody>
      </p:sp>
      <p:sp>
        <p:nvSpPr>
          <p:cNvPr id="45059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Coopérations : inexistante dans 55 % des cas</a:t>
            </a:r>
          </a:p>
          <a:p>
            <a:r>
              <a:rPr lang="fr-FR" sz="2400" dirty="0" smtClean="0"/>
              <a:t>Moyens de communication :</a:t>
            </a:r>
          </a:p>
          <a:p>
            <a:pPr marL="393192" lvl="1" indent="0">
              <a:buNone/>
            </a:pPr>
            <a:r>
              <a:rPr lang="fr-FR" sz="2400" dirty="0" smtClean="0"/>
              <a:t>courrier remis au patient </a:t>
            </a:r>
            <a:r>
              <a:rPr lang="fr-FR" dirty="0" smtClean="0"/>
              <a:t>&gt;t</a:t>
            </a:r>
            <a:r>
              <a:rPr lang="fr-FR" sz="2400" dirty="0" smtClean="0"/>
              <a:t>éléphone </a:t>
            </a:r>
            <a:r>
              <a:rPr lang="fr-FR" dirty="0"/>
              <a:t>&gt;</a:t>
            </a:r>
            <a:r>
              <a:rPr lang="fr-FR" sz="2400" dirty="0" smtClean="0"/>
              <a:t> courrier postal</a:t>
            </a:r>
          </a:p>
          <a:p>
            <a:r>
              <a:rPr lang="fr-FR" sz="2400" dirty="0" smtClean="0"/>
              <a:t>Accès téléphonique </a:t>
            </a:r>
            <a:r>
              <a:rPr lang="fr-FR" sz="2400" dirty="0"/>
              <a:t>a</a:t>
            </a:r>
            <a:r>
              <a:rPr lang="fr-FR" sz="2400" dirty="0" smtClean="0"/>
              <a:t>ux psychiatres difficile dans 70% des cas, attente forte des MG (90%)</a:t>
            </a:r>
          </a:p>
          <a:p>
            <a:pPr>
              <a:defRPr/>
            </a:pPr>
            <a:r>
              <a:rPr lang="fr-FR" sz="2400" dirty="0"/>
              <a:t>Retour d’information </a:t>
            </a:r>
            <a:r>
              <a:rPr lang="fr-FR" sz="2400" dirty="0" smtClean="0"/>
              <a:t>– consultations, hospitalisations  -aucun </a:t>
            </a:r>
            <a:r>
              <a:rPr lang="fr-FR" sz="2400" dirty="0"/>
              <a:t>retour dans 50% </a:t>
            </a:r>
          </a:p>
          <a:p>
            <a:pPr>
              <a:defRPr/>
            </a:pPr>
            <a:r>
              <a:rPr lang="fr-FR" sz="2400" dirty="0"/>
              <a:t>Qualité des informations partagées en hospitalisation programmée ou hospitalisation d’urgence </a:t>
            </a:r>
            <a:r>
              <a:rPr lang="fr-FR" sz="2400" dirty="0" smtClean="0"/>
              <a:t>: 50</a:t>
            </a:r>
            <a:r>
              <a:rPr lang="fr-FR" sz="2400" dirty="0"/>
              <a:t>% non </a:t>
            </a:r>
            <a:r>
              <a:rPr lang="fr-FR" sz="2400" dirty="0" smtClean="0"/>
              <a:t>satisfaits, soins </a:t>
            </a:r>
            <a:r>
              <a:rPr lang="fr-FR" sz="2400" dirty="0"/>
              <a:t>ambulatoires : 65% non satisfaits</a:t>
            </a:r>
          </a:p>
          <a:p>
            <a:endParaRPr lang="fr-FR" sz="2400" dirty="0" smtClean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0638" y="6626225"/>
            <a:ext cx="796925" cy="23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3311ABDE-37B3-423D-86BC-50972C0F487A}" type="slidenum">
              <a:rPr lang="fr-FR"/>
              <a:pPr eaLnBrk="1" hangingPunct="1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3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1212</TotalTime>
  <Words>2051</Words>
  <Application>Microsoft Office PowerPoint</Application>
  <PresentationFormat>Affichage à l'écran (4:3)</PresentationFormat>
  <Paragraphs>330</Paragraphs>
  <Slides>44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44</vt:i4>
      </vt:variant>
    </vt:vector>
  </HeadingPairs>
  <TitlesOfParts>
    <vt:vector size="46" baseType="lpstr">
      <vt:lpstr>Débit</vt:lpstr>
      <vt:lpstr>1_Thème Office</vt:lpstr>
      <vt:lpstr>Présentation PowerPoint</vt:lpstr>
      <vt:lpstr>Présentation PowerPoint</vt:lpstr>
      <vt:lpstr>   Une charte en 8 points </vt:lpstr>
      <vt:lpstr>   Une charte en 8 points  </vt:lpstr>
      <vt:lpstr>Une charte en 8 points </vt:lpstr>
      <vt:lpstr>Expérimentation</vt:lpstr>
      <vt:lpstr>Présentation PowerPoint</vt:lpstr>
      <vt:lpstr> LES RÉSULTATS</vt:lpstr>
      <vt:lpstr>Analyse de coopération entre  médecins généralistes et psychiatres</vt:lpstr>
      <vt:lpstr>Analyse de coopération entre  médecins généralistes et psychiatres</vt:lpstr>
      <vt:lpstr> Communications   </vt:lpstr>
      <vt:lpstr>   Quels impacts en région Ile de France ?</vt:lpstr>
      <vt:lpstr>Une démarche engagée</vt:lpstr>
      <vt:lpstr>Quels impacts en région Ile de France ?</vt:lpstr>
      <vt:lpstr>Présentation PowerPoint</vt:lpstr>
      <vt:lpstr>Présentation PowerPoint</vt:lpstr>
      <vt:lpstr>Echelon local : deux sites pilotes</vt:lpstr>
      <vt:lpstr>Echelon local : deux sites pilotes</vt:lpstr>
      <vt:lpstr>Echelon établissement</vt:lpstr>
      <vt:lpstr>Echelon établissement</vt:lpstr>
      <vt:lpstr>Présentation PowerPoint</vt:lpstr>
      <vt:lpstr>Présentation PowerPoint</vt:lpstr>
      <vt:lpstr>Echelon départemental</vt:lpstr>
      <vt:lpstr>Echelon régional</vt:lpstr>
      <vt:lpstr>Echelon régional</vt:lpstr>
      <vt:lpstr>   </vt:lpstr>
      <vt:lpstr>     Le Neuhof : QPV Sud de Strasbourg</vt:lpstr>
      <vt:lpstr>Médecine générale et psychiatrie</vt:lpstr>
      <vt:lpstr>Résultats de l’étude</vt:lpstr>
      <vt:lpstr>Résultats et constats</vt:lpstr>
      <vt:lpstr>Objectifs d’un travail concerté</vt:lpstr>
      <vt:lpstr>Objectifs d’un travail concerté</vt:lpstr>
      <vt:lpstr>Freins à ce travail de concertation</vt:lpstr>
      <vt:lpstr>Perspectives </vt:lpstr>
      <vt:lpstr>Perspectives </vt:lpstr>
      <vt:lpstr>Conclusion</vt:lpstr>
      <vt:lpstr>Présentation PowerPoint</vt:lpstr>
      <vt:lpstr>Propositions de pratiques d’amélioration</vt:lpstr>
      <vt:lpstr>Propositions pour améliorer la coordination</vt:lpstr>
      <vt:lpstr>Impacts constatés</vt:lpstr>
      <vt:lpstr> Et pour la suite… </vt:lpstr>
      <vt:lpstr>Au niveau de l’établissement</vt:lpstr>
      <vt:lpstr>Impact sur les territoires</vt:lpstr>
      <vt:lpstr>Présentation PowerPoint</vt:lpstr>
    </vt:vector>
  </TitlesOfParts>
  <Company>EPS Ville Evrard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Wanda, YEKHLEF</dc:creator>
  <cp:lastModifiedBy>Wanda, YEKHLEF</cp:lastModifiedBy>
  <cp:revision>54</cp:revision>
  <dcterms:created xsi:type="dcterms:W3CDTF">2017-05-11T08:31:09Z</dcterms:created>
  <dcterms:modified xsi:type="dcterms:W3CDTF">2017-05-15T08:38:33Z</dcterms:modified>
</cp:coreProperties>
</file>