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405" r:id="rId3"/>
    <p:sldId id="491" r:id="rId4"/>
    <p:sldId id="489" r:id="rId5"/>
    <p:sldId id="490" r:id="rId6"/>
    <p:sldId id="492" r:id="rId7"/>
    <p:sldId id="461" r:id="rId8"/>
    <p:sldId id="460" r:id="rId9"/>
    <p:sldId id="364" r:id="rId10"/>
    <p:sldId id="416" r:id="rId11"/>
    <p:sldId id="417" r:id="rId12"/>
    <p:sldId id="418" r:id="rId13"/>
    <p:sldId id="365" r:id="rId14"/>
    <p:sldId id="419" r:id="rId15"/>
    <p:sldId id="420" r:id="rId16"/>
    <p:sldId id="421" r:id="rId17"/>
    <p:sldId id="441" r:id="rId18"/>
    <p:sldId id="427" r:id="rId19"/>
    <p:sldId id="442" r:id="rId20"/>
    <p:sldId id="493" r:id="rId21"/>
    <p:sldId id="495" r:id="rId22"/>
    <p:sldId id="445" r:id="rId23"/>
    <p:sldId id="454" r:id="rId24"/>
    <p:sldId id="446" r:id="rId25"/>
    <p:sldId id="494" r:id="rId26"/>
    <p:sldId id="462" r:id="rId27"/>
    <p:sldId id="485" r:id="rId28"/>
    <p:sldId id="496" r:id="rId29"/>
    <p:sldId id="497" r:id="rId30"/>
    <p:sldId id="498" r:id="rId31"/>
    <p:sldId id="499" r:id="rId32"/>
    <p:sldId id="463" r:id="rId33"/>
    <p:sldId id="464" r:id="rId34"/>
    <p:sldId id="465" r:id="rId35"/>
    <p:sldId id="500" r:id="rId36"/>
    <p:sldId id="501" r:id="rId37"/>
    <p:sldId id="502" r:id="rId38"/>
    <p:sldId id="507" r:id="rId39"/>
    <p:sldId id="515" r:id="rId40"/>
    <p:sldId id="508" r:id="rId41"/>
    <p:sldId id="503" r:id="rId42"/>
    <p:sldId id="516" r:id="rId43"/>
    <p:sldId id="468" r:id="rId44"/>
    <p:sldId id="469" r:id="rId45"/>
    <p:sldId id="470" r:id="rId46"/>
    <p:sldId id="506" r:id="rId47"/>
    <p:sldId id="505" r:id="rId48"/>
    <p:sldId id="432" r:id="rId49"/>
    <p:sldId id="433" r:id="rId50"/>
  </p:sldIdLst>
  <p:sldSz cx="9144000" cy="6858000" type="screen4x3"/>
  <p:notesSz cx="6797675" cy="9926638"/>
  <p:custDataLst>
    <p:tags r:id="rId53"/>
  </p:custDataLst>
  <p:defaultTextStyle>
    <a:defPPr>
      <a:defRPr lang="fr-FR"/>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424">
          <p15:clr>
            <a:srgbClr val="A4A3A4"/>
          </p15:clr>
        </p15:guide>
        <p15:guide id="2">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H"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54C"/>
    <a:srgbClr val="02375E"/>
    <a:srgbClr val="EE8028"/>
    <a:srgbClr val="C1AF87"/>
    <a:srgbClr val="E0D6C2"/>
    <a:srgbClr val="36616C"/>
    <a:srgbClr val="F18E00"/>
    <a:srgbClr val="FFFF66"/>
    <a:srgbClr val="FFFF99"/>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68" autoAdjust="0"/>
    <p:restoredTop sz="94606" autoAdjust="0"/>
  </p:normalViewPr>
  <p:slideViewPr>
    <p:cSldViewPr snapToGrid="0">
      <p:cViewPr varScale="1">
        <p:scale>
          <a:sx n="63" d="100"/>
          <a:sy n="63" d="100"/>
        </p:scale>
        <p:origin x="-1362" y="-114"/>
      </p:cViewPr>
      <p:guideLst>
        <p:guide orient="horz" pos="1424"/>
        <p:guide/>
      </p:guideLst>
    </p:cSldViewPr>
  </p:slideViewPr>
  <p:outlineViewPr>
    <p:cViewPr>
      <p:scale>
        <a:sx n="33" d="100"/>
        <a:sy n="33" d="100"/>
      </p:scale>
      <p:origin x="54" y="49656"/>
    </p:cViewPr>
  </p:outlineViewPr>
  <p:notesTextViewPr>
    <p:cViewPr>
      <p:scale>
        <a:sx n="100" d="100"/>
        <a:sy n="100" d="100"/>
      </p:scale>
      <p:origin x="0" y="0"/>
    </p:cViewPr>
  </p:notesTextViewPr>
  <p:sorterViewPr>
    <p:cViewPr>
      <p:scale>
        <a:sx n="66" d="100"/>
        <a:sy n="66" d="100"/>
      </p:scale>
      <p:origin x="0" y="720"/>
    </p:cViewPr>
  </p:sorterViewPr>
  <p:notesViewPr>
    <p:cSldViewPr snapToGrid="0">
      <p:cViewPr varScale="1">
        <p:scale>
          <a:sx n="52" d="100"/>
          <a:sy n="52" d="100"/>
        </p:scale>
        <p:origin x="260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EB51D-44D1-4297-A867-D06EFDAA25B6}"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fr-FR"/>
        </a:p>
      </dgm:t>
    </dgm:pt>
    <dgm:pt modelId="{1EEEEEC1-A4D5-4428-A5B6-F7CC900218E6}">
      <dgm:prSet phldrT="[Texte]" custT="1"/>
      <dgm:spPr/>
      <dgm:t>
        <a:bodyPr/>
        <a:lstStyle/>
        <a:p>
          <a:r>
            <a:rPr lang="fr-FR" sz="1400" dirty="0" smtClean="0">
              <a:latin typeface="Arial" pitchFamily="34" charset="0"/>
              <a:cs typeface="Arial" pitchFamily="34" charset="0"/>
            </a:rPr>
            <a:t>1. </a:t>
          </a:r>
          <a:r>
            <a:rPr lang="fr-FR" sz="1400" b="1" dirty="0" smtClean="0">
              <a:latin typeface="Arial" pitchFamily="34" charset="0"/>
              <a:cs typeface="Arial" pitchFamily="34" charset="0"/>
            </a:rPr>
            <a:t>Un intérêt à agir limité</a:t>
          </a:r>
          <a:r>
            <a:rPr lang="fr-FR" sz="1400" dirty="0" smtClean="0">
              <a:latin typeface="Arial" pitchFamily="34" charset="0"/>
              <a:cs typeface="Arial" pitchFamily="34" charset="0"/>
            </a:rPr>
            <a:t> pour inciter les gestionnaires du champ sanitaire à s’engager dans un projet de reconversion</a:t>
          </a:r>
          <a:endParaRPr lang="fr-FR" sz="1400" dirty="0">
            <a:latin typeface="Arial" pitchFamily="34" charset="0"/>
            <a:cs typeface="Arial" pitchFamily="34" charset="0"/>
          </a:endParaRPr>
        </a:p>
      </dgm:t>
    </dgm:pt>
    <dgm:pt modelId="{9A8C870A-8979-45EB-AD82-E4EDD5A7E0D6}" type="parTrans" cxnId="{5101F8A2-1179-4482-88CD-5925DFEF6018}">
      <dgm:prSet/>
      <dgm:spPr/>
      <dgm:t>
        <a:bodyPr/>
        <a:lstStyle/>
        <a:p>
          <a:endParaRPr lang="fr-FR" sz="2000">
            <a:latin typeface="Arial" pitchFamily="34" charset="0"/>
            <a:cs typeface="Arial" pitchFamily="34" charset="0"/>
          </a:endParaRPr>
        </a:p>
      </dgm:t>
    </dgm:pt>
    <dgm:pt modelId="{6250C964-8977-4BDF-BE00-8E0CADE2108F}" type="sibTrans" cxnId="{5101F8A2-1179-4482-88CD-5925DFEF6018}">
      <dgm:prSet/>
      <dgm:spPr/>
      <dgm:t>
        <a:bodyPr/>
        <a:lstStyle/>
        <a:p>
          <a:endParaRPr lang="fr-FR" sz="2000">
            <a:latin typeface="Arial" pitchFamily="34" charset="0"/>
            <a:cs typeface="Arial" pitchFamily="34" charset="0"/>
          </a:endParaRPr>
        </a:p>
      </dgm:t>
    </dgm:pt>
    <dgm:pt modelId="{D2D1EA7A-C9E1-4C78-B131-E27157921F7D}">
      <dgm:prSet phldrT="[Texte]" custT="1"/>
      <dgm:spPr/>
      <dgm:t>
        <a:bodyPr/>
        <a:lstStyle/>
        <a:p>
          <a:r>
            <a:rPr lang="fr-FR" sz="1400" dirty="0" smtClean="0">
              <a:latin typeface="Arial" pitchFamily="34" charset="0"/>
              <a:cs typeface="Arial" pitchFamily="34" charset="0"/>
            </a:rPr>
            <a:t>2. </a:t>
          </a:r>
          <a:r>
            <a:rPr lang="fr-FR" sz="1400" b="1" dirty="0" smtClean="0">
              <a:latin typeface="Arial" pitchFamily="34" charset="0"/>
              <a:cs typeface="Arial" pitchFamily="34" charset="0"/>
            </a:rPr>
            <a:t>Des éléments de méthode convergents</a:t>
          </a:r>
          <a:r>
            <a:rPr lang="fr-FR" sz="1400" dirty="0" smtClean="0">
              <a:latin typeface="Arial" pitchFamily="34" charset="0"/>
              <a:cs typeface="Arial" pitchFamily="34" charset="0"/>
            </a:rPr>
            <a:t> pour préparer un projet de reconversion</a:t>
          </a:r>
          <a:endParaRPr lang="fr-FR" sz="1400" dirty="0">
            <a:latin typeface="Arial" pitchFamily="34" charset="0"/>
            <a:cs typeface="Arial" pitchFamily="34" charset="0"/>
          </a:endParaRPr>
        </a:p>
      </dgm:t>
    </dgm:pt>
    <dgm:pt modelId="{5585B6FE-8B77-4F96-959E-992890DF59EA}" type="parTrans" cxnId="{B701FAE2-F092-42AB-A5DF-80DD3CEF48C6}">
      <dgm:prSet/>
      <dgm:spPr/>
      <dgm:t>
        <a:bodyPr/>
        <a:lstStyle/>
        <a:p>
          <a:endParaRPr lang="fr-FR" sz="2000">
            <a:latin typeface="Arial" pitchFamily="34" charset="0"/>
            <a:cs typeface="Arial" pitchFamily="34" charset="0"/>
          </a:endParaRPr>
        </a:p>
      </dgm:t>
    </dgm:pt>
    <dgm:pt modelId="{4418FDC9-AAE4-4E44-9B58-FC851180B4BC}" type="sibTrans" cxnId="{B701FAE2-F092-42AB-A5DF-80DD3CEF48C6}">
      <dgm:prSet/>
      <dgm:spPr/>
      <dgm:t>
        <a:bodyPr/>
        <a:lstStyle/>
        <a:p>
          <a:endParaRPr lang="fr-FR" sz="2000">
            <a:latin typeface="Arial" pitchFamily="34" charset="0"/>
            <a:cs typeface="Arial" pitchFamily="34" charset="0"/>
          </a:endParaRPr>
        </a:p>
      </dgm:t>
    </dgm:pt>
    <dgm:pt modelId="{E5A412FF-DC10-4F2C-AABA-6D8D55399A88}">
      <dgm:prSet phldrT="[Texte]" custT="1"/>
      <dgm:spPr/>
      <dgm:t>
        <a:bodyPr/>
        <a:lstStyle/>
        <a:p>
          <a:r>
            <a:rPr lang="fr-FR" sz="1400" dirty="0" smtClean="0">
              <a:latin typeface="Arial" pitchFamily="34" charset="0"/>
              <a:cs typeface="Arial" pitchFamily="34" charset="0"/>
            </a:rPr>
            <a:t>3. La nécessité d’</a:t>
          </a:r>
          <a:r>
            <a:rPr lang="fr-FR" sz="1400" b="1" dirty="0" smtClean="0">
              <a:latin typeface="Arial" pitchFamily="34" charset="0"/>
              <a:cs typeface="Arial" pitchFamily="34" charset="0"/>
            </a:rPr>
            <a:t>un accompagnement au changement soutenu</a:t>
          </a:r>
          <a:r>
            <a:rPr lang="fr-FR" sz="1400" dirty="0" smtClean="0">
              <a:latin typeface="Arial" pitchFamily="34" charset="0"/>
              <a:cs typeface="Arial" pitchFamily="34" charset="0"/>
            </a:rPr>
            <a:t> pour concrétiser le projet de reconversion</a:t>
          </a:r>
          <a:endParaRPr lang="fr-FR" sz="1400" dirty="0">
            <a:latin typeface="Arial" pitchFamily="34" charset="0"/>
            <a:cs typeface="Arial" pitchFamily="34" charset="0"/>
          </a:endParaRPr>
        </a:p>
      </dgm:t>
    </dgm:pt>
    <dgm:pt modelId="{50B09090-4E16-4B6E-A383-CDF188625FA0}" type="parTrans" cxnId="{0539B64D-0F9B-4251-A657-932A42AEE92F}">
      <dgm:prSet/>
      <dgm:spPr/>
      <dgm:t>
        <a:bodyPr/>
        <a:lstStyle/>
        <a:p>
          <a:endParaRPr lang="fr-FR" sz="2000">
            <a:latin typeface="Arial" pitchFamily="34" charset="0"/>
            <a:cs typeface="Arial" pitchFamily="34" charset="0"/>
          </a:endParaRPr>
        </a:p>
      </dgm:t>
    </dgm:pt>
    <dgm:pt modelId="{1EF9EA33-1562-4352-A328-7D19C1C25D96}" type="sibTrans" cxnId="{0539B64D-0F9B-4251-A657-932A42AEE92F}">
      <dgm:prSet/>
      <dgm:spPr/>
      <dgm:t>
        <a:bodyPr/>
        <a:lstStyle/>
        <a:p>
          <a:endParaRPr lang="fr-FR" sz="2000">
            <a:latin typeface="Arial" pitchFamily="34" charset="0"/>
            <a:cs typeface="Arial" pitchFamily="34" charset="0"/>
          </a:endParaRPr>
        </a:p>
      </dgm:t>
    </dgm:pt>
    <dgm:pt modelId="{F7E37764-AFED-48E0-876D-F2BE0C0E152B}">
      <dgm:prSet phldrT="[Texte]" custT="1"/>
      <dgm:spPr/>
      <dgm:t>
        <a:bodyPr/>
        <a:lstStyle/>
        <a:p>
          <a:r>
            <a:rPr lang="fr-FR" sz="1400" dirty="0" smtClean="0">
              <a:latin typeface="Arial" pitchFamily="34" charset="0"/>
              <a:cs typeface="Arial" pitchFamily="34" charset="0"/>
            </a:rPr>
            <a:t>4. </a:t>
          </a:r>
          <a:r>
            <a:rPr lang="fr-FR" sz="1400" b="1" dirty="0" smtClean="0">
              <a:latin typeface="Arial" pitchFamily="34" charset="0"/>
              <a:cs typeface="Arial" pitchFamily="34" charset="0"/>
            </a:rPr>
            <a:t>L’articulation entre l’établissement médico-social et les acteurs du soin</a:t>
          </a:r>
          <a:r>
            <a:rPr lang="fr-FR" sz="1400" dirty="0" smtClean="0">
              <a:latin typeface="Arial" pitchFamily="34" charset="0"/>
              <a:cs typeface="Arial" pitchFamily="34" charset="0"/>
            </a:rPr>
            <a:t>, condition de la réussite du projet dès sa conception</a:t>
          </a:r>
          <a:endParaRPr lang="fr-FR" sz="1400" dirty="0">
            <a:latin typeface="Arial" pitchFamily="34" charset="0"/>
            <a:cs typeface="Arial" pitchFamily="34" charset="0"/>
          </a:endParaRPr>
        </a:p>
      </dgm:t>
    </dgm:pt>
    <dgm:pt modelId="{17613220-3000-40C2-A414-143BC7F05022}" type="parTrans" cxnId="{DCF64ECB-341A-4259-B60B-35EECB499EDF}">
      <dgm:prSet/>
      <dgm:spPr/>
      <dgm:t>
        <a:bodyPr/>
        <a:lstStyle/>
        <a:p>
          <a:endParaRPr lang="fr-FR" sz="2000">
            <a:latin typeface="Arial" pitchFamily="34" charset="0"/>
            <a:cs typeface="Arial" pitchFamily="34" charset="0"/>
          </a:endParaRPr>
        </a:p>
      </dgm:t>
    </dgm:pt>
    <dgm:pt modelId="{A6852B92-CFE7-436D-BD00-6D048BBFF31B}" type="sibTrans" cxnId="{DCF64ECB-341A-4259-B60B-35EECB499EDF}">
      <dgm:prSet/>
      <dgm:spPr/>
      <dgm:t>
        <a:bodyPr/>
        <a:lstStyle/>
        <a:p>
          <a:endParaRPr lang="fr-FR" sz="2000">
            <a:latin typeface="Arial" pitchFamily="34" charset="0"/>
            <a:cs typeface="Arial" pitchFamily="34" charset="0"/>
          </a:endParaRPr>
        </a:p>
      </dgm:t>
    </dgm:pt>
    <dgm:pt modelId="{E36A7729-D6FC-4C97-8948-8855E4A19667}">
      <dgm:prSet phldrT="[Texte]" custT="1"/>
      <dgm:spPr/>
      <dgm:t>
        <a:bodyPr/>
        <a:lstStyle/>
        <a:p>
          <a:r>
            <a:rPr lang="fr-FR" sz="1400" dirty="0" smtClean="0">
              <a:latin typeface="Arial" pitchFamily="34" charset="0"/>
              <a:cs typeface="Arial" pitchFamily="34" charset="0"/>
            </a:rPr>
            <a:t>5. </a:t>
          </a:r>
          <a:r>
            <a:rPr lang="fr-FR" sz="1400" b="1" dirty="0" smtClean="0">
              <a:latin typeface="Arial" pitchFamily="34" charset="0"/>
              <a:cs typeface="Arial" pitchFamily="34" charset="0"/>
            </a:rPr>
            <a:t>Le maintien de la dynamique du projet médico-social</a:t>
          </a:r>
          <a:r>
            <a:rPr lang="fr-FR" sz="1400" dirty="0" smtClean="0">
              <a:latin typeface="Arial" pitchFamily="34" charset="0"/>
              <a:cs typeface="Arial" pitchFamily="34" charset="0"/>
            </a:rPr>
            <a:t> et de l’accompagnement des personnes</a:t>
          </a:r>
          <a:endParaRPr lang="fr-FR" sz="1400" dirty="0">
            <a:latin typeface="Arial" pitchFamily="34" charset="0"/>
            <a:cs typeface="Arial" pitchFamily="34" charset="0"/>
          </a:endParaRPr>
        </a:p>
      </dgm:t>
    </dgm:pt>
    <dgm:pt modelId="{C25A3962-F041-43BF-AF09-FAC71AB94E6C}" type="parTrans" cxnId="{9C616CCD-1FF2-4D5F-9FF3-0B01E7714E40}">
      <dgm:prSet/>
      <dgm:spPr/>
      <dgm:t>
        <a:bodyPr/>
        <a:lstStyle/>
        <a:p>
          <a:endParaRPr lang="fr-FR" sz="2000">
            <a:latin typeface="Arial" pitchFamily="34" charset="0"/>
            <a:cs typeface="Arial" pitchFamily="34" charset="0"/>
          </a:endParaRPr>
        </a:p>
      </dgm:t>
    </dgm:pt>
    <dgm:pt modelId="{9BEEC1E3-0421-48B2-8DEE-F2E1A0D3BC3C}" type="sibTrans" cxnId="{9C616CCD-1FF2-4D5F-9FF3-0B01E7714E40}">
      <dgm:prSet/>
      <dgm:spPr/>
      <dgm:t>
        <a:bodyPr/>
        <a:lstStyle/>
        <a:p>
          <a:endParaRPr lang="fr-FR" sz="2000">
            <a:latin typeface="Arial" pitchFamily="34" charset="0"/>
            <a:cs typeface="Arial" pitchFamily="34" charset="0"/>
          </a:endParaRPr>
        </a:p>
      </dgm:t>
    </dgm:pt>
    <dgm:pt modelId="{952A98CB-CA91-4D22-AA2C-ECEB60D03F27}" type="pres">
      <dgm:prSet presAssocID="{B15EB51D-44D1-4297-A867-D06EFDAA25B6}" presName="Name0" presStyleCnt="0">
        <dgm:presLayoutVars>
          <dgm:dir/>
          <dgm:resizeHandles val="exact"/>
        </dgm:presLayoutVars>
      </dgm:prSet>
      <dgm:spPr/>
      <dgm:t>
        <a:bodyPr/>
        <a:lstStyle/>
        <a:p>
          <a:endParaRPr lang="fr-FR"/>
        </a:p>
      </dgm:t>
    </dgm:pt>
    <dgm:pt modelId="{3F3EF3D5-7DB3-4612-A987-239BABAA9940}" type="pres">
      <dgm:prSet presAssocID="{B15EB51D-44D1-4297-A867-D06EFDAA25B6}" presName="cycle" presStyleCnt="0"/>
      <dgm:spPr/>
    </dgm:pt>
    <dgm:pt modelId="{4261FF3F-BB5D-48A9-92CE-E04458231F57}" type="pres">
      <dgm:prSet presAssocID="{1EEEEEC1-A4D5-4428-A5B6-F7CC900218E6}" presName="nodeFirstNode" presStyleLbl="node1" presStyleIdx="0" presStyleCnt="5">
        <dgm:presLayoutVars>
          <dgm:bulletEnabled val="1"/>
        </dgm:presLayoutVars>
      </dgm:prSet>
      <dgm:spPr/>
      <dgm:t>
        <a:bodyPr/>
        <a:lstStyle/>
        <a:p>
          <a:endParaRPr lang="fr-FR"/>
        </a:p>
      </dgm:t>
    </dgm:pt>
    <dgm:pt modelId="{D0C722D8-FB5E-4B70-94FE-221E966C3745}" type="pres">
      <dgm:prSet presAssocID="{6250C964-8977-4BDF-BE00-8E0CADE2108F}" presName="sibTransFirstNode" presStyleLbl="bgShp" presStyleIdx="0" presStyleCnt="1"/>
      <dgm:spPr/>
      <dgm:t>
        <a:bodyPr/>
        <a:lstStyle/>
        <a:p>
          <a:endParaRPr lang="fr-FR"/>
        </a:p>
      </dgm:t>
    </dgm:pt>
    <dgm:pt modelId="{FCF1F666-8F49-43F1-9D53-D577E6311385}" type="pres">
      <dgm:prSet presAssocID="{D2D1EA7A-C9E1-4C78-B131-E27157921F7D}" presName="nodeFollowingNodes" presStyleLbl="node1" presStyleIdx="1" presStyleCnt="5">
        <dgm:presLayoutVars>
          <dgm:bulletEnabled val="1"/>
        </dgm:presLayoutVars>
      </dgm:prSet>
      <dgm:spPr/>
      <dgm:t>
        <a:bodyPr/>
        <a:lstStyle/>
        <a:p>
          <a:endParaRPr lang="fr-FR"/>
        </a:p>
      </dgm:t>
    </dgm:pt>
    <dgm:pt modelId="{060BBC7B-05DD-461D-9F2F-C6E6FE2454A3}" type="pres">
      <dgm:prSet presAssocID="{E5A412FF-DC10-4F2C-AABA-6D8D55399A88}" presName="nodeFollowingNodes" presStyleLbl="node1" presStyleIdx="2" presStyleCnt="5">
        <dgm:presLayoutVars>
          <dgm:bulletEnabled val="1"/>
        </dgm:presLayoutVars>
      </dgm:prSet>
      <dgm:spPr/>
      <dgm:t>
        <a:bodyPr/>
        <a:lstStyle/>
        <a:p>
          <a:endParaRPr lang="fr-FR"/>
        </a:p>
      </dgm:t>
    </dgm:pt>
    <dgm:pt modelId="{A01E719C-E4FD-4312-A475-53AF79AD99B4}" type="pres">
      <dgm:prSet presAssocID="{F7E37764-AFED-48E0-876D-F2BE0C0E152B}" presName="nodeFollowingNodes" presStyleLbl="node1" presStyleIdx="3" presStyleCnt="5">
        <dgm:presLayoutVars>
          <dgm:bulletEnabled val="1"/>
        </dgm:presLayoutVars>
      </dgm:prSet>
      <dgm:spPr/>
      <dgm:t>
        <a:bodyPr/>
        <a:lstStyle/>
        <a:p>
          <a:endParaRPr lang="fr-FR"/>
        </a:p>
      </dgm:t>
    </dgm:pt>
    <dgm:pt modelId="{20CED4DC-FEB1-46EC-8045-A5A35C5884EB}" type="pres">
      <dgm:prSet presAssocID="{E36A7729-D6FC-4C97-8948-8855E4A19667}" presName="nodeFollowingNodes" presStyleLbl="node1" presStyleIdx="4" presStyleCnt="5">
        <dgm:presLayoutVars>
          <dgm:bulletEnabled val="1"/>
        </dgm:presLayoutVars>
      </dgm:prSet>
      <dgm:spPr/>
      <dgm:t>
        <a:bodyPr/>
        <a:lstStyle/>
        <a:p>
          <a:endParaRPr lang="fr-FR"/>
        </a:p>
      </dgm:t>
    </dgm:pt>
  </dgm:ptLst>
  <dgm:cxnLst>
    <dgm:cxn modelId="{ADE68FD6-860D-49AA-931F-16190FBED56C}" type="presOf" srcId="{1EEEEEC1-A4D5-4428-A5B6-F7CC900218E6}" destId="{4261FF3F-BB5D-48A9-92CE-E04458231F57}" srcOrd="0" destOrd="0" presId="urn:microsoft.com/office/officeart/2005/8/layout/cycle3"/>
    <dgm:cxn modelId="{9C616CCD-1FF2-4D5F-9FF3-0B01E7714E40}" srcId="{B15EB51D-44D1-4297-A867-D06EFDAA25B6}" destId="{E36A7729-D6FC-4C97-8948-8855E4A19667}" srcOrd="4" destOrd="0" parTransId="{C25A3962-F041-43BF-AF09-FAC71AB94E6C}" sibTransId="{9BEEC1E3-0421-48B2-8DEE-F2E1A0D3BC3C}"/>
    <dgm:cxn modelId="{0539B64D-0F9B-4251-A657-932A42AEE92F}" srcId="{B15EB51D-44D1-4297-A867-D06EFDAA25B6}" destId="{E5A412FF-DC10-4F2C-AABA-6D8D55399A88}" srcOrd="2" destOrd="0" parTransId="{50B09090-4E16-4B6E-A383-CDF188625FA0}" sibTransId="{1EF9EA33-1562-4352-A328-7D19C1C25D96}"/>
    <dgm:cxn modelId="{67A7C6EA-9D47-40B7-A707-34E3436CDC87}" type="presOf" srcId="{F7E37764-AFED-48E0-876D-F2BE0C0E152B}" destId="{A01E719C-E4FD-4312-A475-53AF79AD99B4}" srcOrd="0" destOrd="0" presId="urn:microsoft.com/office/officeart/2005/8/layout/cycle3"/>
    <dgm:cxn modelId="{5F73B398-C00C-482A-8DB8-21D2F4362F72}" type="presOf" srcId="{E5A412FF-DC10-4F2C-AABA-6D8D55399A88}" destId="{060BBC7B-05DD-461D-9F2F-C6E6FE2454A3}" srcOrd="0" destOrd="0" presId="urn:microsoft.com/office/officeart/2005/8/layout/cycle3"/>
    <dgm:cxn modelId="{DCF64ECB-341A-4259-B60B-35EECB499EDF}" srcId="{B15EB51D-44D1-4297-A867-D06EFDAA25B6}" destId="{F7E37764-AFED-48E0-876D-F2BE0C0E152B}" srcOrd="3" destOrd="0" parTransId="{17613220-3000-40C2-A414-143BC7F05022}" sibTransId="{A6852B92-CFE7-436D-BD00-6D048BBFF31B}"/>
    <dgm:cxn modelId="{CCE498E8-4C5E-4848-B6B6-3DCCFB5ABD6F}" type="presOf" srcId="{E36A7729-D6FC-4C97-8948-8855E4A19667}" destId="{20CED4DC-FEB1-46EC-8045-A5A35C5884EB}" srcOrd="0" destOrd="0" presId="urn:microsoft.com/office/officeart/2005/8/layout/cycle3"/>
    <dgm:cxn modelId="{748C6C69-CCE8-4DB0-BF0A-4D245BBD8E34}" type="presOf" srcId="{B15EB51D-44D1-4297-A867-D06EFDAA25B6}" destId="{952A98CB-CA91-4D22-AA2C-ECEB60D03F27}" srcOrd="0" destOrd="0" presId="urn:microsoft.com/office/officeart/2005/8/layout/cycle3"/>
    <dgm:cxn modelId="{B701FAE2-F092-42AB-A5DF-80DD3CEF48C6}" srcId="{B15EB51D-44D1-4297-A867-D06EFDAA25B6}" destId="{D2D1EA7A-C9E1-4C78-B131-E27157921F7D}" srcOrd="1" destOrd="0" parTransId="{5585B6FE-8B77-4F96-959E-992890DF59EA}" sibTransId="{4418FDC9-AAE4-4E44-9B58-FC851180B4BC}"/>
    <dgm:cxn modelId="{00162421-5FED-43F9-828B-3F138ADD9CDD}" type="presOf" srcId="{D2D1EA7A-C9E1-4C78-B131-E27157921F7D}" destId="{FCF1F666-8F49-43F1-9D53-D577E6311385}" srcOrd="0" destOrd="0" presId="urn:microsoft.com/office/officeart/2005/8/layout/cycle3"/>
    <dgm:cxn modelId="{5101F8A2-1179-4482-88CD-5925DFEF6018}" srcId="{B15EB51D-44D1-4297-A867-D06EFDAA25B6}" destId="{1EEEEEC1-A4D5-4428-A5B6-F7CC900218E6}" srcOrd="0" destOrd="0" parTransId="{9A8C870A-8979-45EB-AD82-E4EDD5A7E0D6}" sibTransId="{6250C964-8977-4BDF-BE00-8E0CADE2108F}"/>
    <dgm:cxn modelId="{83799EE9-0F0E-4AB5-86A5-C03A50A52186}" type="presOf" srcId="{6250C964-8977-4BDF-BE00-8E0CADE2108F}" destId="{D0C722D8-FB5E-4B70-94FE-221E966C3745}" srcOrd="0" destOrd="0" presId="urn:microsoft.com/office/officeart/2005/8/layout/cycle3"/>
    <dgm:cxn modelId="{A3AC3DC0-F3F6-46CF-90D6-A46A36919D6C}" type="presParOf" srcId="{952A98CB-CA91-4D22-AA2C-ECEB60D03F27}" destId="{3F3EF3D5-7DB3-4612-A987-239BABAA9940}" srcOrd="0" destOrd="0" presId="urn:microsoft.com/office/officeart/2005/8/layout/cycle3"/>
    <dgm:cxn modelId="{A3C366CC-3C2A-4FA9-AE0B-32BC4438DCBC}" type="presParOf" srcId="{3F3EF3D5-7DB3-4612-A987-239BABAA9940}" destId="{4261FF3F-BB5D-48A9-92CE-E04458231F57}" srcOrd="0" destOrd="0" presId="urn:microsoft.com/office/officeart/2005/8/layout/cycle3"/>
    <dgm:cxn modelId="{886D9249-7B12-420C-AC88-9C7169131F9D}" type="presParOf" srcId="{3F3EF3D5-7DB3-4612-A987-239BABAA9940}" destId="{D0C722D8-FB5E-4B70-94FE-221E966C3745}" srcOrd="1" destOrd="0" presId="urn:microsoft.com/office/officeart/2005/8/layout/cycle3"/>
    <dgm:cxn modelId="{715BBA2D-383E-4BC2-A64E-294A1C41CD04}" type="presParOf" srcId="{3F3EF3D5-7DB3-4612-A987-239BABAA9940}" destId="{FCF1F666-8F49-43F1-9D53-D577E6311385}" srcOrd="2" destOrd="0" presId="urn:microsoft.com/office/officeart/2005/8/layout/cycle3"/>
    <dgm:cxn modelId="{0227787A-8D67-468E-98D7-C412A18F147E}" type="presParOf" srcId="{3F3EF3D5-7DB3-4612-A987-239BABAA9940}" destId="{060BBC7B-05DD-461D-9F2F-C6E6FE2454A3}" srcOrd="3" destOrd="0" presId="urn:microsoft.com/office/officeart/2005/8/layout/cycle3"/>
    <dgm:cxn modelId="{2D1B5306-C5AD-4E5D-85F3-D4530242F917}" type="presParOf" srcId="{3F3EF3D5-7DB3-4612-A987-239BABAA9940}" destId="{A01E719C-E4FD-4312-A475-53AF79AD99B4}" srcOrd="4" destOrd="0" presId="urn:microsoft.com/office/officeart/2005/8/layout/cycle3"/>
    <dgm:cxn modelId="{CD758A92-563F-47F0-BCBC-D599178F64A4}" type="presParOf" srcId="{3F3EF3D5-7DB3-4612-A987-239BABAA9940}" destId="{20CED4DC-FEB1-46EC-8045-A5A35C5884E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0D5BD-8503-46FD-8C1D-97CECB010DDF}" type="doc">
      <dgm:prSet loTypeId="urn:microsoft.com/office/officeart/2005/8/layout/default#1" loCatId="list" qsTypeId="urn:microsoft.com/office/officeart/2005/8/quickstyle/simple5" qsCatId="simple" csTypeId="urn:microsoft.com/office/officeart/2005/8/colors/accent1_2" csCatId="accent1" phldr="1"/>
      <dgm:spPr/>
      <dgm:t>
        <a:bodyPr/>
        <a:lstStyle/>
        <a:p>
          <a:endParaRPr lang="fr-FR"/>
        </a:p>
      </dgm:t>
    </dgm:pt>
    <dgm:pt modelId="{D4C77EAE-5B1D-4F3C-9810-1BE7A93FBFBA}">
      <dgm:prSet phldrT="[Texte]" custT="1"/>
      <dgm:spPr/>
      <dgm:t>
        <a:bodyPr/>
        <a:lstStyle/>
        <a:p>
          <a:r>
            <a:rPr lang="fr-FR" sz="2000" dirty="0" smtClean="0"/>
            <a:t>Inadéquation de certaines prises en charge</a:t>
          </a:r>
          <a:endParaRPr lang="fr-FR" sz="2000" dirty="0"/>
        </a:p>
      </dgm:t>
    </dgm:pt>
    <dgm:pt modelId="{E9683006-FC58-42D0-804F-0821E5B182CF}" type="parTrans" cxnId="{080E8D1C-3D61-4509-903B-50A0B6490EA7}">
      <dgm:prSet/>
      <dgm:spPr/>
      <dgm:t>
        <a:bodyPr/>
        <a:lstStyle/>
        <a:p>
          <a:endParaRPr lang="fr-FR"/>
        </a:p>
      </dgm:t>
    </dgm:pt>
    <dgm:pt modelId="{CFE63F99-8EF8-4E24-B242-37C066B877F0}" type="sibTrans" cxnId="{080E8D1C-3D61-4509-903B-50A0B6490EA7}">
      <dgm:prSet/>
      <dgm:spPr/>
      <dgm:t>
        <a:bodyPr/>
        <a:lstStyle/>
        <a:p>
          <a:endParaRPr lang="fr-FR"/>
        </a:p>
      </dgm:t>
    </dgm:pt>
    <dgm:pt modelId="{C0229566-A49D-428A-A7A4-8AB17F318654}">
      <dgm:prSet phldrT="[Texte]" custT="1"/>
      <dgm:spPr/>
      <dgm:t>
        <a:bodyPr/>
        <a:lstStyle/>
        <a:p>
          <a:r>
            <a:rPr lang="fr-FR" sz="2000" dirty="0" smtClean="0"/>
            <a:t>Attention insuffisante accordée à l’évaluation des situations</a:t>
          </a:r>
        </a:p>
        <a:p>
          <a:r>
            <a:rPr lang="fr-FR" sz="2000" dirty="0" smtClean="0"/>
            <a:t>ET DES ORGANISATIONS (HDJ/CMP, FAM)</a:t>
          </a:r>
          <a:endParaRPr lang="fr-FR" sz="2000" dirty="0"/>
        </a:p>
      </dgm:t>
    </dgm:pt>
    <dgm:pt modelId="{346CE5F0-822C-4EF2-BBB2-E289DD0A9515}" type="parTrans" cxnId="{14FC3D20-F9C5-4082-96CB-D25DD53C2CF0}">
      <dgm:prSet/>
      <dgm:spPr/>
      <dgm:t>
        <a:bodyPr/>
        <a:lstStyle/>
        <a:p>
          <a:endParaRPr lang="fr-FR"/>
        </a:p>
      </dgm:t>
    </dgm:pt>
    <dgm:pt modelId="{D9921E3B-3E88-4F5B-A3A1-E1FD2CE2DDB1}" type="sibTrans" cxnId="{14FC3D20-F9C5-4082-96CB-D25DD53C2CF0}">
      <dgm:prSet/>
      <dgm:spPr/>
      <dgm:t>
        <a:bodyPr/>
        <a:lstStyle/>
        <a:p>
          <a:endParaRPr lang="fr-FR"/>
        </a:p>
      </dgm:t>
    </dgm:pt>
    <dgm:pt modelId="{104D41AD-9386-45D9-82F6-48FDD3DA212D}">
      <dgm:prSet phldrT="[Texte]" custT="1"/>
      <dgm:spPr/>
      <dgm:t>
        <a:bodyPr/>
        <a:lstStyle/>
        <a:p>
          <a:r>
            <a:rPr lang="fr-FR" sz="2000" dirty="0" smtClean="0"/>
            <a:t>Manque d’interconnaissance et de collaboration organisée entre acteurs </a:t>
          </a:r>
        </a:p>
        <a:p>
          <a:r>
            <a:rPr lang="fr-FR" sz="2000" dirty="0" smtClean="0"/>
            <a:t>COORDINATION</a:t>
          </a:r>
          <a:endParaRPr lang="fr-FR" sz="2000" dirty="0"/>
        </a:p>
      </dgm:t>
    </dgm:pt>
    <dgm:pt modelId="{FA9CF480-3A70-42E6-A153-87D75D3BDC21}" type="parTrans" cxnId="{EBD337BE-D8C6-4688-BBE9-8F73A0F0DD77}">
      <dgm:prSet/>
      <dgm:spPr/>
      <dgm:t>
        <a:bodyPr/>
        <a:lstStyle/>
        <a:p>
          <a:endParaRPr lang="fr-FR"/>
        </a:p>
      </dgm:t>
    </dgm:pt>
    <dgm:pt modelId="{C3EFEAFB-3C93-486C-9ACD-0F2B6ECC1F85}" type="sibTrans" cxnId="{EBD337BE-D8C6-4688-BBE9-8F73A0F0DD77}">
      <dgm:prSet/>
      <dgm:spPr/>
      <dgm:t>
        <a:bodyPr/>
        <a:lstStyle/>
        <a:p>
          <a:endParaRPr lang="fr-FR"/>
        </a:p>
      </dgm:t>
    </dgm:pt>
    <dgm:pt modelId="{2AC47AB8-0F61-4276-9CE1-6CB7D55D37A3}">
      <dgm:prSet phldrT="[Texte]" custT="1"/>
      <dgm:spPr>
        <a:solidFill>
          <a:srgbClr val="C00000"/>
        </a:solidFill>
      </dgm:spPr>
      <dgm:t>
        <a:bodyPr/>
        <a:lstStyle/>
        <a:p>
          <a:r>
            <a:rPr lang="fr-FR" sz="2000" b="1" dirty="0" smtClean="0"/>
            <a:t>Problèmes de cohérence et de fluidité des parcours</a:t>
          </a:r>
          <a:endParaRPr lang="fr-FR" sz="2000" b="1" dirty="0"/>
        </a:p>
      </dgm:t>
    </dgm:pt>
    <dgm:pt modelId="{E9484EEE-24A5-4266-9D12-FA77553962EB}" type="parTrans" cxnId="{66D02DA1-7FD2-4FAF-A18A-19BAE475FE69}">
      <dgm:prSet/>
      <dgm:spPr/>
      <dgm:t>
        <a:bodyPr/>
        <a:lstStyle/>
        <a:p>
          <a:endParaRPr lang="fr-FR"/>
        </a:p>
      </dgm:t>
    </dgm:pt>
    <dgm:pt modelId="{4625264A-184B-40B9-8619-FF4DD8B2BD0A}" type="sibTrans" cxnId="{66D02DA1-7FD2-4FAF-A18A-19BAE475FE69}">
      <dgm:prSet/>
      <dgm:spPr/>
      <dgm:t>
        <a:bodyPr/>
        <a:lstStyle/>
        <a:p>
          <a:endParaRPr lang="fr-FR"/>
        </a:p>
      </dgm:t>
    </dgm:pt>
    <dgm:pt modelId="{74263D16-B15D-4A3B-9DB2-8E7B91BD3FA0}">
      <dgm:prSet phldrT="[Texte]" custT="1"/>
      <dgm:spPr/>
      <dgm:t>
        <a:bodyPr/>
        <a:lstStyle/>
        <a:p>
          <a:r>
            <a:rPr lang="fr-FR" sz="2000" dirty="0" smtClean="0"/>
            <a:t>Hétérogénéité des modalités de soins et d’accompagnement</a:t>
          </a:r>
          <a:endParaRPr lang="fr-FR" sz="2000" dirty="0"/>
        </a:p>
      </dgm:t>
    </dgm:pt>
    <dgm:pt modelId="{24517FAA-5AD3-41DD-8817-B169DE738668}" type="parTrans" cxnId="{A26CD2AA-76A3-4D07-909C-F81CECBB9588}">
      <dgm:prSet/>
      <dgm:spPr/>
      <dgm:t>
        <a:bodyPr/>
        <a:lstStyle/>
        <a:p>
          <a:endParaRPr lang="fr-FR"/>
        </a:p>
      </dgm:t>
    </dgm:pt>
    <dgm:pt modelId="{BA3FD09A-7380-41ED-9246-7872CFBF63A5}" type="sibTrans" cxnId="{A26CD2AA-76A3-4D07-909C-F81CECBB9588}">
      <dgm:prSet/>
      <dgm:spPr/>
      <dgm:t>
        <a:bodyPr/>
        <a:lstStyle/>
        <a:p>
          <a:endParaRPr lang="fr-FR"/>
        </a:p>
      </dgm:t>
    </dgm:pt>
    <dgm:pt modelId="{717EDC24-4750-42EC-8C2E-6BC3760411DA}" type="pres">
      <dgm:prSet presAssocID="{6A50D5BD-8503-46FD-8C1D-97CECB010DDF}" presName="diagram" presStyleCnt="0">
        <dgm:presLayoutVars>
          <dgm:dir/>
          <dgm:resizeHandles val="exact"/>
        </dgm:presLayoutVars>
      </dgm:prSet>
      <dgm:spPr/>
      <dgm:t>
        <a:bodyPr/>
        <a:lstStyle/>
        <a:p>
          <a:endParaRPr lang="fr-FR"/>
        </a:p>
      </dgm:t>
    </dgm:pt>
    <dgm:pt modelId="{7B281E56-0D0A-43B8-8C01-40F70571F243}" type="pres">
      <dgm:prSet presAssocID="{D4C77EAE-5B1D-4F3C-9810-1BE7A93FBFBA}" presName="node" presStyleLbl="node1" presStyleIdx="0" presStyleCnt="5" custAng="0" custScaleX="80583" custScaleY="46496" custLinFactNeighborX="-24217" custLinFactNeighborY="-10427">
        <dgm:presLayoutVars>
          <dgm:bulletEnabled val="1"/>
        </dgm:presLayoutVars>
      </dgm:prSet>
      <dgm:spPr/>
      <dgm:t>
        <a:bodyPr/>
        <a:lstStyle/>
        <a:p>
          <a:endParaRPr lang="fr-FR"/>
        </a:p>
      </dgm:t>
    </dgm:pt>
    <dgm:pt modelId="{EAFCC40F-4136-4EBA-A0CF-595DEC1CE5B6}" type="pres">
      <dgm:prSet presAssocID="{CFE63F99-8EF8-4E24-B242-37C066B877F0}" presName="sibTrans" presStyleCnt="0"/>
      <dgm:spPr/>
      <dgm:t>
        <a:bodyPr/>
        <a:lstStyle/>
        <a:p>
          <a:endParaRPr lang="fr-FR"/>
        </a:p>
      </dgm:t>
    </dgm:pt>
    <dgm:pt modelId="{E06C00F0-6E73-46A8-AE3E-789B24E3319C}" type="pres">
      <dgm:prSet presAssocID="{C0229566-A49D-428A-A7A4-8AB17F318654}" presName="node" presStyleLbl="node1" presStyleIdx="1" presStyleCnt="5" custAng="0" custScaleX="87282" custScaleY="55256" custLinFactX="-7985" custLinFactY="30841" custLinFactNeighborX="-100000" custLinFactNeighborY="100000">
        <dgm:presLayoutVars>
          <dgm:bulletEnabled val="1"/>
        </dgm:presLayoutVars>
      </dgm:prSet>
      <dgm:spPr/>
      <dgm:t>
        <a:bodyPr/>
        <a:lstStyle/>
        <a:p>
          <a:endParaRPr lang="fr-FR"/>
        </a:p>
      </dgm:t>
    </dgm:pt>
    <dgm:pt modelId="{CEC9E550-6A3F-4A65-8C9B-BE40C1A0D5FB}" type="pres">
      <dgm:prSet presAssocID="{D9921E3B-3E88-4F5B-A3A1-E1FD2CE2DDB1}" presName="sibTrans" presStyleCnt="0"/>
      <dgm:spPr/>
      <dgm:t>
        <a:bodyPr/>
        <a:lstStyle/>
        <a:p>
          <a:endParaRPr lang="fr-FR"/>
        </a:p>
      </dgm:t>
    </dgm:pt>
    <dgm:pt modelId="{83BE41E1-FFDB-43BA-A09A-949BC7562AD2}" type="pres">
      <dgm:prSet presAssocID="{104D41AD-9386-45D9-82F6-48FDD3DA212D}" presName="node" presStyleLbl="node1" presStyleIdx="2" presStyleCnt="5" custAng="0" custScaleX="85597" custScaleY="48355" custLinFactX="17253" custLinFactNeighborX="100000" custLinFactNeighborY="65379">
        <dgm:presLayoutVars>
          <dgm:bulletEnabled val="1"/>
        </dgm:presLayoutVars>
      </dgm:prSet>
      <dgm:spPr/>
      <dgm:t>
        <a:bodyPr/>
        <a:lstStyle/>
        <a:p>
          <a:endParaRPr lang="fr-FR"/>
        </a:p>
      </dgm:t>
    </dgm:pt>
    <dgm:pt modelId="{5D3916F6-6036-4FDB-86F8-52D7B117250B}" type="pres">
      <dgm:prSet presAssocID="{C3EFEAFB-3C93-486C-9ACD-0F2B6ECC1F85}" presName="sibTrans" presStyleCnt="0"/>
      <dgm:spPr/>
      <dgm:t>
        <a:bodyPr/>
        <a:lstStyle/>
        <a:p>
          <a:endParaRPr lang="fr-FR"/>
        </a:p>
      </dgm:t>
    </dgm:pt>
    <dgm:pt modelId="{B5C1F577-3BD5-48C1-B104-F9FCE614EE8D}" type="pres">
      <dgm:prSet presAssocID="{2AC47AB8-0F61-4276-9CE1-6CB7D55D37A3}" presName="node" presStyleLbl="node1" presStyleIdx="3" presStyleCnt="5" custAng="0" custScaleX="85876" custScaleY="47628" custLinFactNeighborX="-50741" custLinFactNeighborY="-11612">
        <dgm:presLayoutVars>
          <dgm:bulletEnabled val="1"/>
        </dgm:presLayoutVars>
      </dgm:prSet>
      <dgm:spPr/>
      <dgm:t>
        <a:bodyPr/>
        <a:lstStyle/>
        <a:p>
          <a:endParaRPr lang="fr-FR"/>
        </a:p>
      </dgm:t>
    </dgm:pt>
    <dgm:pt modelId="{0463DD5A-47C7-42BE-B9A8-AD21C7FD7012}" type="pres">
      <dgm:prSet presAssocID="{4625264A-184B-40B9-8619-FF4DD8B2BD0A}" presName="sibTrans" presStyleCnt="0"/>
      <dgm:spPr/>
      <dgm:t>
        <a:bodyPr/>
        <a:lstStyle/>
        <a:p>
          <a:endParaRPr lang="fr-FR"/>
        </a:p>
      </dgm:t>
    </dgm:pt>
    <dgm:pt modelId="{FEF22445-0707-4CF2-BE78-2CC5B372DF12}" type="pres">
      <dgm:prSet presAssocID="{74263D16-B15D-4A3B-9DB2-8E7B91BD3FA0}" presName="node" presStyleLbl="node1" presStyleIdx="4" presStyleCnt="5" custAng="0" custScaleX="67106" custScaleY="46028" custLinFactY="-42992" custLinFactNeighborX="69450" custLinFactNeighborY="-100000">
        <dgm:presLayoutVars>
          <dgm:bulletEnabled val="1"/>
        </dgm:presLayoutVars>
      </dgm:prSet>
      <dgm:spPr/>
      <dgm:t>
        <a:bodyPr/>
        <a:lstStyle/>
        <a:p>
          <a:endParaRPr lang="fr-FR"/>
        </a:p>
      </dgm:t>
    </dgm:pt>
  </dgm:ptLst>
  <dgm:cxnLst>
    <dgm:cxn modelId="{66D02DA1-7FD2-4FAF-A18A-19BAE475FE69}" srcId="{6A50D5BD-8503-46FD-8C1D-97CECB010DDF}" destId="{2AC47AB8-0F61-4276-9CE1-6CB7D55D37A3}" srcOrd="3" destOrd="0" parTransId="{E9484EEE-24A5-4266-9D12-FA77553962EB}" sibTransId="{4625264A-184B-40B9-8619-FF4DD8B2BD0A}"/>
    <dgm:cxn modelId="{A26CD2AA-76A3-4D07-909C-F81CECBB9588}" srcId="{6A50D5BD-8503-46FD-8C1D-97CECB010DDF}" destId="{74263D16-B15D-4A3B-9DB2-8E7B91BD3FA0}" srcOrd="4" destOrd="0" parTransId="{24517FAA-5AD3-41DD-8817-B169DE738668}" sibTransId="{BA3FD09A-7380-41ED-9246-7872CFBF63A5}"/>
    <dgm:cxn modelId="{FE821287-B7F2-4504-B248-DB1633DC2451}" type="presOf" srcId="{C0229566-A49D-428A-A7A4-8AB17F318654}" destId="{E06C00F0-6E73-46A8-AE3E-789B24E3319C}" srcOrd="0" destOrd="0" presId="urn:microsoft.com/office/officeart/2005/8/layout/default#1"/>
    <dgm:cxn modelId="{0D177BFD-32BE-4751-B657-2C8E027A28AF}" type="presOf" srcId="{6A50D5BD-8503-46FD-8C1D-97CECB010DDF}" destId="{717EDC24-4750-42EC-8C2E-6BC3760411DA}" srcOrd="0" destOrd="0" presId="urn:microsoft.com/office/officeart/2005/8/layout/default#1"/>
    <dgm:cxn modelId="{C2AF7CE6-15F7-434D-8519-937EED354ADE}" type="presOf" srcId="{2AC47AB8-0F61-4276-9CE1-6CB7D55D37A3}" destId="{B5C1F577-3BD5-48C1-B104-F9FCE614EE8D}" srcOrd="0" destOrd="0" presId="urn:microsoft.com/office/officeart/2005/8/layout/default#1"/>
    <dgm:cxn modelId="{14FC3D20-F9C5-4082-96CB-D25DD53C2CF0}" srcId="{6A50D5BD-8503-46FD-8C1D-97CECB010DDF}" destId="{C0229566-A49D-428A-A7A4-8AB17F318654}" srcOrd="1" destOrd="0" parTransId="{346CE5F0-822C-4EF2-BBB2-E289DD0A9515}" sibTransId="{D9921E3B-3E88-4F5B-A3A1-E1FD2CE2DDB1}"/>
    <dgm:cxn modelId="{966C5EFA-F5E8-42A5-A00B-31BC170CF319}" type="presOf" srcId="{74263D16-B15D-4A3B-9DB2-8E7B91BD3FA0}" destId="{FEF22445-0707-4CF2-BE78-2CC5B372DF12}" srcOrd="0" destOrd="0" presId="urn:microsoft.com/office/officeart/2005/8/layout/default#1"/>
    <dgm:cxn modelId="{080E8D1C-3D61-4509-903B-50A0B6490EA7}" srcId="{6A50D5BD-8503-46FD-8C1D-97CECB010DDF}" destId="{D4C77EAE-5B1D-4F3C-9810-1BE7A93FBFBA}" srcOrd="0" destOrd="0" parTransId="{E9683006-FC58-42D0-804F-0821E5B182CF}" sibTransId="{CFE63F99-8EF8-4E24-B242-37C066B877F0}"/>
    <dgm:cxn modelId="{E9339148-88E9-4C20-BF67-EEF52582DB67}" type="presOf" srcId="{D4C77EAE-5B1D-4F3C-9810-1BE7A93FBFBA}" destId="{7B281E56-0D0A-43B8-8C01-40F70571F243}" srcOrd="0" destOrd="0" presId="urn:microsoft.com/office/officeart/2005/8/layout/default#1"/>
    <dgm:cxn modelId="{80196046-6417-4828-8D52-9D708CC4BC55}" type="presOf" srcId="{104D41AD-9386-45D9-82F6-48FDD3DA212D}" destId="{83BE41E1-FFDB-43BA-A09A-949BC7562AD2}" srcOrd="0" destOrd="0" presId="urn:microsoft.com/office/officeart/2005/8/layout/default#1"/>
    <dgm:cxn modelId="{EBD337BE-D8C6-4688-BBE9-8F73A0F0DD77}" srcId="{6A50D5BD-8503-46FD-8C1D-97CECB010DDF}" destId="{104D41AD-9386-45D9-82F6-48FDD3DA212D}" srcOrd="2" destOrd="0" parTransId="{FA9CF480-3A70-42E6-A153-87D75D3BDC21}" sibTransId="{C3EFEAFB-3C93-486C-9ACD-0F2B6ECC1F85}"/>
    <dgm:cxn modelId="{955BECC7-A1E8-4EC0-9A22-88333DC2368D}" type="presParOf" srcId="{717EDC24-4750-42EC-8C2E-6BC3760411DA}" destId="{7B281E56-0D0A-43B8-8C01-40F70571F243}" srcOrd="0" destOrd="0" presId="urn:microsoft.com/office/officeart/2005/8/layout/default#1"/>
    <dgm:cxn modelId="{59BC0C4F-B157-47A7-829D-C2BF4A11BE61}" type="presParOf" srcId="{717EDC24-4750-42EC-8C2E-6BC3760411DA}" destId="{EAFCC40F-4136-4EBA-A0CF-595DEC1CE5B6}" srcOrd="1" destOrd="0" presId="urn:microsoft.com/office/officeart/2005/8/layout/default#1"/>
    <dgm:cxn modelId="{5B7C57A1-9839-49DD-8967-BB7EE4224E27}" type="presParOf" srcId="{717EDC24-4750-42EC-8C2E-6BC3760411DA}" destId="{E06C00F0-6E73-46A8-AE3E-789B24E3319C}" srcOrd="2" destOrd="0" presId="urn:microsoft.com/office/officeart/2005/8/layout/default#1"/>
    <dgm:cxn modelId="{2EF1F5FC-3F82-4364-A211-452D38916784}" type="presParOf" srcId="{717EDC24-4750-42EC-8C2E-6BC3760411DA}" destId="{CEC9E550-6A3F-4A65-8C9B-BE40C1A0D5FB}" srcOrd="3" destOrd="0" presId="urn:microsoft.com/office/officeart/2005/8/layout/default#1"/>
    <dgm:cxn modelId="{7EBFD2AC-6887-444F-9279-178ADB486E87}" type="presParOf" srcId="{717EDC24-4750-42EC-8C2E-6BC3760411DA}" destId="{83BE41E1-FFDB-43BA-A09A-949BC7562AD2}" srcOrd="4" destOrd="0" presId="urn:microsoft.com/office/officeart/2005/8/layout/default#1"/>
    <dgm:cxn modelId="{10A69D5C-C2F5-40F8-95B6-CEAB7CC5E09C}" type="presParOf" srcId="{717EDC24-4750-42EC-8C2E-6BC3760411DA}" destId="{5D3916F6-6036-4FDB-86F8-52D7B117250B}" srcOrd="5" destOrd="0" presId="urn:microsoft.com/office/officeart/2005/8/layout/default#1"/>
    <dgm:cxn modelId="{CF8EBD81-97E5-4909-9606-E2D9AC4106E4}" type="presParOf" srcId="{717EDC24-4750-42EC-8C2E-6BC3760411DA}" destId="{B5C1F577-3BD5-48C1-B104-F9FCE614EE8D}" srcOrd="6" destOrd="0" presId="urn:microsoft.com/office/officeart/2005/8/layout/default#1"/>
    <dgm:cxn modelId="{B5616887-CFC6-4C63-ACC0-FA444174B490}" type="presParOf" srcId="{717EDC24-4750-42EC-8C2E-6BC3760411DA}" destId="{0463DD5A-47C7-42BE-B9A8-AD21C7FD7012}" srcOrd="7" destOrd="0" presId="urn:microsoft.com/office/officeart/2005/8/layout/default#1"/>
    <dgm:cxn modelId="{99A6767A-2FE6-4BDF-9B51-FF5A289EB3FE}" type="presParOf" srcId="{717EDC24-4750-42EC-8C2E-6BC3760411DA}" destId="{FEF22445-0707-4CF2-BE78-2CC5B372DF12}"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7C7894-F35B-46DD-BF2F-4C43B5289B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B3298C4-9E58-45DA-AA7E-12C31BCC9FCD}">
      <dgm:prSet phldrT="[Texte]" custT="1"/>
      <dgm:spPr/>
      <dgm:t>
        <a:bodyPr/>
        <a:lstStyle/>
        <a:p>
          <a:r>
            <a:rPr lang="fr-FR" sz="2000" b="0" dirty="0" smtClean="0"/>
            <a:t>Les inadéquations entre prises en charge proposées et besoins sont une réalité</a:t>
          </a:r>
          <a:endParaRPr lang="fr-FR" sz="2000" b="0" i="1" dirty="0"/>
        </a:p>
      </dgm:t>
    </dgm:pt>
    <dgm:pt modelId="{9E845EBC-00A5-4612-A5F2-8DF3658674C7}" type="parTrans" cxnId="{6BECDFE6-915D-45B4-9D15-4AA49C2CC95C}">
      <dgm:prSet/>
      <dgm:spPr/>
      <dgm:t>
        <a:bodyPr/>
        <a:lstStyle/>
        <a:p>
          <a:endParaRPr lang="fr-FR"/>
        </a:p>
      </dgm:t>
    </dgm:pt>
    <dgm:pt modelId="{3C3419AB-AA45-4998-B954-BF41FF8048D5}" type="sibTrans" cxnId="{6BECDFE6-915D-45B4-9D15-4AA49C2CC95C}">
      <dgm:prSet/>
      <dgm:spPr/>
      <dgm:t>
        <a:bodyPr/>
        <a:lstStyle/>
        <a:p>
          <a:endParaRPr lang="fr-FR"/>
        </a:p>
      </dgm:t>
    </dgm:pt>
    <dgm:pt modelId="{390AE41D-EB75-4743-B6B3-AF7EB4EFA68F}">
      <dgm:prSet phldrT="[Texte]" custT="1"/>
      <dgm:spPr>
        <a:solidFill>
          <a:schemeClr val="accent1">
            <a:tint val="40000"/>
            <a:hueOff val="0"/>
            <a:satOff val="0"/>
            <a:lumOff val="0"/>
            <a:alpha val="60000"/>
          </a:schemeClr>
        </a:solidFill>
      </dgm:spPr>
      <dgm:t>
        <a:bodyPr/>
        <a:lstStyle/>
        <a:p>
          <a:r>
            <a:rPr lang="fr-FR" sz="1600" b="1" dirty="0" smtClean="0"/>
            <a:t>Dans le champ social et médicosocial</a:t>
          </a:r>
          <a:r>
            <a:rPr lang="fr-FR" sz="1600" dirty="0" smtClean="0"/>
            <a:t>:</a:t>
          </a:r>
          <a:endParaRPr lang="fr-FR" sz="1600" dirty="0"/>
        </a:p>
      </dgm:t>
    </dgm:pt>
    <dgm:pt modelId="{798D304A-C68F-4F6B-97A4-9E005A0D905E}" type="parTrans" cxnId="{D356B836-794B-4258-B164-4DE90DA28131}">
      <dgm:prSet/>
      <dgm:spPr/>
      <dgm:t>
        <a:bodyPr/>
        <a:lstStyle/>
        <a:p>
          <a:endParaRPr lang="fr-FR"/>
        </a:p>
      </dgm:t>
    </dgm:pt>
    <dgm:pt modelId="{65E6FA06-1568-4492-8C2D-728CF997022D}" type="sibTrans" cxnId="{D356B836-794B-4258-B164-4DE90DA28131}">
      <dgm:prSet/>
      <dgm:spPr/>
      <dgm:t>
        <a:bodyPr/>
        <a:lstStyle/>
        <a:p>
          <a:endParaRPr lang="fr-FR"/>
        </a:p>
      </dgm:t>
    </dgm:pt>
    <dgm:pt modelId="{66089AF9-E74D-463D-B184-F1E660460ADD}">
      <dgm:prSet phldrT="[Texte]" custT="1"/>
      <dgm:spPr/>
      <dgm:t>
        <a:bodyPr/>
        <a:lstStyle/>
        <a:p>
          <a:r>
            <a:rPr lang="fr-FR" sz="2000" dirty="0" smtClean="0"/>
            <a:t>L’hétérogénéité des pratiques </a:t>
          </a:r>
          <a:r>
            <a:rPr lang="fr-FR" sz="2000" i="0" dirty="0" smtClean="0"/>
            <a:t>participe au manque de lisibilité et d’équité dans l’accès à une offre adaptée</a:t>
          </a:r>
          <a:endParaRPr lang="fr-FR" sz="2000" i="0" dirty="0"/>
        </a:p>
      </dgm:t>
    </dgm:pt>
    <dgm:pt modelId="{1E4070C6-01F0-493B-AE99-C4323C2FA77A}" type="parTrans" cxnId="{FA7278E7-3043-4CFF-90E6-312E30065F10}">
      <dgm:prSet/>
      <dgm:spPr/>
      <dgm:t>
        <a:bodyPr/>
        <a:lstStyle/>
        <a:p>
          <a:endParaRPr lang="fr-FR"/>
        </a:p>
      </dgm:t>
    </dgm:pt>
    <dgm:pt modelId="{5AD8411F-02DE-4412-B56B-68FF54599585}" type="sibTrans" cxnId="{FA7278E7-3043-4CFF-90E6-312E30065F10}">
      <dgm:prSet/>
      <dgm:spPr/>
      <dgm:t>
        <a:bodyPr/>
        <a:lstStyle/>
        <a:p>
          <a:endParaRPr lang="fr-FR"/>
        </a:p>
      </dgm:t>
    </dgm:pt>
    <dgm:pt modelId="{BFFCE86E-F9B4-4E2E-B09E-2718BEF2508B}">
      <dgm:prSet phldrT="[Texte]" custT="1"/>
      <dgm:spPr>
        <a:solidFill>
          <a:schemeClr val="accent1">
            <a:tint val="40000"/>
            <a:hueOff val="0"/>
            <a:satOff val="0"/>
            <a:lumOff val="0"/>
            <a:alpha val="60000"/>
          </a:schemeClr>
        </a:solidFill>
      </dgm:spPr>
      <dgm:t>
        <a:bodyPr/>
        <a:lstStyle/>
        <a:p>
          <a:r>
            <a:rPr lang="fr-FR" sz="1600" b="1" dirty="0" smtClean="0"/>
            <a:t>Médicosocial: </a:t>
          </a:r>
          <a:endParaRPr lang="fr-FR" sz="1600" b="1" dirty="0"/>
        </a:p>
      </dgm:t>
    </dgm:pt>
    <dgm:pt modelId="{E8655E40-3129-463E-85CE-3BC3F568CF3E}" type="parTrans" cxnId="{AB35079A-77D9-4433-8448-B46435C85E17}">
      <dgm:prSet/>
      <dgm:spPr/>
      <dgm:t>
        <a:bodyPr/>
        <a:lstStyle/>
        <a:p>
          <a:endParaRPr lang="fr-FR"/>
        </a:p>
      </dgm:t>
    </dgm:pt>
    <dgm:pt modelId="{76E39EEA-5B46-4C51-B723-245BB971F91C}" type="sibTrans" cxnId="{AB35079A-77D9-4433-8448-B46435C85E17}">
      <dgm:prSet/>
      <dgm:spPr/>
      <dgm:t>
        <a:bodyPr/>
        <a:lstStyle/>
        <a:p>
          <a:endParaRPr lang="fr-FR"/>
        </a:p>
      </dgm:t>
    </dgm:pt>
    <dgm:pt modelId="{4DD7030E-0F48-4FBF-95D9-320D07041905}">
      <dgm:prSet custT="1"/>
      <dgm:spPr>
        <a:solidFill>
          <a:schemeClr val="accent1">
            <a:tint val="40000"/>
            <a:hueOff val="0"/>
            <a:satOff val="0"/>
            <a:lumOff val="0"/>
            <a:alpha val="60000"/>
          </a:schemeClr>
        </a:solidFill>
      </dgm:spPr>
      <dgm:t>
        <a:bodyPr/>
        <a:lstStyle/>
        <a:p>
          <a:r>
            <a:rPr lang="fr-FR" sz="1600" dirty="0" smtClean="0"/>
            <a:t>Manque d’adaptation de certains ESMS aux spécificités du </a:t>
          </a:r>
          <a:r>
            <a:rPr lang="fr-FR" sz="1600" dirty="0" err="1" smtClean="0"/>
            <a:t>H.Psychique</a:t>
          </a:r>
          <a:endParaRPr lang="fr-FR" sz="1600" dirty="0" smtClean="0"/>
        </a:p>
      </dgm:t>
    </dgm:pt>
    <dgm:pt modelId="{B08573F2-71A8-41A0-92C0-E91579ABFB4C}" type="parTrans" cxnId="{09522EFE-FDAB-42AC-85D9-DBAA87B27683}">
      <dgm:prSet/>
      <dgm:spPr/>
      <dgm:t>
        <a:bodyPr/>
        <a:lstStyle/>
        <a:p>
          <a:endParaRPr lang="fr-FR"/>
        </a:p>
      </dgm:t>
    </dgm:pt>
    <dgm:pt modelId="{7C3E0E95-C06F-49B5-835F-AE420DDB12A3}" type="sibTrans" cxnId="{09522EFE-FDAB-42AC-85D9-DBAA87B27683}">
      <dgm:prSet/>
      <dgm:spPr/>
      <dgm:t>
        <a:bodyPr/>
        <a:lstStyle/>
        <a:p>
          <a:endParaRPr lang="fr-FR"/>
        </a:p>
      </dgm:t>
    </dgm:pt>
    <dgm:pt modelId="{0BD0441B-D655-4C5B-B246-AED6754FCF47}">
      <dgm:prSet phldrT="[Texte]" custT="1"/>
      <dgm:spPr>
        <a:solidFill>
          <a:schemeClr val="accent1">
            <a:tint val="40000"/>
            <a:hueOff val="0"/>
            <a:satOff val="0"/>
            <a:lumOff val="0"/>
            <a:alpha val="60000"/>
          </a:schemeClr>
        </a:solidFill>
      </dgm:spPr>
      <dgm:t>
        <a:bodyPr/>
        <a:lstStyle/>
        <a:p>
          <a:r>
            <a:rPr lang="fr-FR" sz="1600" dirty="0" smtClean="0"/>
            <a:t>Manque d’accès à certaines structures sur le territoire  projet (fautes de places)</a:t>
          </a:r>
          <a:endParaRPr lang="fr-FR" sz="1600" dirty="0"/>
        </a:p>
      </dgm:t>
    </dgm:pt>
    <dgm:pt modelId="{CE92D3D1-0A0C-4A7A-BDCB-62762F12CC45}" type="parTrans" cxnId="{271FBCB4-E22F-4437-9C47-7D3359E9E05E}">
      <dgm:prSet/>
      <dgm:spPr/>
      <dgm:t>
        <a:bodyPr/>
        <a:lstStyle/>
        <a:p>
          <a:endParaRPr lang="fr-FR"/>
        </a:p>
      </dgm:t>
    </dgm:pt>
    <dgm:pt modelId="{9797E323-520C-4921-9367-11CE3F14FBE1}" type="sibTrans" cxnId="{271FBCB4-E22F-4437-9C47-7D3359E9E05E}">
      <dgm:prSet/>
      <dgm:spPr/>
      <dgm:t>
        <a:bodyPr/>
        <a:lstStyle/>
        <a:p>
          <a:endParaRPr lang="fr-FR"/>
        </a:p>
      </dgm:t>
    </dgm:pt>
    <dgm:pt modelId="{19077586-1C9E-4F17-B6E8-09831C396E97}">
      <dgm:prSet phldrT="[Texte]" custT="1"/>
      <dgm:spPr>
        <a:solidFill>
          <a:schemeClr val="accent1">
            <a:tint val="40000"/>
            <a:hueOff val="0"/>
            <a:satOff val="0"/>
            <a:lumOff val="0"/>
            <a:alpha val="60000"/>
          </a:schemeClr>
        </a:solidFill>
      </dgm:spPr>
      <dgm:t>
        <a:bodyPr/>
        <a:lstStyle/>
        <a:p>
          <a:r>
            <a:rPr lang="fr-FR" sz="1600" dirty="0" smtClean="0"/>
            <a:t>Hospitalisations évitables , hospitalisations au long cours (manque places MS)</a:t>
          </a:r>
          <a:endParaRPr lang="fr-FR" sz="1600" b="0" dirty="0"/>
        </a:p>
      </dgm:t>
    </dgm:pt>
    <dgm:pt modelId="{BA286703-D12A-4A71-95AF-A3256291394E}" type="parTrans" cxnId="{1050E41B-3D6E-4990-8261-21F63B413D0D}">
      <dgm:prSet/>
      <dgm:spPr/>
      <dgm:t>
        <a:bodyPr/>
        <a:lstStyle/>
        <a:p>
          <a:endParaRPr lang="fr-FR"/>
        </a:p>
      </dgm:t>
    </dgm:pt>
    <dgm:pt modelId="{CAADE20B-EF26-4C28-BC3D-6DF5DF1B2A70}" type="sibTrans" cxnId="{1050E41B-3D6E-4990-8261-21F63B413D0D}">
      <dgm:prSet/>
      <dgm:spPr/>
      <dgm:t>
        <a:bodyPr/>
        <a:lstStyle/>
        <a:p>
          <a:endParaRPr lang="fr-FR"/>
        </a:p>
      </dgm:t>
    </dgm:pt>
    <dgm:pt modelId="{63EDD820-D875-49D9-BF69-4CFD698517A6}">
      <dgm:prSet custT="1"/>
      <dgm:spPr>
        <a:solidFill>
          <a:schemeClr val="accent1">
            <a:tint val="40000"/>
            <a:hueOff val="0"/>
            <a:satOff val="0"/>
            <a:lumOff val="0"/>
            <a:alpha val="60000"/>
          </a:schemeClr>
        </a:solidFill>
      </dgm:spPr>
      <dgm:t>
        <a:bodyPr/>
        <a:lstStyle/>
        <a:p>
          <a:r>
            <a:rPr lang="fr-FR" sz="1600" dirty="0" smtClean="0"/>
            <a:t>grande hétérogénéité des pratiques</a:t>
          </a:r>
        </a:p>
      </dgm:t>
    </dgm:pt>
    <dgm:pt modelId="{B19DCFFC-CF24-41A5-B0EB-DC6F12B2235B}" type="parTrans" cxnId="{94CC17B5-9CD6-4768-A031-A682A922D068}">
      <dgm:prSet/>
      <dgm:spPr/>
      <dgm:t>
        <a:bodyPr/>
        <a:lstStyle/>
        <a:p>
          <a:endParaRPr lang="fr-FR"/>
        </a:p>
      </dgm:t>
    </dgm:pt>
    <dgm:pt modelId="{D7C587A4-CABE-495D-80CF-FA42E0C25F6A}" type="sibTrans" cxnId="{94CC17B5-9CD6-4768-A031-A682A922D068}">
      <dgm:prSet/>
      <dgm:spPr/>
      <dgm:t>
        <a:bodyPr/>
        <a:lstStyle/>
        <a:p>
          <a:endParaRPr lang="fr-FR"/>
        </a:p>
      </dgm:t>
    </dgm:pt>
    <dgm:pt modelId="{95DFCE02-F044-457A-AA12-C785F5375C12}">
      <dgm:prSet custT="1"/>
      <dgm:spPr>
        <a:solidFill>
          <a:schemeClr val="accent1">
            <a:tint val="40000"/>
            <a:hueOff val="0"/>
            <a:satOff val="0"/>
            <a:lumOff val="0"/>
            <a:alpha val="60000"/>
          </a:schemeClr>
        </a:solidFill>
      </dgm:spPr>
      <dgm:t>
        <a:bodyPr/>
        <a:lstStyle/>
        <a:p>
          <a:r>
            <a:rPr lang="fr-FR" sz="1600" dirty="0" smtClean="0"/>
            <a:t>Modalités d’accompagnement du handicap psychique : variable</a:t>
          </a:r>
        </a:p>
      </dgm:t>
    </dgm:pt>
    <dgm:pt modelId="{AE592331-B791-499A-B004-914DCC3B3112}" type="parTrans" cxnId="{889600FA-DE70-4482-9184-CF9A9E9B00DB}">
      <dgm:prSet/>
      <dgm:spPr/>
      <dgm:t>
        <a:bodyPr/>
        <a:lstStyle/>
        <a:p>
          <a:endParaRPr lang="fr-FR"/>
        </a:p>
      </dgm:t>
    </dgm:pt>
    <dgm:pt modelId="{0FA11D18-9D0A-45B1-AD0D-D26C81EF980B}" type="sibTrans" cxnId="{889600FA-DE70-4482-9184-CF9A9E9B00DB}">
      <dgm:prSet/>
      <dgm:spPr/>
      <dgm:t>
        <a:bodyPr/>
        <a:lstStyle/>
        <a:p>
          <a:endParaRPr lang="fr-FR"/>
        </a:p>
      </dgm:t>
    </dgm:pt>
    <dgm:pt modelId="{FADA1F01-2E23-4C7B-BD12-176274545F12}">
      <dgm:prSet custT="1"/>
      <dgm:spPr>
        <a:solidFill>
          <a:schemeClr val="accent1">
            <a:tint val="40000"/>
            <a:hueOff val="0"/>
            <a:satOff val="0"/>
            <a:lumOff val="0"/>
            <a:alpha val="60000"/>
          </a:schemeClr>
        </a:solidFill>
      </dgm:spPr>
      <dgm:t>
        <a:bodyPr/>
        <a:lstStyle/>
        <a:p>
          <a:endParaRPr lang="fr-FR" sz="900" dirty="0" smtClean="0"/>
        </a:p>
      </dgm:t>
    </dgm:pt>
    <dgm:pt modelId="{FA3AE239-C099-4333-9F1F-749D9504B305}" type="parTrans" cxnId="{2C68AD02-2759-4EB0-B2EC-D974297D2F3F}">
      <dgm:prSet/>
      <dgm:spPr/>
      <dgm:t>
        <a:bodyPr/>
        <a:lstStyle/>
        <a:p>
          <a:endParaRPr lang="fr-FR"/>
        </a:p>
      </dgm:t>
    </dgm:pt>
    <dgm:pt modelId="{27C414F2-D99B-4DD9-AD40-8675E3B85C0E}" type="sibTrans" cxnId="{2C68AD02-2759-4EB0-B2EC-D974297D2F3F}">
      <dgm:prSet/>
      <dgm:spPr/>
      <dgm:t>
        <a:bodyPr/>
        <a:lstStyle/>
        <a:p>
          <a:endParaRPr lang="fr-FR"/>
        </a:p>
      </dgm:t>
    </dgm:pt>
    <dgm:pt modelId="{F16F813F-E11E-4651-8E97-27F14B00CF4B}">
      <dgm:prSet custT="1"/>
      <dgm:spPr>
        <a:solidFill>
          <a:schemeClr val="accent1">
            <a:tint val="40000"/>
            <a:hueOff val="0"/>
            <a:satOff val="0"/>
            <a:lumOff val="0"/>
            <a:alpha val="60000"/>
          </a:schemeClr>
        </a:solidFill>
      </dgm:spPr>
      <dgm:t>
        <a:bodyPr/>
        <a:lstStyle/>
        <a:p>
          <a:r>
            <a:rPr lang="fr-FR" sz="1600" b="1" dirty="0" smtClean="0"/>
            <a:t>Sanitaire</a:t>
          </a:r>
          <a:r>
            <a:rPr lang="fr-FR" sz="1600" dirty="0" smtClean="0"/>
            <a:t>:</a:t>
          </a:r>
        </a:p>
      </dgm:t>
    </dgm:pt>
    <dgm:pt modelId="{7E10223D-4CA2-4530-AFCA-CFFC95AD8311}" type="parTrans" cxnId="{A18097C8-4CC3-4A79-B8F1-4002EC9D03A8}">
      <dgm:prSet/>
      <dgm:spPr/>
      <dgm:t>
        <a:bodyPr/>
        <a:lstStyle/>
        <a:p>
          <a:endParaRPr lang="fr-FR"/>
        </a:p>
      </dgm:t>
    </dgm:pt>
    <dgm:pt modelId="{E00C2933-8514-4DE8-8E24-92C89EC35A56}" type="sibTrans" cxnId="{A18097C8-4CC3-4A79-B8F1-4002EC9D03A8}">
      <dgm:prSet/>
      <dgm:spPr/>
      <dgm:t>
        <a:bodyPr/>
        <a:lstStyle/>
        <a:p>
          <a:endParaRPr lang="fr-FR"/>
        </a:p>
      </dgm:t>
    </dgm:pt>
    <dgm:pt modelId="{E007878D-A988-47C1-908F-4001335A3543}">
      <dgm:prSet custT="1"/>
      <dgm:spPr>
        <a:solidFill>
          <a:schemeClr val="accent1">
            <a:tint val="40000"/>
            <a:hueOff val="0"/>
            <a:satOff val="0"/>
            <a:lumOff val="0"/>
            <a:alpha val="60000"/>
          </a:schemeClr>
        </a:solidFill>
      </dgm:spPr>
      <dgm:t>
        <a:bodyPr/>
        <a:lstStyle/>
        <a:p>
          <a:r>
            <a:rPr lang="fr-FR" sz="1600" dirty="0" smtClean="0"/>
            <a:t>Hétérogénéité des politiques de secteur au détriment d’une  politique d’établissement lisible (</a:t>
          </a:r>
          <a:r>
            <a:rPr lang="fr-FR" sz="1600" dirty="0" err="1" smtClean="0"/>
            <a:t>Cf</a:t>
          </a:r>
          <a:r>
            <a:rPr lang="fr-FR" sz="1600" dirty="0" smtClean="0"/>
            <a:t> suivante)</a:t>
          </a:r>
        </a:p>
      </dgm:t>
    </dgm:pt>
    <dgm:pt modelId="{009F0715-B40F-4BA5-BAD4-0CCD222EF1A5}" type="parTrans" cxnId="{0A9403E8-E366-413A-B56B-2979BC51765B}">
      <dgm:prSet/>
      <dgm:spPr/>
      <dgm:t>
        <a:bodyPr/>
        <a:lstStyle/>
        <a:p>
          <a:endParaRPr lang="fr-FR"/>
        </a:p>
      </dgm:t>
    </dgm:pt>
    <dgm:pt modelId="{180BCF12-AD7A-448B-9557-17BD53EC2ACA}" type="sibTrans" cxnId="{0A9403E8-E366-413A-B56B-2979BC51765B}">
      <dgm:prSet/>
      <dgm:spPr/>
      <dgm:t>
        <a:bodyPr/>
        <a:lstStyle/>
        <a:p>
          <a:endParaRPr lang="fr-FR"/>
        </a:p>
      </dgm:t>
    </dgm:pt>
    <dgm:pt modelId="{6E4E4A84-E72C-48C2-A083-C13D867A57D7}">
      <dgm:prSet custT="1"/>
      <dgm:spPr>
        <a:solidFill>
          <a:schemeClr val="accent1">
            <a:tint val="40000"/>
            <a:hueOff val="0"/>
            <a:satOff val="0"/>
            <a:lumOff val="0"/>
            <a:alpha val="60000"/>
          </a:schemeClr>
        </a:solidFill>
      </dgm:spPr>
      <dgm:t>
        <a:bodyPr/>
        <a:lstStyle/>
        <a:p>
          <a:r>
            <a:rPr lang="fr-FR" sz="1600" dirty="0" smtClean="0"/>
            <a:t>Peu de recommandations de bonnes pratiques dans le champ de la psychiatrie</a:t>
          </a:r>
          <a:endParaRPr lang="fr-FR" sz="1400" dirty="0" smtClean="0"/>
        </a:p>
      </dgm:t>
    </dgm:pt>
    <dgm:pt modelId="{5E03DF1F-F5F6-4EC6-842D-45B5D2E9BCBC}" type="parTrans" cxnId="{A0322D3C-7596-4074-AFE1-28418B08AFD2}">
      <dgm:prSet/>
      <dgm:spPr/>
      <dgm:t>
        <a:bodyPr/>
        <a:lstStyle/>
        <a:p>
          <a:endParaRPr lang="fr-FR"/>
        </a:p>
      </dgm:t>
    </dgm:pt>
    <dgm:pt modelId="{502E2CFD-96EB-4126-A9CE-A2B179F6648F}" type="sibTrans" cxnId="{A0322D3C-7596-4074-AFE1-28418B08AFD2}">
      <dgm:prSet/>
      <dgm:spPr/>
      <dgm:t>
        <a:bodyPr/>
        <a:lstStyle/>
        <a:p>
          <a:endParaRPr lang="fr-FR"/>
        </a:p>
      </dgm:t>
    </dgm:pt>
    <dgm:pt modelId="{8BC32839-1B02-4FAE-921D-CF6ECC612AFD}">
      <dgm:prSet phldrT="[Texte]" custT="1"/>
      <dgm:spPr>
        <a:solidFill>
          <a:schemeClr val="accent1">
            <a:tint val="40000"/>
            <a:hueOff val="0"/>
            <a:satOff val="0"/>
            <a:lumOff val="0"/>
            <a:alpha val="60000"/>
          </a:schemeClr>
        </a:solidFill>
      </dgm:spPr>
      <dgm:t>
        <a:bodyPr/>
        <a:lstStyle/>
        <a:p>
          <a:r>
            <a:rPr lang="fr-FR" sz="1600" b="1" dirty="0" smtClean="0"/>
            <a:t>Dans le champ sanitaire:</a:t>
          </a:r>
          <a:endParaRPr lang="fr-FR" sz="1600" dirty="0"/>
        </a:p>
      </dgm:t>
    </dgm:pt>
    <dgm:pt modelId="{25EED255-073D-4B3F-9E18-775DE1329776}" type="sibTrans" cxnId="{E35E46E7-AC8A-47CF-914F-D718A17CD565}">
      <dgm:prSet/>
      <dgm:spPr/>
      <dgm:t>
        <a:bodyPr/>
        <a:lstStyle/>
        <a:p>
          <a:endParaRPr lang="fr-FR"/>
        </a:p>
      </dgm:t>
    </dgm:pt>
    <dgm:pt modelId="{86C9B17E-3D3D-41F3-B8A3-7455DCA2606A}" type="parTrans" cxnId="{E35E46E7-AC8A-47CF-914F-D718A17CD565}">
      <dgm:prSet/>
      <dgm:spPr/>
      <dgm:t>
        <a:bodyPr/>
        <a:lstStyle/>
        <a:p>
          <a:endParaRPr lang="fr-FR"/>
        </a:p>
      </dgm:t>
    </dgm:pt>
    <dgm:pt modelId="{486F63B6-04D5-4EFF-BA35-B470B7FD6869}">
      <dgm:prSet custT="1"/>
      <dgm:spPr>
        <a:solidFill>
          <a:schemeClr val="accent1">
            <a:tint val="40000"/>
            <a:hueOff val="0"/>
            <a:satOff val="0"/>
            <a:lumOff val="0"/>
            <a:alpha val="60000"/>
          </a:schemeClr>
        </a:solidFill>
      </dgm:spPr>
      <dgm:t>
        <a:bodyPr/>
        <a:lstStyle/>
        <a:p>
          <a:endParaRPr lang="fr-FR" sz="900" dirty="0" smtClean="0"/>
        </a:p>
      </dgm:t>
    </dgm:pt>
    <dgm:pt modelId="{FF12E02C-01BC-4BC9-8E58-424B23F3050E}" type="sibTrans" cxnId="{90CA9EC8-2A25-44D0-8763-C03A350DE6D1}">
      <dgm:prSet/>
      <dgm:spPr/>
      <dgm:t>
        <a:bodyPr/>
        <a:lstStyle/>
        <a:p>
          <a:endParaRPr lang="fr-FR"/>
        </a:p>
      </dgm:t>
    </dgm:pt>
    <dgm:pt modelId="{61DF983C-4E17-4801-9AB3-BD755EB8F889}" type="parTrans" cxnId="{90CA9EC8-2A25-44D0-8763-C03A350DE6D1}">
      <dgm:prSet/>
      <dgm:spPr/>
      <dgm:t>
        <a:bodyPr/>
        <a:lstStyle/>
        <a:p>
          <a:endParaRPr lang="fr-FR"/>
        </a:p>
      </dgm:t>
    </dgm:pt>
    <dgm:pt modelId="{91000452-077B-4855-B0B6-7C2C13CB32B1}">
      <dgm:prSet phldrT="[Texte]" custT="1"/>
      <dgm:spPr>
        <a:solidFill>
          <a:schemeClr val="accent1">
            <a:tint val="40000"/>
            <a:hueOff val="0"/>
            <a:satOff val="0"/>
            <a:lumOff val="0"/>
            <a:alpha val="60000"/>
          </a:schemeClr>
        </a:solidFill>
      </dgm:spPr>
      <dgm:t>
        <a:bodyPr/>
        <a:lstStyle/>
        <a:p>
          <a:r>
            <a:rPr lang="fr-FR" sz="1600" dirty="0" smtClean="0"/>
            <a:t>Insuffisance des collaborations d’amont, palette d’offre incomplète en MS, …</a:t>
          </a:r>
          <a:endParaRPr lang="fr-FR" sz="1600" b="0" dirty="0"/>
        </a:p>
      </dgm:t>
    </dgm:pt>
    <dgm:pt modelId="{C699AC5D-7A84-4EC8-A0D8-079D468CE6B7}" type="parTrans" cxnId="{E835AF4C-C919-4E23-BF8B-BFC862DAE598}">
      <dgm:prSet/>
      <dgm:spPr/>
    </dgm:pt>
    <dgm:pt modelId="{61FCFF95-C310-452F-9F56-EC1BC914090A}" type="sibTrans" cxnId="{E835AF4C-C919-4E23-BF8B-BFC862DAE598}">
      <dgm:prSet/>
      <dgm:spPr/>
    </dgm:pt>
    <dgm:pt modelId="{6DB3A139-9999-4E78-A09C-5C54BF010241}" type="pres">
      <dgm:prSet presAssocID="{577C7894-F35B-46DD-BF2F-4C43B5289B22}" presName="Name0" presStyleCnt="0">
        <dgm:presLayoutVars>
          <dgm:dir/>
          <dgm:animLvl val="lvl"/>
          <dgm:resizeHandles val="exact"/>
        </dgm:presLayoutVars>
      </dgm:prSet>
      <dgm:spPr/>
      <dgm:t>
        <a:bodyPr/>
        <a:lstStyle/>
        <a:p>
          <a:endParaRPr lang="fr-FR"/>
        </a:p>
      </dgm:t>
    </dgm:pt>
    <dgm:pt modelId="{E122C97D-3CA4-4BF8-A4C4-D8F8C66B9A10}" type="pres">
      <dgm:prSet presAssocID="{5B3298C4-9E58-45DA-AA7E-12C31BCC9FCD}" presName="linNode" presStyleCnt="0"/>
      <dgm:spPr/>
    </dgm:pt>
    <dgm:pt modelId="{86D0EAF9-45BB-4A46-B8E8-BFC613F1362C}" type="pres">
      <dgm:prSet presAssocID="{5B3298C4-9E58-45DA-AA7E-12C31BCC9FCD}" presName="parentText" presStyleLbl="node1" presStyleIdx="0" presStyleCnt="2" custScaleX="79210" custScaleY="50010">
        <dgm:presLayoutVars>
          <dgm:chMax val="1"/>
          <dgm:bulletEnabled val="1"/>
        </dgm:presLayoutVars>
      </dgm:prSet>
      <dgm:spPr/>
      <dgm:t>
        <a:bodyPr/>
        <a:lstStyle/>
        <a:p>
          <a:endParaRPr lang="fr-FR"/>
        </a:p>
      </dgm:t>
    </dgm:pt>
    <dgm:pt modelId="{A3EE8A26-591C-43A3-940F-8F6733F1F346}" type="pres">
      <dgm:prSet presAssocID="{5B3298C4-9E58-45DA-AA7E-12C31BCC9FCD}" presName="descendantText" presStyleLbl="alignAccFollowNode1" presStyleIdx="0" presStyleCnt="2" custScaleX="118536" custScaleY="75310" custLinFactNeighborX="-2350">
        <dgm:presLayoutVars>
          <dgm:bulletEnabled val="1"/>
        </dgm:presLayoutVars>
      </dgm:prSet>
      <dgm:spPr/>
      <dgm:t>
        <a:bodyPr/>
        <a:lstStyle/>
        <a:p>
          <a:endParaRPr lang="fr-FR"/>
        </a:p>
      </dgm:t>
    </dgm:pt>
    <dgm:pt modelId="{B099EC81-1AD3-48C1-8732-08903E66A78D}" type="pres">
      <dgm:prSet presAssocID="{3C3419AB-AA45-4998-B954-BF41FF8048D5}" presName="sp" presStyleCnt="0"/>
      <dgm:spPr/>
    </dgm:pt>
    <dgm:pt modelId="{E77F7E62-6289-40F5-93CA-951FF29FA3E3}" type="pres">
      <dgm:prSet presAssocID="{66089AF9-E74D-463D-B184-F1E660460ADD}" presName="linNode" presStyleCnt="0"/>
      <dgm:spPr/>
    </dgm:pt>
    <dgm:pt modelId="{41C0FE17-C09E-411F-86E5-AD97FD50FE85}" type="pres">
      <dgm:prSet presAssocID="{66089AF9-E74D-463D-B184-F1E660460ADD}" presName="parentText" presStyleLbl="node1" presStyleIdx="1" presStyleCnt="2" custScaleX="87008" custScaleY="50346">
        <dgm:presLayoutVars>
          <dgm:chMax val="1"/>
          <dgm:bulletEnabled val="1"/>
        </dgm:presLayoutVars>
      </dgm:prSet>
      <dgm:spPr/>
      <dgm:t>
        <a:bodyPr/>
        <a:lstStyle/>
        <a:p>
          <a:endParaRPr lang="fr-FR"/>
        </a:p>
      </dgm:t>
    </dgm:pt>
    <dgm:pt modelId="{C2EA71D2-6B19-42C2-9AE8-6E9DF2BB9419}" type="pres">
      <dgm:prSet presAssocID="{66089AF9-E74D-463D-B184-F1E660460ADD}" presName="descendantText" presStyleLbl="alignAccFollowNode1" presStyleIdx="1" presStyleCnt="2" custScaleX="122361" custScaleY="55897" custLinFactNeighborX="-1391" custLinFactNeighborY="1125">
        <dgm:presLayoutVars>
          <dgm:bulletEnabled val="1"/>
        </dgm:presLayoutVars>
      </dgm:prSet>
      <dgm:spPr/>
      <dgm:t>
        <a:bodyPr/>
        <a:lstStyle/>
        <a:p>
          <a:endParaRPr lang="fr-FR"/>
        </a:p>
      </dgm:t>
    </dgm:pt>
  </dgm:ptLst>
  <dgm:cxnLst>
    <dgm:cxn modelId="{6A94740F-CC5B-46A7-A786-222AB8768889}" type="presOf" srcId="{8BC32839-1B02-4FAE-921D-CF6ECC612AFD}" destId="{A3EE8A26-591C-43A3-940F-8F6733F1F346}" srcOrd="0" destOrd="4" presId="urn:microsoft.com/office/officeart/2005/8/layout/vList5"/>
    <dgm:cxn modelId="{889600FA-DE70-4482-9184-CF9A9E9B00DB}" srcId="{BFFCE86E-F9B4-4E2E-B09E-2718BEF2508B}" destId="{95DFCE02-F044-457A-AA12-C785F5375C12}" srcOrd="1" destOrd="0" parTransId="{AE592331-B791-499A-B004-914DCC3B3112}" sibTransId="{0FA11D18-9D0A-45B1-AD0D-D26C81EF980B}"/>
    <dgm:cxn modelId="{2C68AD02-2759-4EB0-B2EC-D974297D2F3F}" srcId="{BFFCE86E-F9B4-4E2E-B09E-2718BEF2508B}" destId="{FADA1F01-2E23-4C7B-BD12-176274545F12}" srcOrd="2" destOrd="0" parTransId="{FA3AE239-C099-4333-9F1F-749D9504B305}" sibTransId="{27C414F2-D99B-4DD9-AD40-8675E3B85C0E}"/>
    <dgm:cxn modelId="{271FBCB4-E22F-4437-9C47-7D3359E9E05E}" srcId="{390AE41D-EB75-4743-B6B3-AF7EB4EFA68F}" destId="{0BD0441B-D655-4C5B-B246-AED6754FCF47}" srcOrd="0" destOrd="0" parTransId="{CE92D3D1-0A0C-4A7A-BDCB-62762F12CC45}" sibTransId="{9797E323-520C-4921-9367-11CE3F14FBE1}"/>
    <dgm:cxn modelId="{81480809-665E-4DB7-929E-B360EAD1CA56}" type="presOf" srcId="{E007878D-A988-47C1-908F-4001335A3543}" destId="{C2EA71D2-6B19-42C2-9AE8-6E9DF2BB9419}" srcOrd="0" destOrd="5" presId="urn:microsoft.com/office/officeart/2005/8/layout/vList5"/>
    <dgm:cxn modelId="{CD147AE6-782C-407E-B720-CEF5872D39B1}" type="presOf" srcId="{0BD0441B-D655-4C5B-B246-AED6754FCF47}" destId="{A3EE8A26-591C-43A3-940F-8F6733F1F346}" srcOrd="0" destOrd="1" presId="urn:microsoft.com/office/officeart/2005/8/layout/vList5"/>
    <dgm:cxn modelId="{26509806-8814-4536-9E1C-B50920F66831}" type="presOf" srcId="{63EDD820-D875-49D9-BF69-4CFD698517A6}" destId="{C2EA71D2-6B19-42C2-9AE8-6E9DF2BB9419}" srcOrd="0" destOrd="1" presId="urn:microsoft.com/office/officeart/2005/8/layout/vList5"/>
    <dgm:cxn modelId="{443D259D-B001-4AA3-8B9B-39DED27BBA8F}" type="presOf" srcId="{4DD7030E-0F48-4FBF-95D9-320D07041905}" destId="{A3EE8A26-591C-43A3-940F-8F6733F1F346}" srcOrd="0" destOrd="2" presId="urn:microsoft.com/office/officeart/2005/8/layout/vList5"/>
    <dgm:cxn modelId="{F4FFC0AD-08A5-42E8-ADA0-B624CF0DA6A1}" type="presOf" srcId="{5B3298C4-9E58-45DA-AA7E-12C31BCC9FCD}" destId="{86D0EAF9-45BB-4A46-B8E8-BFC613F1362C}" srcOrd="0" destOrd="0" presId="urn:microsoft.com/office/officeart/2005/8/layout/vList5"/>
    <dgm:cxn modelId="{0A9403E8-E366-413A-B56B-2979BC51765B}" srcId="{F16F813F-E11E-4651-8E97-27F14B00CF4B}" destId="{E007878D-A988-47C1-908F-4001335A3543}" srcOrd="0" destOrd="0" parTransId="{009F0715-B40F-4BA5-BAD4-0CCD222EF1A5}" sibTransId="{180BCF12-AD7A-448B-9557-17BD53EC2ACA}"/>
    <dgm:cxn modelId="{90CA9EC8-2A25-44D0-8763-C03A350DE6D1}" srcId="{390AE41D-EB75-4743-B6B3-AF7EB4EFA68F}" destId="{486F63B6-04D5-4EFF-BA35-B470B7FD6869}" srcOrd="2" destOrd="0" parTransId="{61DF983C-4E17-4801-9AB3-BD755EB8F889}" sibTransId="{FF12E02C-01BC-4BC9-8E58-424B23F3050E}"/>
    <dgm:cxn modelId="{D356B836-794B-4258-B164-4DE90DA28131}" srcId="{5B3298C4-9E58-45DA-AA7E-12C31BCC9FCD}" destId="{390AE41D-EB75-4743-B6B3-AF7EB4EFA68F}" srcOrd="0" destOrd="0" parTransId="{798D304A-C68F-4F6B-97A4-9E005A0D905E}" sibTransId="{65E6FA06-1568-4492-8C2D-728CF997022D}"/>
    <dgm:cxn modelId="{E835AF4C-C919-4E23-BF8B-BFC862DAE598}" srcId="{8BC32839-1B02-4FAE-921D-CF6ECC612AFD}" destId="{91000452-077B-4855-B0B6-7C2C13CB32B1}" srcOrd="1" destOrd="0" parTransId="{C699AC5D-7A84-4EC8-A0D8-079D468CE6B7}" sibTransId="{61FCFF95-C310-452F-9F56-EC1BC914090A}"/>
    <dgm:cxn modelId="{94CC17B5-9CD6-4768-A031-A682A922D068}" srcId="{BFFCE86E-F9B4-4E2E-B09E-2718BEF2508B}" destId="{63EDD820-D875-49D9-BF69-4CFD698517A6}" srcOrd="0" destOrd="0" parTransId="{B19DCFFC-CF24-41A5-B0EB-DC6F12B2235B}" sibTransId="{D7C587A4-CABE-495D-80CF-FA42E0C25F6A}"/>
    <dgm:cxn modelId="{774ACC1B-2408-4B4E-B75D-34D227B2D53B}" type="presOf" srcId="{390AE41D-EB75-4743-B6B3-AF7EB4EFA68F}" destId="{A3EE8A26-591C-43A3-940F-8F6733F1F346}" srcOrd="0" destOrd="0" presId="urn:microsoft.com/office/officeart/2005/8/layout/vList5"/>
    <dgm:cxn modelId="{6BECDFE6-915D-45B4-9D15-4AA49C2CC95C}" srcId="{577C7894-F35B-46DD-BF2F-4C43B5289B22}" destId="{5B3298C4-9E58-45DA-AA7E-12C31BCC9FCD}" srcOrd="0" destOrd="0" parTransId="{9E845EBC-00A5-4612-A5F2-8DF3658674C7}" sibTransId="{3C3419AB-AA45-4998-B954-BF41FF8048D5}"/>
    <dgm:cxn modelId="{4A984A20-69C2-4876-A6F7-8430CA8ADAF6}" type="presOf" srcId="{19077586-1C9E-4F17-B6E8-09831C396E97}" destId="{A3EE8A26-591C-43A3-940F-8F6733F1F346}" srcOrd="0" destOrd="5" presId="urn:microsoft.com/office/officeart/2005/8/layout/vList5"/>
    <dgm:cxn modelId="{AB35079A-77D9-4433-8448-B46435C85E17}" srcId="{66089AF9-E74D-463D-B184-F1E660460ADD}" destId="{BFFCE86E-F9B4-4E2E-B09E-2718BEF2508B}" srcOrd="0" destOrd="0" parTransId="{E8655E40-3129-463E-85CE-3BC3F568CF3E}" sibTransId="{76E39EEA-5B46-4C51-B723-245BB971F91C}"/>
    <dgm:cxn modelId="{0D3C1CFF-88CE-4752-9ECC-7A76F130FD5A}" type="presOf" srcId="{577C7894-F35B-46DD-BF2F-4C43B5289B22}" destId="{6DB3A139-9999-4E78-A09C-5C54BF010241}" srcOrd="0" destOrd="0" presId="urn:microsoft.com/office/officeart/2005/8/layout/vList5"/>
    <dgm:cxn modelId="{FA7278E7-3043-4CFF-90E6-312E30065F10}" srcId="{577C7894-F35B-46DD-BF2F-4C43B5289B22}" destId="{66089AF9-E74D-463D-B184-F1E660460ADD}" srcOrd="1" destOrd="0" parTransId="{1E4070C6-01F0-493B-AE99-C4323C2FA77A}" sibTransId="{5AD8411F-02DE-4412-B56B-68FF54599585}"/>
    <dgm:cxn modelId="{0CB37D72-EC60-48DD-86C8-CF234C1AC311}" type="presOf" srcId="{95DFCE02-F044-457A-AA12-C785F5375C12}" destId="{C2EA71D2-6B19-42C2-9AE8-6E9DF2BB9419}" srcOrd="0" destOrd="2" presId="urn:microsoft.com/office/officeart/2005/8/layout/vList5"/>
    <dgm:cxn modelId="{E35E46E7-AC8A-47CF-914F-D718A17CD565}" srcId="{5B3298C4-9E58-45DA-AA7E-12C31BCC9FCD}" destId="{8BC32839-1B02-4FAE-921D-CF6ECC612AFD}" srcOrd="1" destOrd="0" parTransId="{86C9B17E-3D3D-41F3-B8A3-7455DCA2606A}" sibTransId="{25EED255-073D-4B3F-9E18-775DE1329776}"/>
    <dgm:cxn modelId="{A32E7EA5-2767-40B2-93DE-840875619EEA}" type="presOf" srcId="{6E4E4A84-E72C-48C2-A083-C13D867A57D7}" destId="{C2EA71D2-6B19-42C2-9AE8-6E9DF2BB9419}" srcOrd="0" destOrd="6" presId="urn:microsoft.com/office/officeart/2005/8/layout/vList5"/>
    <dgm:cxn modelId="{8CC229C4-32D7-4C67-844B-C0E6CE519FB3}" type="presOf" srcId="{F16F813F-E11E-4651-8E97-27F14B00CF4B}" destId="{C2EA71D2-6B19-42C2-9AE8-6E9DF2BB9419}" srcOrd="0" destOrd="4" presId="urn:microsoft.com/office/officeart/2005/8/layout/vList5"/>
    <dgm:cxn modelId="{CF0B9D46-BE39-4B7B-913F-C60115962B21}" type="presOf" srcId="{486F63B6-04D5-4EFF-BA35-B470B7FD6869}" destId="{A3EE8A26-591C-43A3-940F-8F6733F1F346}" srcOrd="0" destOrd="3" presId="urn:microsoft.com/office/officeart/2005/8/layout/vList5"/>
    <dgm:cxn modelId="{1050E41B-3D6E-4990-8261-21F63B413D0D}" srcId="{8BC32839-1B02-4FAE-921D-CF6ECC612AFD}" destId="{19077586-1C9E-4F17-B6E8-09831C396E97}" srcOrd="0" destOrd="0" parTransId="{BA286703-D12A-4A71-95AF-A3256291394E}" sibTransId="{CAADE20B-EF26-4C28-BC3D-6DF5DF1B2A70}"/>
    <dgm:cxn modelId="{10FD611C-E7F2-4699-AD9F-EC4170518940}" type="presOf" srcId="{FADA1F01-2E23-4C7B-BD12-176274545F12}" destId="{C2EA71D2-6B19-42C2-9AE8-6E9DF2BB9419}" srcOrd="0" destOrd="3" presId="urn:microsoft.com/office/officeart/2005/8/layout/vList5"/>
    <dgm:cxn modelId="{B5CB5ECE-F6E7-4D13-818D-211FFBAB5069}" type="presOf" srcId="{66089AF9-E74D-463D-B184-F1E660460ADD}" destId="{41C0FE17-C09E-411F-86E5-AD97FD50FE85}" srcOrd="0" destOrd="0" presId="urn:microsoft.com/office/officeart/2005/8/layout/vList5"/>
    <dgm:cxn modelId="{A18097C8-4CC3-4A79-B8F1-4002EC9D03A8}" srcId="{66089AF9-E74D-463D-B184-F1E660460ADD}" destId="{F16F813F-E11E-4651-8E97-27F14B00CF4B}" srcOrd="1" destOrd="0" parTransId="{7E10223D-4CA2-4530-AFCA-CFFC95AD8311}" sibTransId="{E00C2933-8514-4DE8-8E24-92C89EC35A56}"/>
    <dgm:cxn modelId="{A2F5C9A5-2700-4118-B2A9-978574864010}" type="presOf" srcId="{91000452-077B-4855-B0B6-7C2C13CB32B1}" destId="{A3EE8A26-591C-43A3-940F-8F6733F1F346}" srcOrd="0" destOrd="6" presId="urn:microsoft.com/office/officeart/2005/8/layout/vList5"/>
    <dgm:cxn modelId="{A0322D3C-7596-4074-AFE1-28418B08AFD2}" srcId="{F16F813F-E11E-4651-8E97-27F14B00CF4B}" destId="{6E4E4A84-E72C-48C2-A083-C13D867A57D7}" srcOrd="1" destOrd="0" parTransId="{5E03DF1F-F5F6-4EC6-842D-45B5D2E9BCBC}" sibTransId="{502E2CFD-96EB-4126-A9CE-A2B179F6648F}"/>
    <dgm:cxn modelId="{09522EFE-FDAB-42AC-85D9-DBAA87B27683}" srcId="{390AE41D-EB75-4743-B6B3-AF7EB4EFA68F}" destId="{4DD7030E-0F48-4FBF-95D9-320D07041905}" srcOrd="1" destOrd="0" parTransId="{B08573F2-71A8-41A0-92C0-E91579ABFB4C}" sibTransId="{7C3E0E95-C06F-49B5-835F-AE420DDB12A3}"/>
    <dgm:cxn modelId="{E4DFFBF1-245D-4EF3-BE55-85DD231F5ABD}" type="presOf" srcId="{BFFCE86E-F9B4-4E2E-B09E-2718BEF2508B}" destId="{C2EA71D2-6B19-42C2-9AE8-6E9DF2BB9419}" srcOrd="0" destOrd="0" presId="urn:microsoft.com/office/officeart/2005/8/layout/vList5"/>
    <dgm:cxn modelId="{C52B1509-9BA8-4A6B-A27D-56E69E92FDA8}" type="presParOf" srcId="{6DB3A139-9999-4E78-A09C-5C54BF010241}" destId="{E122C97D-3CA4-4BF8-A4C4-D8F8C66B9A10}" srcOrd="0" destOrd="0" presId="urn:microsoft.com/office/officeart/2005/8/layout/vList5"/>
    <dgm:cxn modelId="{91D61F4E-6976-4929-8522-78C5B797292B}" type="presParOf" srcId="{E122C97D-3CA4-4BF8-A4C4-D8F8C66B9A10}" destId="{86D0EAF9-45BB-4A46-B8E8-BFC613F1362C}" srcOrd="0" destOrd="0" presId="urn:microsoft.com/office/officeart/2005/8/layout/vList5"/>
    <dgm:cxn modelId="{A16A0897-7B26-4710-ADEC-B94598305BAE}" type="presParOf" srcId="{E122C97D-3CA4-4BF8-A4C4-D8F8C66B9A10}" destId="{A3EE8A26-591C-43A3-940F-8F6733F1F346}" srcOrd="1" destOrd="0" presId="urn:microsoft.com/office/officeart/2005/8/layout/vList5"/>
    <dgm:cxn modelId="{BCAE6C9B-74A0-4337-8B27-33C347C5E020}" type="presParOf" srcId="{6DB3A139-9999-4E78-A09C-5C54BF010241}" destId="{B099EC81-1AD3-48C1-8732-08903E66A78D}" srcOrd="1" destOrd="0" presId="urn:microsoft.com/office/officeart/2005/8/layout/vList5"/>
    <dgm:cxn modelId="{3E21003E-4AAB-42FD-9C55-7CEF8893E1A1}" type="presParOf" srcId="{6DB3A139-9999-4E78-A09C-5C54BF010241}" destId="{E77F7E62-6289-40F5-93CA-951FF29FA3E3}" srcOrd="2" destOrd="0" presId="urn:microsoft.com/office/officeart/2005/8/layout/vList5"/>
    <dgm:cxn modelId="{DDE765DE-1977-45CC-94EC-5A9FDD3B8FB5}" type="presParOf" srcId="{E77F7E62-6289-40F5-93CA-951FF29FA3E3}" destId="{41C0FE17-C09E-411F-86E5-AD97FD50FE85}" srcOrd="0" destOrd="0" presId="urn:microsoft.com/office/officeart/2005/8/layout/vList5"/>
    <dgm:cxn modelId="{D65DF43E-41CE-4A97-A14D-2BC63CB91CAE}" type="presParOf" srcId="{E77F7E62-6289-40F5-93CA-951FF29FA3E3}" destId="{C2EA71D2-6B19-42C2-9AE8-6E9DF2BB9419}"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14837B-445D-E74E-B947-48518186CC58}" type="doc">
      <dgm:prSet loTypeId="urn:microsoft.com/office/officeart/2005/8/layout/radial3" loCatId="relationship" qsTypeId="urn:microsoft.com/office/officeart/2005/8/quickstyle/simple1" qsCatId="simple" csTypeId="urn:microsoft.com/office/officeart/2005/8/colors/colorful1#1" csCatId="colorful" phldr="1"/>
      <dgm:spPr/>
      <dgm:t>
        <a:bodyPr/>
        <a:lstStyle/>
        <a:p>
          <a:endParaRPr lang="fr-FR"/>
        </a:p>
      </dgm:t>
    </dgm:pt>
    <dgm:pt modelId="{754B9469-FFE7-8948-B449-603EC04A6B35}">
      <dgm:prSet custT="1"/>
      <dgm:spPr/>
      <dgm:t>
        <a:bodyPr lIns="0" tIns="0" rIns="0" bIns="0"/>
        <a:lstStyle/>
        <a:p>
          <a:r>
            <a:rPr lang="fr-FR" sz="1100" dirty="0" smtClean="0"/>
            <a:t>Accès au diagnostic et aux </a:t>
          </a:r>
          <a:r>
            <a:rPr lang="fr-FR" sz="1100" smtClean="0"/>
            <a:t>soins psychiatriques</a:t>
          </a:r>
          <a:endParaRPr lang="fr-FR" sz="1100" dirty="0"/>
        </a:p>
      </dgm:t>
    </dgm:pt>
    <dgm:pt modelId="{BCBE1108-3434-2442-89EC-560AA7BAAD7B}" type="parTrans" cxnId="{B884FD88-94C6-9E4B-B717-267ADD9A5148}">
      <dgm:prSet/>
      <dgm:spPr/>
      <dgm:t>
        <a:bodyPr/>
        <a:lstStyle/>
        <a:p>
          <a:endParaRPr lang="fr-FR" sz="1400"/>
        </a:p>
      </dgm:t>
    </dgm:pt>
    <dgm:pt modelId="{3683C2F2-E75E-E442-B9DC-91218FA15299}" type="sibTrans" cxnId="{B884FD88-94C6-9E4B-B717-267ADD9A5148}">
      <dgm:prSet/>
      <dgm:spPr/>
      <dgm:t>
        <a:bodyPr/>
        <a:lstStyle/>
        <a:p>
          <a:endParaRPr lang="fr-FR" sz="1400"/>
        </a:p>
      </dgm:t>
    </dgm:pt>
    <dgm:pt modelId="{5143268F-1F7E-5C4A-9E73-6E29BE39E0B3}">
      <dgm:prSet custT="1"/>
      <dgm:spPr/>
      <dgm:t>
        <a:bodyPr lIns="0" tIns="0" rIns="0" bIns="0"/>
        <a:lstStyle/>
        <a:p>
          <a:r>
            <a:rPr lang="fr-FR" sz="1100" dirty="0" smtClean="0"/>
            <a:t>Situations</a:t>
          </a:r>
        </a:p>
        <a:p>
          <a:r>
            <a:rPr lang="fr-FR" sz="1100" dirty="0" smtClean="0"/>
            <a:t>inadéquates</a:t>
          </a:r>
          <a:endParaRPr lang="fr-FR" sz="1100" dirty="0"/>
        </a:p>
      </dgm:t>
    </dgm:pt>
    <dgm:pt modelId="{ACBAF944-39AF-C247-A626-57C49F31B553}" type="parTrans" cxnId="{4E86876F-0A1F-8F40-9684-8653D4A7E9C2}">
      <dgm:prSet/>
      <dgm:spPr/>
      <dgm:t>
        <a:bodyPr/>
        <a:lstStyle/>
        <a:p>
          <a:endParaRPr lang="fr-FR" sz="1400"/>
        </a:p>
      </dgm:t>
    </dgm:pt>
    <dgm:pt modelId="{E03A4BC9-03C0-4A47-B6CA-22E9FEC5D739}" type="sibTrans" cxnId="{4E86876F-0A1F-8F40-9684-8653D4A7E9C2}">
      <dgm:prSet/>
      <dgm:spPr/>
      <dgm:t>
        <a:bodyPr/>
        <a:lstStyle/>
        <a:p>
          <a:endParaRPr lang="fr-FR" sz="1400"/>
        </a:p>
      </dgm:t>
    </dgm:pt>
    <dgm:pt modelId="{B2184227-C27C-9445-A6A9-9738D926E450}">
      <dgm:prSet custT="1"/>
      <dgm:spPr/>
      <dgm:t>
        <a:bodyPr lIns="0" tIns="0" rIns="0" bIns="0"/>
        <a:lstStyle/>
        <a:p>
          <a:r>
            <a:rPr lang="fr-FR" sz="1100" dirty="0" smtClean="0"/>
            <a:t>Accès aux accompagnements sociaux  et médico-sociaux</a:t>
          </a:r>
          <a:endParaRPr lang="fr-FR" sz="1100" dirty="0"/>
        </a:p>
      </dgm:t>
    </dgm:pt>
    <dgm:pt modelId="{2547B019-82BC-BE41-9886-B80D4DBB2F09}" type="parTrans" cxnId="{BE8636FB-AEC3-F849-BA14-5441C667E02D}">
      <dgm:prSet/>
      <dgm:spPr/>
      <dgm:t>
        <a:bodyPr/>
        <a:lstStyle/>
        <a:p>
          <a:endParaRPr lang="fr-FR" sz="1400"/>
        </a:p>
      </dgm:t>
    </dgm:pt>
    <dgm:pt modelId="{53E4FA24-F954-C846-A513-6ED6706FD4EA}" type="sibTrans" cxnId="{BE8636FB-AEC3-F849-BA14-5441C667E02D}">
      <dgm:prSet/>
      <dgm:spPr/>
      <dgm:t>
        <a:bodyPr/>
        <a:lstStyle/>
        <a:p>
          <a:endParaRPr lang="fr-FR" sz="1400"/>
        </a:p>
      </dgm:t>
    </dgm:pt>
    <dgm:pt modelId="{3A96784C-257A-7C4F-B5A3-93D95A5335D2}">
      <dgm:prSet custT="1"/>
      <dgm:spPr/>
      <dgm:t>
        <a:bodyPr lIns="0" tIns="0" rIns="0" bIns="0"/>
        <a:lstStyle/>
        <a:p>
          <a:r>
            <a:rPr lang="fr-FR" sz="1100" dirty="0" smtClean="0"/>
            <a:t>Accès aux soins somatiques</a:t>
          </a:r>
          <a:endParaRPr lang="fr-FR" sz="1100" dirty="0"/>
        </a:p>
      </dgm:t>
    </dgm:pt>
    <dgm:pt modelId="{5F238306-F5CA-FF48-9AF7-7F610F6C60B9}" type="parTrans" cxnId="{FDAD5CC6-52E2-6042-9929-F947F1051E4C}">
      <dgm:prSet/>
      <dgm:spPr/>
      <dgm:t>
        <a:bodyPr/>
        <a:lstStyle/>
        <a:p>
          <a:endParaRPr lang="fr-FR" sz="1400"/>
        </a:p>
      </dgm:t>
    </dgm:pt>
    <dgm:pt modelId="{66D2FB9F-0CA2-4645-AD8C-8DC821739624}" type="sibTrans" cxnId="{FDAD5CC6-52E2-6042-9929-F947F1051E4C}">
      <dgm:prSet/>
      <dgm:spPr/>
      <dgm:t>
        <a:bodyPr/>
        <a:lstStyle/>
        <a:p>
          <a:endParaRPr lang="fr-FR" sz="1400"/>
        </a:p>
      </dgm:t>
    </dgm:pt>
    <dgm:pt modelId="{4C80DF01-4DE8-7F4B-B0BD-8FF59F007914}">
      <dgm:prSet custT="1"/>
      <dgm:spPr/>
      <dgm:t>
        <a:bodyPr lIns="0" tIns="0" rIns="0" bIns="0"/>
        <a:lstStyle/>
        <a:p>
          <a:r>
            <a:rPr lang="fr-FR" sz="1100" dirty="0" smtClean="0"/>
            <a:t>Prévention et gestion des situations </a:t>
          </a:r>
          <a:br>
            <a:rPr lang="fr-FR" sz="1100" dirty="0" smtClean="0"/>
          </a:br>
          <a:r>
            <a:rPr lang="fr-FR" sz="1100" dirty="0" smtClean="0"/>
            <a:t>de crise</a:t>
          </a:r>
          <a:endParaRPr lang="fr-FR" sz="1100" dirty="0"/>
        </a:p>
      </dgm:t>
    </dgm:pt>
    <dgm:pt modelId="{4641D9A5-5B94-CC43-BCCB-1D6D71FA612A}" type="parTrans" cxnId="{36FC9121-014F-CA4D-9E05-975FA338AF78}">
      <dgm:prSet/>
      <dgm:spPr/>
      <dgm:t>
        <a:bodyPr/>
        <a:lstStyle/>
        <a:p>
          <a:endParaRPr lang="fr-FR" sz="1400"/>
        </a:p>
      </dgm:t>
    </dgm:pt>
    <dgm:pt modelId="{513B7CCA-89EA-CE47-88E4-2E6DBA552466}" type="sibTrans" cxnId="{36FC9121-014F-CA4D-9E05-975FA338AF78}">
      <dgm:prSet/>
      <dgm:spPr/>
      <dgm:t>
        <a:bodyPr/>
        <a:lstStyle/>
        <a:p>
          <a:endParaRPr lang="fr-FR" sz="1400"/>
        </a:p>
      </dgm:t>
    </dgm:pt>
    <dgm:pt modelId="{426A455A-66FF-6641-810A-52C94076C08C}">
      <dgm:prSet custT="1"/>
      <dgm:spPr>
        <a:solidFill>
          <a:schemeClr val="bg1"/>
        </a:solidFill>
        <a:ln w="63500" cap="flat" cmpd="sng" algn="ctr">
          <a:noFill/>
          <a:prstDash val="dash"/>
          <a:round/>
          <a:headEnd type="none" w="med" len="med"/>
          <a:tailEnd type="none" w="med" len="med"/>
        </a:ln>
      </dgm:spPr>
      <dgm:t>
        <a:bodyPr/>
        <a:lstStyle/>
        <a:p>
          <a:endParaRPr lang="fr-FR" sz="5400" dirty="0">
            <a:solidFill>
              <a:srgbClr val="02375E"/>
            </a:solidFill>
          </a:endParaRPr>
        </a:p>
      </dgm:t>
    </dgm:pt>
    <dgm:pt modelId="{AB8A99CB-9A75-6647-80C4-CD876C711084}" type="sibTrans" cxnId="{946C8A2C-DD2B-E74C-872B-69764D410F95}">
      <dgm:prSet/>
      <dgm:spPr/>
      <dgm:t>
        <a:bodyPr/>
        <a:lstStyle/>
        <a:p>
          <a:endParaRPr lang="fr-FR" sz="1400"/>
        </a:p>
      </dgm:t>
    </dgm:pt>
    <dgm:pt modelId="{E33BDECA-0216-C24A-A669-93E8CBB68EFC}" type="parTrans" cxnId="{946C8A2C-DD2B-E74C-872B-69764D410F95}">
      <dgm:prSet/>
      <dgm:spPr/>
      <dgm:t>
        <a:bodyPr/>
        <a:lstStyle/>
        <a:p>
          <a:endParaRPr lang="fr-FR" sz="1400"/>
        </a:p>
      </dgm:t>
    </dgm:pt>
    <dgm:pt modelId="{822045AA-A996-9C42-BD8F-5C4EF06221A2}" type="pres">
      <dgm:prSet presAssocID="{4F14837B-445D-E74E-B947-48518186CC58}" presName="composite" presStyleCnt="0">
        <dgm:presLayoutVars>
          <dgm:chMax val="1"/>
          <dgm:dir/>
          <dgm:resizeHandles val="exact"/>
        </dgm:presLayoutVars>
      </dgm:prSet>
      <dgm:spPr/>
      <dgm:t>
        <a:bodyPr/>
        <a:lstStyle/>
        <a:p>
          <a:endParaRPr lang="fr-FR"/>
        </a:p>
      </dgm:t>
    </dgm:pt>
    <dgm:pt modelId="{0BA9EEF6-A9ED-5A44-ACB4-5CA1B6553CD1}" type="pres">
      <dgm:prSet presAssocID="{4F14837B-445D-E74E-B947-48518186CC58}" presName="radial" presStyleCnt="0">
        <dgm:presLayoutVars>
          <dgm:animLvl val="ctr"/>
        </dgm:presLayoutVars>
      </dgm:prSet>
      <dgm:spPr/>
    </dgm:pt>
    <dgm:pt modelId="{855BBAA5-53EC-184E-8B18-A93755920ABE}" type="pres">
      <dgm:prSet presAssocID="{426A455A-66FF-6641-810A-52C94076C08C}" presName="centerShape" presStyleLbl="vennNode1" presStyleIdx="0" presStyleCnt="6"/>
      <dgm:spPr/>
      <dgm:t>
        <a:bodyPr/>
        <a:lstStyle/>
        <a:p>
          <a:endParaRPr lang="fr-FR"/>
        </a:p>
      </dgm:t>
    </dgm:pt>
    <dgm:pt modelId="{B475A77C-89DD-774A-BA06-D1713914AC2C}" type="pres">
      <dgm:prSet presAssocID="{754B9469-FFE7-8948-B449-603EC04A6B35}" presName="node" presStyleLbl="vennNode1" presStyleIdx="1" presStyleCnt="6" custScaleX="130558" custScaleY="130558">
        <dgm:presLayoutVars>
          <dgm:bulletEnabled val="1"/>
        </dgm:presLayoutVars>
      </dgm:prSet>
      <dgm:spPr/>
      <dgm:t>
        <a:bodyPr/>
        <a:lstStyle/>
        <a:p>
          <a:endParaRPr lang="fr-FR"/>
        </a:p>
      </dgm:t>
    </dgm:pt>
    <dgm:pt modelId="{25EF9AC0-77D3-0547-8D66-F876285DF92E}" type="pres">
      <dgm:prSet presAssocID="{5143268F-1F7E-5C4A-9E73-6E29BE39E0B3}" presName="node" presStyleLbl="vennNode1" presStyleIdx="2" presStyleCnt="6" custScaleX="130558" custScaleY="130558">
        <dgm:presLayoutVars>
          <dgm:bulletEnabled val="1"/>
        </dgm:presLayoutVars>
      </dgm:prSet>
      <dgm:spPr/>
      <dgm:t>
        <a:bodyPr/>
        <a:lstStyle/>
        <a:p>
          <a:endParaRPr lang="fr-FR"/>
        </a:p>
      </dgm:t>
    </dgm:pt>
    <dgm:pt modelId="{656164EE-11E8-8C4D-B38C-F0C74991BEC4}" type="pres">
      <dgm:prSet presAssocID="{B2184227-C27C-9445-A6A9-9738D926E450}" presName="node" presStyleLbl="vennNode1" presStyleIdx="3" presStyleCnt="6" custScaleX="130558" custScaleY="130558">
        <dgm:presLayoutVars>
          <dgm:bulletEnabled val="1"/>
        </dgm:presLayoutVars>
      </dgm:prSet>
      <dgm:spPr/>
      <dgm:t>
        <a:bodyPr/>
        <a:lstStyle/>
        <a:p>
          <a:endParaRPr lang="fr-FR"/>
        </a:p>
      </dgm:t>
    </dgm:pt>
    <dgm:pt modelId="{36924BB6-8B4A-FB45-9080-CF806AB753DC}" type="pres">
      <dgm:prSet presAssocID="{3A96784C-257A-7C4F-B5A3-93D95A5335D2}" presName="node" presStyleLbl="vennNode1" presStyleIdx="4" presStyleCnt="6" custScaleX="130558" custScaleY="130558">
        <dgm:presLayoutVars>
          <dgm:bulletEnabled val="1"/>
        </dgm:presLayoutVars>
      </dgm:prSet>
      <dgm:spPr/>
      <dgm:t>
        <a:bodyPr/>
        <a:lstStyle/>
        <a:p>
          <a:endParaRPr lang="fr-FR"/>
        </a:p>
      </dgm:t>
    </dgm:pt>
    <dgm:pt modelId="{F93EF234-47FF-494A-AEFE-C8C98A793453}" type="pres">
      <dgm:prSet presAssocID="{4C80DF01-4DE8-7F4B-B0BD-8FF59F007914}" presName="node" presStyleLbl="vennNode1" presStyleIdx="5" presStyleCnt="6" custScaleX="130558" custScaleY="130558">
        <dgm:presLayoutVars>
          <dgm:bulletEnabled val="1"/>
        </dgm:presLayoutVars>
      </dgm:prSet>
      <dgm:spPr/>
      <dgm:t>
        <a:bodyPr/>
        <a:lstStyle/>
        <a:p>
          <a:endParaRPr lang="fr-FR"/>
        </a:p>
      </dgm:t>
    </dgm:pt>
  </dgm:ptLst>
  <dgm:cxnLst>
    <dgm:cxn modelId="{12CCB3B1-9F68-4DC1-9603-2ACB2B6078F2}" type="presOf" srcId="{754B9469-FFE7-8948-B449-603EC04A6B35}" destId="{B475A77C-89DD-774A-BA06-D1713914AC2C}" srcOrd="0" destOrd="0" presId="urn:microsoft.com/office/officeart/2005/8/layout/radial3"/>
    <dgm:cxn modelId="{376A7654-60CF-4C81-9DC2-236622EC18CC}" type="presOf" srcId="{426A455A-66FF-6641-810A-52C94076C08C}" destId="{855BBAA5-53EC-184E-8B18-A93755920ABE}" srcOrd="0" destOrd="0" presId="urn:microsoft.com/office/officeart/2005/8/layout/radial3"/>
    <dgm:cxn modelId="{942A8A01-CF28-43E4-A810-3259E10E915C}" type="presOf" srcId="{4F14837B-445D-E74E-B947-48518186CC58}" destId="{822045AA-A996-9C42-BD8F-5C4EF06221A2}" srcOrd="0" destOrd="0" presId="urn:microsoft.com/office/officeart/2005/8/layout/radial3"/>
    <dgm:cxn modelId="{FDAD5CC6-52E2-6042-9929-F947F1051E4C}" srcId="{426A455A-66FF-6641-810A-52C94076C08C}" destId="{3A96784C-257A-7C4F-B5A3-93D95A5335D2}" srcOrd="3" destOrd="0" parTransId="{5F238306-F5CA-FF48-9AF7-7F610F6C60B9}" sibTransId="{66D2FB9F-0CA2-4645-AD8C-8DC821739624}"/>
    <dgm:cxn modelId="{36FC9121-014F-CA4D-9E05-975FA338AF78}" srcId="{426A455A-66FF-6641-810A-52C94076C08C}" destId="{4C80DF01-4DE8-7F4B-B0BD-8FF59F007914}" srcOrd="4" destOrd="0" parTransId="{4641D9A5-5B94-CC43-BCCB-1D6D71FA612A}" sibTransId="{513B7CCA-89EA-CE47-88E4-2E6DBA552466}"/>
    <dgm:cxn modelId="{CD0B22A0-1735-42DE-BE78-0DF55C42574B}" type="presOf" srcId="{5143268F-1F7E-5C4A-9E73-6E29BE39E0B3}" destId="{25EF9AC0-77D3-0547-8D66-F876285DF92E}" srcOrd="0" destOrd="0" presId="urn:microsoft.com/office/officeart/2005/8/layout/radial3"/>
    <dgm:cxn modelId="{4E86876F-0A1F-8F40-9684-8653D4A7E9C2}" srcId="{426A455A-66FF-6641-810A-52C94076C08C}" destId="{5143268F-1F7E-5C4A-9E73-6E29BE39E0B3}" srcOrd="1" destOrd="0" parTransId="{ACBAF944-39AF-C247-A626-57C49F31B553}" sibTransId="{E03A4BC9-03C0-4A47-B6CA-22E9FEC5D739}"/>
    <dgm:cxn modelId="{BE8636FB-AEC3-F849-BA14-5441C667E02D}" srcId="{426A455A-66FF-6641-810A-52C94076C08C}" destId="{B2184227-C27C-9445-A6A9-9738D926E450}" srcOrd="2" destOrd="0" parTransId="{2547B019-82BC-BE41-9886-B80D4DBB2F09}" sibTransId="{53E4FA24-F954-C846-A513-6ED6706FD4EA}"/>
    <dgm:cxn modelId="{97E09267-B2DB-48B9-AC9E-26360F9407C5}" type="presOf" srcId="{B2184227-C27C-9445-A6A9-9738D926E450}" destId="{656164EE-11E8-8C4D-B38C-F0C74991BEC4}" srcOrd="0" destOrd="0" presId="urn:microsoft.com/office/officeart/2005/8/layout/radial3"/>
    <dgm:cxn modelId="{FEAFCB4D-A16A-4917-B4F9-696028B5BB3B}" type="presOf" srcId="{3A96784C-257A-7C4F-B5A3-93D95A5335D2}" destId="{36924BB6-8B4A-FB45-9080-CF806AB753DC}" srcOrd="0" destOrd="0" presId="urn:microsoft.com/office/officeart/2005/8/layout/radial3"/>
    <dgm:cxn modelId="{B884FD88-94C6-9E4B-B717-267ADD9A5148}" srcId="{426A455A-66FF-6641-810A-52C94076C08C}" destId="{754B9469-FFE7-8948-B449-603EC04A6B35}" srcOrd="0" destOrd="0" parTransId="{BCBE1108-3434-2442-89EC-560AA7BAAD7B}" sibTransId="{3683C2F2-E75E-E442-B9DC-91218FA15299}"/>
    <dgm:cxn modelId="{946C8A2C-DD2B-E74C-872B-69764D410F95}" srcId="{4F14837B-445D-E74E-B947-48518186CC58}" destId="{426A455A-66FF-6641-810A-52C94076C08C}" srcOrd="0" destOrd="0" parTransId="{E33BDECA-0216-C24A-A669-93E8CBB68EFC}" sibTransId="{AB8A99CB-9A75-6647-80C4-CD876C711084}"/>
    <dgm:cxn modelId="{070902CE-AC8D-4619-952F-BD6AB14594BE}" type="presOf" srcId="{4C80DF01-4DE8-7F4B-B0BD-8FF59F007914}" destId="{F93EF234-47FF-494A-AEFE-C8C98A793453}" srcOrd="0" destOrd="0" presId="urn:microsoft.com/office/officeart/2005/8/layout/radial3"/>
    <dgm:cxn modelId="{97EA25E1-90EB-4D06-8617-C328A0DDD53A}" type="presParOf" srcId="{822045AA-A996-9C42-BD8F-5C4EF06221A2}" destId="{0BA9EEF6-A9ED-5A44-ACB4-5CA1B6553CD1}" srcOrd="0" destOrd="0" presId="urn:microsoft.com/office/officeart/2005/8/layout/radial3"/>
    <dgm:cxn modelId="{0FDD1283-BF78-479A-8A71-9BCC7D24ADAA}" type="presParOf" srcId="{0BA9EEF6-A9ED-5A44-ACB4-5CA1B6553CD1}" destId="{855BBAA5-53EC-184E-8B18-A93755920ABE}" srcOrd="0" destOrd="0" presId="urn:microsoft.com/office/officeart/2005/8/layout/radial3"/>
    <dgm:cxn modelId="{1E1AD9BF-BDC4-442F-97FE-CDEA44BC5D28}" type="presParOf" srcId="{0BA9EEF6-A9ED-5A44-ACB4-5CA1B6553CD1}" destId="{B475A77C-89DD-774A-BA06-D1713914AC2C}" srcOrd="1" destOrd="0" presId="urn:microsoft.com/office/officeart/2005/8/layout/radial3"/>
    <dgm:cxn modelId="{42FE759F-4A78-4E5C-8FDC-1EEAE334CAC6}" type="presParOf" srcId="{0BA9EEF6-A9ED-5A44-ACB4-5CA1B6553CD1}" destId="{25EF9AC0-77D3-0547-8D66-F876285DF92E}" srcOrd="2" destOrd="0" presId="urn:microsoft.com/office/officeart/2005/8/layout/radial3"/>
    <dgm:cxn modelId="{D323F2D4-46C4-4040-A0C1-25AAF5CACF50}" type="presParOf" srcId="{0BA9EEF6-A9ED-5A44-ACB4-5CA1B6553CD1}" destId="{656164EE-11E8-8C4D-B38C-F0C74991BEC4}" srcOrd="3" destOrd="0" presId="urn:microsoft.com/office/officeart/2005/8/layout/radial3"/>
    <dgm:cxn modelId="{C3C80B23-C927-4C6E-B137-64400B240E7B}" type="presParOf" srcId="{0BA9EEF6-A9ED-5A44-ACB4-5CA1B6553CD1}" destId="{36924BB6-8B4A-FB45-9080-CF806AB753DC}" srcOrd="4" destOrd="0" presId="urn:microsoft.com/office/officeart/2005/8/layout/radial3"/>
    <dgm:cxn modelId="{ECFE4556-7D5A-44BE-8D51-8900679A1171}" type="presParOf" srcId="{0BA9EEF6-A9ED-5A44-ACB4-5CA1B6553CD1}" destId="{F93EF234-47FF-494A-AEFE-C8C98A793453}" srcOrd="5" destOrd="0" presId="urn:microsoft.com/office/officeart/2005/8/layout/radial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981" tIns="45990" rIns="91981" bIns="45990" rtlCol="0"/>
          <a:lstStyle>
            <a:lvl1pPr algn="l">
              <a:defRPr sz="1200" b="0"/>
            </a:lvl1pPr>
          </a:lstStyle>
          <a:p>
            <a:pPr>
              <a:defRPr/>
            </a:pPr>
            <a:endParaRPr lang="fr-FR"/>
          </a:p>
        </p:txBody>
      </p:sp>
      <p:sp>
        <p:nvSpPr>
          <p:cNvPr id="3" name="Espace réservé de la date 2"/>
          <p:cNvSpPr>
            <a:spLocks noGrp="1"/>
          </p:cNvSpPr>
          <p:nvPr>
            <p:ph type="dt" sz="quarter" idx="1"/>
          </p:nvPr>
        </p:nvSpPr>
        <p:spPr>
          <a:xfrm>
            <a:off x="3851275" y="0"/>
            <a:ext cx="2944813" cy="496888"/>
          </a:xfrm>
          <a:prstGeom prst="rect">
            <a:avLst/>
          </a:prstGeom>
        </p:spPr>
        <p:txBody>
          <a:bodyPr vert="horz" lIns="91981" tIns="45990" rIns="91981" bIns="45990" rtlCol="0"/>
          <a:lstStyle>
            <a:lvl1pPr algn="r">
              <a:defRPr sz="1200" b="0"/>
            </a:lvl1pPr>
          </a:lstStyle>
          <a:p>
            <a:pPr>
              <a:defRPr/>
            </a:pPr>
            <a:fld id="{FD8D37FF-4F79-47D3-8B88-CA5BEAE0DA59}" type="datetimeFigureOut">
              <a:rPr lang="fr-FR"/>
              <a:pPr>
                <a:defRPr/>
              </a:pPr>
              <a:t>23/06/2016</a:t>
            </a:fld>
            <a:endParaRPr lang="fr-FR"/>
          </a:p>
        </p:txBody>
      </p:sp>
      <p:sp>
        <p:nvSpPr>
          <p:cNvPr id="4" name="Espace réservé du pied de page 3"/>
          <p:cNvSpPr>
            <a:spLocks noGrp="1"/>
          </p:cNvSpPr>
          <p:nvPr>
            <p:ph type="ftr" sz="quarter" idx="2"/>
          </p:nvPr>
        </p:nvSpPr>
        <p:spPr>
          <a:xfrm>
            <a:off x="0" y="9428166"/>
            <a:ext cx="2944813" cy="496887"/>
          </a:xfrm>
          <a:prstGeom prst="rect">
            <a:avLst/>
          </a:prstGeom>
        </p:spPr>
        <p:txBody>
          <a:bodyPr vert="horz" lIns="91981" tIns="45990" rIns="91981" bIns="45990" rtlCol="0" anchor="b"/>
          <a:lstStyle>
            <a:lvl1pPr algn="l">
              <a:defRPr sz="1200" b="0"/>
            </a:lvl1pPr>
          </a:lstStyle>
          <a:p>
            <a:pPr>
              <a:defRPr/>
            </a:pPr>
            <a:endParaRPr lang="fr-FR"/>
          </a:p>
        </p:txBody>
      </p:sp>
      <p:sp>
        <p:nvSpPr>
          <p:cNvPr id="5" name="Espace réservé du numéro de diapositive 4"/>
          <p:cNvSpPr>
            <a:spLocks noGrp="1"/>
          </p:cNvSpPr>
          <p:nvPr>
            <p:ph type="sldNum" sz="quarter" idx="3"/>
          </p:nvPr>
        </p:nvSpPr>
        <p:spPr>
          <a:xfrm>
            <a:off x="3851275" y="9428166"/>
            <a:ext cx="2944813" cy="496887"/>
          </a:xfrm>
          <a:prstGeom prst="rect">
            <a:avLst/>
          </a:prstGeom>
        </p:spPr>
        <p:txBody>
          <a:bodyPr vert="horz" lIns="91981" tIns="45990" rIns="91981" bIns="45990" rtlCol="0" anchor="b"/>
          <a:lstStyle>
            <a:lvl1pPr algn="r">
              <a:defRPr sz="1200" b="0"/>
            </a:lvl1pPr>
          </a:lstStyle>
          <a:p>
            <a:pPr>
              <a:defRPr/>
            </a:pPr>
            <a:fld id="{2D8B48FA-3B99-4E5E-B9EF-2F6CF06A7F98}" type="slidenum">
              <a:rPr lang="fr-FR"/>
              <a:pPr>
                <a:defRPr/>
              </a:pPr>
              <a:t>‹N°›</a:t>
            </a:fld>
            <a:endParaRPr lang="fr-FR"/>
          </a:p>
        </p:txBody>
      </p:sp>
    </p:spTree>
    <p:extLst>
      <p:ext uri="{BB962C8B-B14F-4D97-AF65-F5344CB8AC3E}">
        <p14:creationId xmlns:p14="http://schemas.microsoft.com/office/powerpoint/2010/main" xmlns="" val="889243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81" tIns="45990" rIns="91981" bIns="45990" numCol="1" anchor="t" anchorCtr="0" compatLnSpc="1">
            <a:prstTxWarp prst="textNoShape">
              <a:avLst/>
            </a:prstTxWarp>
          </a:bodyPr>
          <a:lstStyle>
            <a:lvl1pPr>
              <a:defRPr sz="1200" b="0"/>
            </a:lvl1pPr>
          </a:lstStyle>
          <a:p>
            <a:pPr>
              <a:defRPr/>
            </a:pPr>
            <a:endParaRPr lang="fr-FR"/>
          </a:p>
        </p:txBody>
      </p:sp>
      <p:sp>
        <p:nvSpPr>
          <p:cNvPr id="512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981" tIns="45990" rIns="91981" bIns="45990" numCol="1" anchor="t" anchorCtr="0" compatLnSpc="1">
            <a:prstTxWarp prst="textNoShape">
              <a:avLst/>
            </a:prstTxWarp>
          </a:bodyPr>
          <a:lstStyle>
            <a:lvl1pPr algn="r">
              <a:defRPr sz="1200" b="0"/>
            </a:lvl1pPr>
          </a:lstStyle>
          <a:p>
            <a:pPr>
              <a:defRPr/>
            </a:pPr>
            <a:endParaRPr lang="fr-FR"/>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2" y="4714876"/>
            <a:ext cx="5438775" cy="4467225"/>
          </a:xfrm>
          <a:prstGeom prst="rect">
            <a:avLst/>
          </a:prstGeom>
          <a:noFill/>
          <a:ln w="9525">
            <a:noFill/>
            <a:miter lim="800000"/>
            <a:headEnd/>
            <a:tailEnd/>
          </a:ln>
          <a:effectLst/>
        </p:spPr>
        <p:txBody>
          <a:bodyPr vert="horz" wrap="square" lIns="91981" tIns="45990" rIns="91981" bIns="4599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28166"/>
            <a:ext cx="2944813" cy="496887"/>
          </a:xfrm>
          <a:prstGeom prst="rect">
            <a:avLst/>
          </a:prstGeom>
          <a:noFill/>
          <a:ln w="9525">
            <a:noFill/>
            <a:miter lim="800000"/>
            <a:headEnd/>
            <a:tailEnd/>
          </a:ln>
          <a:effectLst/>
        </p:spPr>
        <p:txBody>
          <a:bodyPr vert="horz" wrap="square" lIns="91981" tIns="45990" rIns="91981" bIns="45990" numCol="1" anchor="b" anchorCtr="0" compatLnSpc="1">
            <a:prstTxWarp prst="textNoShape">
              <a:avLst/>
            </a:prstTxWarp>
          </a:bodyPr>
          <a:lstStyle>
            <a:lvl1pPr>
              <a:defRPr sz="1200" b="0"/>
            </a:lvl1pPr>
          </a:lstStyle>
          <a:p>
            <a:pPr>
              <a:defRPr/>
            </a:pPr>
            <a:endParaRPr lang="fr-FR"/>
          </a:p>
        </p:txBody>
      </p:sp>
      <p:sp>
        <p:nvSpPr>
          <p:cNvPr id="5127" name="Rectangle 7"/>
          <p:cNvSpPr>
            <a:spLocks noGrp="1" noChangeArrowheads="1"/>
          </p:cNvSpPr>
          <p:nvPr>
            <p:ph type="sldNum" sz="quarter" idx="5"/>
          </p:nvPr>
        </p:nvSpPr>
        <p:spPr bwMode="auto">
          <a:xfrm>
            <a:off x="3851275" y="9428166"/>
            <a:ext cx="2944813" cy="496887"/>
          </a:xfrm>
          <a:prstGeom prst="rect">
            <a:avLst/>
          </a:prstGeom>
          <a:noFill/>
          <a:ln w="9525">
            <a:noFill/>
            <a:miter lim="800000"/>
            <a:headEnd/>
            <a:tailEnd/>
          </a:ln>
          <a:effectLst/>
        </p:spPr>
        <p:txBody>
          <a:bodyPr vert="horz" wrap="square" lIns="91981" tIns="45990" rIns="91981" bIns="45990" numCol="1" anchor="b" anchorCtr="0" compatLnSpc="1">
            <a:prstTxWarp prst="textNoShape">
              <a:avLst/>
            </a:prstTxWarp>
          </a:bodyPr>
          <a:lstStyle>
            <a:lvl1pPr algn="r">
              <a:defRPr sz="1200" b="0"/>
            </a:lvl1pPr>
          </a:lstStyle>
          <a:p>
            <a:pPr>
              <a:defRPr/>
            </a:pPr>
            <a:fld id="{FBFA2ACA-53B6-42D6-81EA-3B8890E54B7F}" type="slidenum">
              <a:rPr lang="fr-FR"/>
              <a:pPr>
                <a:defRPr/>
              </a:pPr>
              <a:t>‹N°›</a:t>
            </a:fld>
            <a:endParaRPr lang="fr-FR"/>
          </a:p>
        </p:txBody>
      </p:sp>
    </p:spTree>
    <p:extLst>
      <p:ext uri="{BB962C8B-B14F-4D97-AF65-F5344CB8AC3E}">
        <p14:creationId xmlns:p14="http://schemas.microsoft.com/office/powerpoint/2010/main" xmlns="" val="1740450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a:t>
            </a:fld>
            <a:endParaRPr lang="fr-FR"/>
          </a:p>
        </p:txBody>
      </p:sp>
    </p:spTree>
    <p:extLst>
      <p:ext uri="{BB962C8B-B14F-4D97-AF65-F5344CB8AC3E}">
        <p14:creationId xmlns:p14="http://schemas.microsoft.com/office/powerpoint/2010/main" xmlns="" val="242627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11</a:t>
            </a:fld>
            <a:endParaRPr lang="fr-FR"/>
          </a:p>
        </p:txBody>
      </p:sp>
    </p:spTree>
    <p:extLst>
      <p:ext uri="{BB962C8B-B14F-4D97-AF65-F5344CB8AC3E}">
        <p14:creationId xmlns:p14="http://schemas.microsoft.com/office/powerpoint/2010/main" xmlns="" val="212263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12</a:t>
            </a:fld>
            <a:endParaRPr lang="fr-FR"/>
          </a:p>
        </p:txBody>
      </p:sp>
    </p:spTree>
    <p:extLst>
      <p:ext uri="{BB962C8B-B14F-4D97-AF65-F5344CB8AC3E}">
        <p14:creationId xmlns:p14="http://schemas.microsoft.com/office/powerpoint/2010/main" xmlns="" val="68575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13</a:t>
            </a:fld>
            <a:endParaRPr lang="fr-FR"/>
          </a:p>
        </p:txBody>
      </p:sp>
    </p:spTree>
    <p:extLst>
      <p:ext uri="{BB962C8B-B14F-4D97-AF65-F5344CB8AC3E}">
        <p14:creationId xmlns:p14="http://schemas.microsoft.com/office/powerpoint/2010/main" xmlns="" val="130692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14</a:t>
            </a:fld>
            <a:endParaRPr lang="fr-FR"/>
          </a:p>
        </p:txBody>
      </p:sp>
    </p:spTree>
    <p:extLst>
      <p:ext uri="{BB962C8B-B14F-4D97-AF65-F5344CB8AC3E}">
        <p14:creationId xmlns:p14="http://schemas.microsoft.com/office/powerpoint/2010/main" xmlns="" val="283209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15</a:t>
            </a:fld>
            <a:endParaRPr lang="fr-FR"/>
          </a:p>
        </p:txBody>
      </p:sp>
    </p:spTree>
    <p:extLst>
      <p:ext uri="{BB962C8B-B14F-4D97-AF65-F5344CB8AC3E}">
        <p14:creationId xmlns:p14="http://schemas.microsoft.com/office/powerpoint/2010/main" xmlns="" val="173175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16</a:t>
            </a:fld>
            <a:endParaRPr lang="fr-FR"/>
          </a:p>
        </p:txBody>
      </p:sp>
    </p:spTree>
    <p:extLst>
      <p:ext uri="{BB962C8B-B14F-4D97-AF65-F5344CB8AC3E}">
        <p14:creationId xmlns:p14="http://schemas.microsoft.com/office/powerpoint/2010/main" xmlns="" val="19886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17</a:t>
            </a:fld>
            <a:endParaRPr lang="fr-FR"/>
          </a:p>
        </p:txBody>
      </p:sp>
    </p:spTree>
    <p:extLst>
      <p:ext uri="{BB962C8B-B14F-4D97-AF65-F5344CB8AC3E}">
        <p14:creationId xmlns:p14="http://schemas.microsoft.com/office/powerpoint/2010/main" xmlns="" val="171102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18</a:t>
            </a:fld>
            <a:endParaRPr lang="fr-FR"/>
          </a:p>
        </p:txBody>
      </p:sp>
    </p:spTree>
    <p:extLst>
      <p:ext uri="{BB962C8B-B14F-4D97-AF65-F5344CB8AC3E}">
        <p14:creationId xmlns:p14="http://schemas.microsoft.com/office/powerpoint/2010/main" xmlns="" val="285214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19</a:t>
            </a:fld>
            <a:endParaRPr lang="fr-FR"/>
          </a:p>
        </p:txBody>
      </p:sp>
    </p:spTree>
    <p:extLst>
      <p:ext uri="{BB962C8B-B14F-4D97-AF65-F5344CB8AC3E}">
        <p14:creationId xmlns:p14="http://schemas.microsoft.com/office/powerpoint/2010/main" xmlns="" val="35358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Plusieurs définitions</a:t>
            </a:r>
          </a:p>
          <a:p>
            <a:r>
              <a:rPr lang="fr-FR" dirty="0" smtClean="0"/>
              <a:t>Selon l’OMS :</a:t>
            </a:r>
          </a:p>
          <a:p>
            <a:pPr marL="0" indent="0">
              <a:buNone/>
            </a:pPr>
            <a:r>
              <a:rPr lang="fr-FR" sz="1200" b="0" dirty="0" smtClean="0">
                <a:solidFill>
                  <a:schemeClr val="tx1"/>
                </a:solidFill>
              </a:rPr>
              <a:t>"Posséder une bonne santé mentale, c'est parvenir à établir un bon équilibre entre tous les aspects de sa vie physique, psychologique, spirituel, social et économique. Ce n'est pas quelque chose de statique, c'est plutôt quelque chose de fluctuant sur un continuum »</a:t>
            </a:r>
          </a:p>
          <a:p>
            <a:endParaRPr lang="fr-FR" sz="1200" dirty="0" smtClean="0"/>
          </a:p>
          <a:p>
            <a:r>
              <a:rPr lang="fr-FR" dirty="0" smtClean="0"/>
              <a:t>Au niveau européen</a:t>
            </a:r>
            <a:endParaRPr lang="fr-FR" sz="1200" b="0" dirty="0" smtClean="0"/>
          </a:p>
          <a:p>
            <a:pPr marL="0" lvl="0" indent="0" defTabSz="914400">
              <a:buSzTx/>
              <a:buNone/>
            </a:pPr>
            <a:r>
              <a:rPr lang="fr-FR" sz="1200" b="0" dirty="0" smtClean="0">
                <a:solidFill>
                  <a:prstClr val="black"/>
                </a:solidFill>
                <a:latin typeface="Arial" pitchFamily="34" charset="0"/>
                <a:cs typeface="Arial" pitchFamily="34" charset="0"/>
              </a:rPr>
              <a:t> « La santé mentale est un droit de l’homme. Elle est indispensable à la santé, au bien être et à la qualité de la vie. Elle favorise l’apprentissage, le travail et la participation à la société » </a:t>
            </a:r>
            <a:r>
              <a:rPr lang="fr-FR" sz="1200" b="0" i="1" dirty="0" smtClean="0">
                <a:solidFill>
                  <a:prstClr val="black"/>
                </a:solidFill>
                <a:latin typeface="Arial" pitchFamily="34" charset="0"/>
                <a:cs typeface="Arial" pitchFamily="34" charset="0"/>
              </a:rPr>
              <a:t>Pacte européen pour la santé mentale et le bien-être (2008)</a:t>
            </a:r>
          </a:p>
          <a:p>
            <a:pPr marL="0" lvl="0" indent="0" defTabSz="914400">
              <a:buSzTx/>
              <a:buNone/>
            </a:pPr>
            <a:endParaRPr lang="fr-FR" sz="1200" b="0" i="1" dirty="0" smtClean="0">
              <a:solidFill>
                <a:prstClr val="black"/>
              </a:solidFill>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20</a:t>
            </a:fld>
            <a:endParaRPr lang="fr-FR"/>
          </a:p>
        </p:txBody>
      </p:sp>
    </p:spTree>
    <p:extLst>
      <p:ext uri="{BB962C8B-B14F-4D97-AF65-F5344CB8AC3E}">
        <p14:creationId xmlns:p14="http://schemas.microsoft.com/office/powerpoint/2010/main" xmlns="" val="209261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a:t>
            </a:fld>
            <a:endParaRPr lang="fr-FR"/>
          </a:p>
        </p:txBody>
      </p:sp>
    </p:spTree>
    <p:extLst>
      <p:ext uri="{BB962C8B-B14F-4D97-AF65-F5344CB8AC3E}">
        <p14:creationId xmlns:p14="http://schemas.microsoft.com/office/powerpoint/2010/main" xmlns="" val="8707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21</a:t>
            </a:fld>
            <a:endParaRPr lang="fr-FR"/>
          </a:p>
        </p:txBody>
      </p:sp>
    </p:spTree>
    <p:extLst>
      <p:ext uri="{BB962C8B-B14F-4D97-AF65-F5344CB8AC3E}">
        <p14:creationId xmlns:p14="http://schemas.microsoft.com/office/powerpoint/2010/main" xmlns="" val="170910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22</a:t>
            </a:fld>
            <a:endParaRPr lang="fr-FR"/>
          </a:p>
        </p:txBody>
      </p:sp>
    </p:spTree>
    <p:extLst>
      <p:ext uri="{BB962C8B-B14F-4D97-AF65-F5344CB8AC3E}">
        <p14:creationId xmlns:p14="http://schemas.microsoft.com/office/powerpoint/2010/main" xmlns="" val="20539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23</a:t>
            </a:fld>
            <a:endParaRPr lang="fr-FR"/>
          </a:p>
        </p:txBody>
      </p:sp>
    </p:spTree>
    <p:extLst>
      <p:ext uri="{BB962C8B-B14F-4D97-AF65-F5344CB8AC3E}">
        <p14:creationId xmlns:p14="http://schemas.microsoft.com/office/powerpoint/2010/main" xmlns="" val="361394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24</a:t>
            </a:fld>
            <a:endParaRPr lang="fr-FR"/>
          </a:p>
        </p:txBody>
      </p:sp>
    </p:spTree>
    <p:extLst>
      <p:ext uri="{BB962C8B-B14F-4D97-AF65-F5344CB8AC3E}">
        <p14:creationId xmlns:p14="http://schemas.microsoft.com/office/powerpoint/2010/main" xmlns="" val="33134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25</a:t>
            </a:fld>
            <a:endParaRPr lang="fr-FR"/>
          </a:p>
        </p:txBody>
      </p:sp>
    </p:spTree>
    <p:extLst>
      <p:ext uri="{BB962C8B-B14F-4D97-AF65-F5344CB8AC3E}">
        <p14:creationId xmlns:p14="http://schemas.microsoft.com/office/powerpoint/2010/main" xmlns="" val="161955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26</a:t>
            </a:fld>
            <a:endParaRPr lang="fr-FR"/>
          </a:p>
        </p:txBody>
      </p:sp>
    </p:spTree>
    <p:extLst>
      <p:ext uri="{BB962C8B-B14F-4D97-AF65-F5344CB8AC3E}">
        <p14:creationId xmlns:p14="http://schemas.microsoft.com/office/powerpoint/2010/main" xmlns="" val="3570933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27</a:t>
            </a:fld>
            <a:endParaRPr lang="fr-FR"/>
          </a:p>
        </p:txBody>
      </p:sp>
    </p:spTree>
    <p:extLst>
      <p:ext uri="{BB962C8B-B14F-4D97-AF65-F5344CB8AC3E}">
        <p14:creationId xmlns:p14="http://schemas.microsoft.com/office/powerpoint/2010/main" xmlns="" val="2553172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5335B75-59EF-43AB-AC2C-E4ADAB757902}" type="slidenum">
              <a:rPr lang="fr-FR" smtClean="0"/>
              <a:pPr/>
              <a:t>31</a:t>
            </a:fld>
            <a:endParaRPr lang="fr-FR"/>
          </a:p>
        </p:txBody>
      </p:sp>
    </p:spTree>
    <p:extLst>
      <p:ext uri="{BB962C8B-B14F-4D97-AF65-F5344CB8AC3E}">
        <p14:creationId xmlns:p14="http://schemas.microsoft.com/office/powerpoint/2010/main" xmlns="" val="4181135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35</a:t>
            </a:fld>
            <a:endParaRPr lang="fr-FR"/>
          </a:p>
        </p:txBody>
      </p:sp>
    </p:spTree>
    <p:extLst>
      <p:ext uri="{BB962C8B-B14F-4D97-AF65-F5344CB8AC3E}">
        <p14:creationId xmlns:p14="http://schemas.microsoft.com/office/powerpoint/2010/main" xmlns="" val="335874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38</a:t>
            </a:fld>
            <a:endParaRPr lang="fr-FR"/>
          </a:p>
        </p:txBody>
      </p:sp>
    </p:spTree>
    <p:extLst>
      <p:ext uri="{BB962C8B-B14F-4D97-AF65-F5344CB8AC3E}">
        <p14:creationId xmlns:p14="http://schemas.microsoft.com/office/powerpoint/2010/main" xmlns="" val="85349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3</a:t>
            </a:fld>
            <a:endParaRPr lang="fr-FR"/>
          </a:p>
        </p:txBody>
      </p:sp>
    </p:spTree>
    <p:extLst>
      <p:ext uri="{BB962C8B-B14F-4D97-AF65-F5344CB8AC3E}">
        <p14:creationId xmlns:p14="http://schemas.microsoft.com/office/powerpoint/2010/main" xmlns="" val="2785796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40</a:t>
            </a:fld>
            <a:endParaRPr lang="fr-FR"/>
          </a:p>
        </p:txBody>
      </p:sp>
    </p:spTree>
    <p:extLst>
      <p:ext uri="{BB962C8B-B14F-4D97-AF65-F5344CB8AC3E}">
        <p14:creationId xmlns:p14="http://schemas.microsoft.com/office/powerpoint/2010/main" xmlns="" val="111281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41</a:t>
            </a:fld>
            <a:endParaRPr lang="fr-FR"/>
          </a:p>
        </p:txBody>
      </p:sp>
    </p:spTree>
    <p:extLst>
      <p:ext uri="{BB962C8B-B14F-4D97-AF65-F5344CB8AC3E}">
        <p14:creationId xmlns:p14="http://schemas.microsoft.com/office/powerpoint/2010/main" xmlns="" val="120181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46</a:t>
            </a:fld>
            <a:endParaRPr lang="fr-FR"/>
          </a:p>
        </p:txBody>
      </p:sp>
    </p:spTree>
    <p:extLst>
      <p:ext uri="{BB962C8B-B14F-4D97-AF65-F5344CB8AC3E}">
        <p14:creationId xmlns:p14="http://schemas.microsoft.com/office/powerpoint/2010/main" xmlns="" val="2127470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5D4669-93F6-4DDB-92F2-365F540209C3}" type="slidenum">
              <a:rPr lang="fr-FR" smtClean="0"/>
              <a:pPr/>
              <a:t>47</a:t>
            </a:fld>
            <a:endParaRPr lang="fr-FR"/>
          </a:p>
        </p:txBody>
      </p:sp>
    </p:spTree>
    <p:extLst>
      <p:ext uri="{BB962C8B-B14F-4D97-AF65-F5344CB8AC3E}">
        <p14:creationId xmlns:p14="http://schemas.microsoft.com/office/powerpoint/2010/main" xmlns="" val="752716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48</a:t>
            </a:fld>
            <a:endParaRPr lang="fr-FR"/>
          </a:p>
        </p:txBody>
      </p:sp>
    </p:spTree>
    <p:extLst>
      <p:ext uri="{BB962C8B-B14F-4D97-AF65-F5344CB8AC3E}">
        <p14:creationId xmlns:p14="http://schemas.microsoft.com/office/powerpoint/2010/main" xmlns="" val="2271144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49</a:t>
            </a:fld>
            <a:endParaRPr lang="fr-FR"/>
          </a:p>
        </p:txBody>
      </p:sp>
    </p:spTree>
    <p:extLst>
      <p:ext uri="{BB962C8B-B14F-4D97-AF65-F5344CB8AC3E}">
        <p14:creationId xmlns:p14="http://schemas.microsoft.com/office/powerpoint/2010/main" xmlns="" val="392852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6247BB2-F829-44FA-84D5-66D3F588CC5D}"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xmlns="" val="312649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6</a:t>
            </a:fld>
            <a:endParaRPr lang="fr-FR"/>
          </a:p>
        </p:txBody>
      </p:sp>
    </p:spTree>
    <p:extLst>
      <p:ext uri="{BB962C8B-B14F-4D97-AF65-F5344CB8AC3E}">
        <p14:creationId xmlns:p14="http://schemas.microsoft.com/office/powerpoint/2010/main" xmlns="" val="150128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A-M croissance des dépenses entre 2011 et 2013 = + 3,1 %</a:t>
            </a:r>
          </a:p>
          <a:p>
            <a:r>
              <a:rPr lang="fr-FR" dirty="0" smtClean="0"/>
              <a:t>Rapport charges</a:t>
            </a:r>
            <a:r>
              <a:rPr lang="fr-FR" baseline="0" dirty="0" smtClean="0"/>
              <a:t> et produits 2016 AM</a:t>
            </a:r>
          </a:p>
          <a:p>
            <a:r>
              <a:rPr lang="fr-FR" dirty="0" smtClean="0">
                <a:latin typeface="Arial" pitchFamily="34" charset="0"/>
                <a:cs typeface="Arial" pitchFamily="34" charset="0"/>
              </a:rPr>
              <a:t>12 Millions de personnes présenteraient des troubles psychiatriques, soit 18% de la population </a:t>
            </a:r>
            <a:r>
              <a:rPr lang="fr-FR" sz="1400" b="0" dirty="0" smtClean="0">
                <a:solidFill>
                  <a:srgbClr val="FF0000"/>
                </a:solidFill>
                <a:latin typeface="Arial" pitchFamily="34" charset="0"/>
                <a:cs typeface="Arial" pitchFamily="34" charset="0"/>
              </a:rPr>
              <a:t>(rapport Milon 2009)</a:t>
            </a:r>
          </a:p>
          <a:p>
            <a:r>
              <a:rPr lang="fr-FR" dirty="0" smtClean="0">
                <a:latin typeface="Arial" pitchFamily="34" charset="0"/>
                <a:cs typeface="Arial" pitchFamily="34" charset="0"/>
              </a:rPr>
              <a:t>3</a:t>
            </a:r>
            <a:r>
              <a:rPr lang="fr-FR" baseline="30000" dirty="0" smtClean="0">
                <a:latin typeface="Arial" pitchFamily="34" charset="0"/>
                <a:cs typeface="Arial" pitchFamily="34" charset="0"/>
              </a:rPr>
              <a:t>ème</a:t>
            </a:r>
            <a:r>
              <a:rPr lang="fr-FR" dirty="0" smtClean="0">
                <a:latin typeface="Arial" pitchFamily="34" charset="0"/>
                <a:cs typeface="Arial" pitchFamily="34" charset="0"/>
              </a:rPr>
              <a:t> rang en fréquence, après le cancer et les maladies cardio-vasculaires</a:t>
            </a:r>
          </a:p>
          <a:p>
            <a:r>
              <a:rPr lang="fr-FR" dirty="0" smtClean="0">
                <a:latin typeface="Arial" pitchFamily="34" charset="0"/>
                <a:cs typeface="Arial" pitchFamily="34" charset="0"/>
              </a:rPr>
              <a:t>¾ des détenus en France sont atteints de troubles psychiatriques</a:t>
            </a:r>
          </a:p>
          <a:p>
            <a:r>
              <a:rPr lang="fr-FR" dirty="0" smtClean="0">
                <a:latin typeface="Arial" pitchFamily="34" charset="0"/>
                <a:cs typeface="Arial" pitchFamily="34" charset="0"/>
              </a:rPr>
              <a:t>Enquête SAMENTA : 1/3 des personnes sans logement personnel sont touchés par des troubles psychiques sévères.</a:t>
            </a:r>
          </a:p>
          <a:p>
            <a:r>
              <a:rPr lang="fr-FR" dirty="0" smtClean="0">
                <a:latin typeface="Arial" pitchFamily="34" charset="0"/>
                <a:cs typeface="Arial" pitchFamily="34" charset="0"/>
              </a:rPr>
              <a:t>13 000 suicides par an </a:t>
            </a:r>
          </a:p>
          <a:p>
            <a:r>
              <a:rPr lang="fr-FR" dirty="0" smtClean="0">
                <a:latin typeface="Arial" pitchFamily="34" charset="0"/>
                <a:cs typeface="Arial" pitchFamily="34" charset="0"/>
              </a:rPr>
              <a:t>2</a:t>
            </a:r>
            <a:r>
              <a:rPr lang="fr-FR" baseline="30000" dirty="0" smtClean="0">
                <a:latin typeface="Arial" pitchFamily="34" charset="0"/>
                <a:cs typeface="Arial" pitchFamily="34" charset="0"/>
              </a:rPr>
              <a:t>ème</a:t>
            </a:r>
            <a:r>
              <a:rPr lang="fr-FR" dirty="0" smtClean="0">
                <a:latin typeface="Arial" pitchFamily="34" charset="0"/>
                <a:cs typeface="Arial" pitchFamily="34" charset="0"/>
              </a:rPr>
              <a:t> motif d’arrêt de travail</a:t>
            </a:r>
          </a:p>
          <a:p>
            <a:r>
              <a:rPr lang="fr-FR" dirty="0" smtClean="0">
                <a:latin typeface="Arial" pitchFamily="34" charset="0"/>
                <a:cs typeface="Arial" pitchFamily="34" charset="0"/>
              </a:rPr>
              <a:t>1</a:t>
            </a:r>
            <a:r>
              <a:rPr lang="fr-FR" baseline="30000" dirty="0" smtClean="0">
                <a:latin typeface="Arial" pitchFamily="34" charset="0"/>
                <a:cs typeface="Arial" pitchFamily="34" charset="0"/>
              </a:rPr>
              <a:t>ère</a:t>
            </a:r>
            <a:r>
              <a:rPr lang="fr-FR" dirty="0" smtClean="0">
                <a:latin typeface="Arial" pitchFamily="34" charset="0"/>
                <a:cs typeface="Arial" pitchFamily="34" charset="0"/>
              </a:rPr>
              <a:t> cause d’invalidité</a:t>
            </a:r>
          </a:p>
          <a:p>
            <a:r>
              <a:rPr lang="fr-FR" dirty="0" smtClean="0">
                <a:latin typeface="Arial" pitchFamily="34" charset="0"/>
                <a:cs typeface="Arial" pitchFamily="34" charset="0"/>
              </a:rPr>
              <a:t>Mortalité prématurée au plan somatique </a:t>
            </a:r>
            <a:r>
              <a:rPr lang="fr-FR" b="0" dirty="0" smtClean="0">
                <a:latin typeface="Arial" pitchFamily="34" charset="0"/>
                <a:cs typeface="Arial" pitchFamily="34" charset="0"/>
              </a:rPr>
              <a:t>(</a:t>
            </a:r>
            <a:r>
              <a:rPr lang="fr-FR" sz="1400" b="0" dirty="0" smtClean="0">
                <a:latin typeface="Arial" pitchFamily="34" charset="0"/>
                <a:cs typeface="Arial" pitchFamily="34" charset="0"/>
              </a:rPr>
              <a:t>- 15 ans pour certaines pathologies)</a:t>
            </a:r>
          </a:p>
          <a:p>
            <a:r>
              <a:rPr lang="fr-FR" dirty="0" smtClean="0">
                <a:latin typeface="Arial" pitchFamily="34" charset="0"/>
                <a:cs typeface="Arial" pitchFamily="34" charset="0"/>
              </a:rPr>
              <a:t>Des indicateurs moins favorables comparés à d’autres pays européens : (rapport OMS pour la commission européenne 2005)</a:t>
            </a:r>
          </a:p>
          <a:p>
            <a:pPr lvl="1"/>
            <a:r>
              <a:rPr lang="fr-FR" dirty="0" smtClean="0">
                <a:solidFill>
                  <a:srgbClr val="00354C"/>
                </a:solidFill>
              </a:rPr>
              <a:t>9</a:t>
            </a:r>
            <a:r>
              <a:rPr lang="fr-FR" baseline="30000" dirty="0" smtClean="0">
                <a:solidFill>
                  <a:srgbClr val="00354C"/>
                </a:solidFill>
              </a:rPr>
              <a:t>ème</a:t>
            </a:r>
            <a:r>
              <a:rPr lang="fr-FR" dirty="0" smtClean="0">
                <a:solidFill>
                  <a:srgbClr val="00354C"/>
                </a:solidFill>
              </a:rPr>
              <a:t> rang sur 11</a:t>
            </a:r>
          </a:p>
          <a:p>
            <a:pPr lvl="1"/>
            <a:r>
              <a:rPr lang="fr-FR" dirty="0" smtClean="0"/>
              <a:t>Taux de détresse psychologique élevé : 3</a:t>
            </a:r>
            <a:r>
              <a:rPr lang="fr-FR" baseline="30000" dirty="0" smtClean="0"/>
              <a:t>ème</a:t>
            </a:r>
            <a:r>
              <a:rPr lang="fr-FR" dirty="0" smtClean="0"/>
              <a:t> rang</a:t>
            </a:r>
          </a:p>
          <a:p>
            <a:pPr lvl="1"/>
            <a:r>
              <a:rPr lang="fr-FR" dirty="0" smtClean="0"/>
              <a:t>Troubles dépressifs et anxieux : 11</a:t>
            </a:r>
            <a:r>
              <a:rPr lang="fr-FR" baseline="30000" dirty="0" smtClean="0"/>
              <a:t>ème</a:t>
            </a:r>
            <a:r>
              <a:rPr lang="fr-FR" dirty="0" smtClean="0"/>
              <a:t> rang</a:t>
            </a:r>
          </a:p>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7</a:t>
            </a:fld>
            <a:endParaRPr lang="fr-FR"/>
          </a:p>
        </p:txBody>
      </p:sp>
    </p:spTree>
    <p:extLst>
      <p:ext uri="{BB962C8B-B14F-4D97-AF65-F5344CB8AC3E}">
        <p14:creationId xmlns:p14="http://schemas.microsoft.com/office/powerpoint/2010/main" xmlns="" val="155077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8</a:t>
            </a:fld>
            <a:endParaRPr lang="fr-FR"/>
          </a:p>
        </p:txBody>
      </p:sp>
    </p:spTree>
    <p:extLst>
      <p:ext uri="{BB962C8B-B14F-4D97-AF65-F5344CB8AC3E}">
        <p14:creationId xmlns:p14="http://schemas.microsoft.com/office/powerpoint/2010/main" xmlns="" val="18142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9</a:t>
            </a:fld>
            <a:endParaRPr lang="fr-FR"/>
          </a:p>
        </p:txBody>
      </p:sp>
    </p:spTree>
    <p:extLst>
      <p:ext uri="{BB962C8B-B14F-4D97-AF65-F5344CB8AC3E}">
        <p14:creationId xmlns:p14="http://schemas.microsoft.com/office/powerpoint/2010/main" xmlns="" val="44245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10</a:t>
            </a:fld>
            <a:endParaRPr lang="fr-FR"/>
          </a:p>
        </p:txBody>
      </p:sp>
    </p:spTree>
    <p:extLst>
      <p:ext uri="{BB962C8B-B14F-4D97-AF65-F5344CB8AC3E}">
        <p14:creationId xmlns:p14="http://schemas.microsoft.com/office/powerpoint/2010/main" xmlns="" val="345420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print"/>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dirty="0" smtClean="0">
                <a:solidFill>
                  <a:srgbClr val="FFFFFF"/>
                </a:solidFill>
                <a:latin typeface="Arial"/>
                <a:cs typeface="Arial"/>
              </a:rPr>
              <a:t>Agence Nationale d’Appui à la Performance </a:t>
            </a:r>
            <a:br>
              <a:rPr lang="fr-FR" sz="800" dirty="0" smtClean="0">
                <a:solidFill>
                  <a:srgbClr val="FFFFFF"/>
                </a:solidFill>
                <a:latin typeface="Arial"/>
                <a:cs typeface="Arial"/>
              </a:rPr>
            </a:br>
            <a:r>
              <a:rPr lang="fr-FR" sz="800" dirty="0" smtClean="0">
                <a:solidFill>
                  <a:srgbClr val="FFFFFF"/>
                </a:solidFill>
                <a:latin typeface="Arial"/>
                <a:cs typeface="Arial"/>
              </a:rPr>
              <a:t>des établissements de santé et médico-sociaux</a:t>
            </a:r>
          </a:p>
          <a:p>
            <a:endParaRPr lang="fr-FR" sz="800" dirty="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print"/>
          <a:stretch>
            <a:fillRect/>
          </a:stretch>
        </p:blipFill>
        <p:spPr>
          <a:xfrm>
            <a:off x="8166956" y="6085412"/>
            <a:ext cx="582488" cy="3915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print"/>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print"/>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9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print"/>
          <a:srcRect t="20134" b="15834"/>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print"/>
          <a:srcRect t="20134" b="15834"/>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print"/>
          <a:srcRect t="20134" b="15834"/>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Cliquez pour modifier le style du titre</a:t>
            </a:r>
            <a:endParaRPr lang="fr-FR" dirty="0"/>
          </a:p>
        </p:txBody>
      </p:sp>
      <p:pic>
        <p:nvPicPr>
          <p:cNvPr id="99330" name="Picture 2"/>
          <p:cNvPicPr>
            <a:picLocks noChangeAspect="1" noChangeArrowheads="1"/>
          </p:cNvPicPr>
          <p:nvPr userDrawn="1"/>
        </p:nvPicPr>
        <p:blipFill>
          <a:blip r:embed="rId2" cstate="print"/>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1000" b="1" i="0" u="none" strike="noStrike" kern="1200" cap="none" spc="0" normalizeH="0" baseline="0" noProof="0" dirty="0">
              <a:ln>
                <a:noFill/>
              </a:ln>
              <a:solidFill>
                <a:srgbClr val="36616C"/>
              </a:solidFill>
              <a:effectLst/>
              <a:uLnTx/>
              <a:uFillTx/>
              <a:latin typeface="Arial"/>
              <a:ea typeface="+mn-ea"/>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cstate="print"/>
          <a:srcRect/>
          <a:stretch>
            <a:fillRect/>
          </a:stretch>
        </p:blipFill>
        <p:spPr bwMode="auto">
          <a:xfrm>
            <a:off x="0" y="0"/>
            <a:ext cx="9144000" cy="963613"/>
          </a:xfrm>
          <a:prstGeom prst="rect">
            <a:avLst/>
          </a:prstGeom>
          <a:noFill/>
          <a:ln w="9525">
            <a:noFill/>
            <a:miter lim="800000"/>
            <a:headEnd/>
            <a:tailEnd/>
          </a:ln>
        </p:spPr>
      </p:pic>
      <p:sp>
        <p:nvSpPr>
          <p:cNvPr id="10" name="Titre 1"/>
          <p:cNvSpPr>
            <a:spLocks noGrp="1"/>
          </p:cNvSpPr>
          <p:nvPr>
            <p:ph type="title"/>
          </p:nvPr>
        </p:nvSpPr>
        <p:spPr>
          <a:xfrm>
            <a:off x="184194" y="838200"/>
            <a:ext cx="8731205" cy="1143000"/>
          </a:xfrm>
          <a:prstGeom prst="rect">
            <a:avLst/>
          </a:prstGeom>
        </p:spPr>
        <p:txBody>
          <a:bodyPr wrap="none">
            <a:noAutofit/>
          </a:bodyPr>
          <a:lstStyle>
            <a:lvl1pPr algn="l">
              <a:defRPr sz="3800" b="1" i="0">
                <a:latin typeface="Arial"/>
                <a:cs typeface="Arial"/>
              </a:defRPr>
            </a:lvl1pPr>
          </a:lstStyle>
          <a:p>
            <a:r>
              <a:rPr lang="fr-FR" dirty="0" smtClean="0"/>
              <a:t>Cliquez et modifiez le titre</a:t>
            </a:r>
            <a:endParaRPr lang="fr-FR" dirty="0"/>
          </a:p>
        </p:txBody>
      </p:sp>
      <p:sp>
        <p:nvSpPr>
          <p:cNvPr id="11" name="Espace réservé du contenu 7"/>
          <p:cNvSpPr>
            <a:spLocks noGrp="1"/>
          </p:cNvSpPr>
          <p:nvPr>
            <p:ph sz="quarter" idx="13"/>
          </p:nvPr>
        </p:nvSpPr>
        <p:spPr>
          <a:xfrm>
            <a:off x="184194" y="2057400"/>
            <a:ext cx="8731205"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2"/>
          <p:cNvSpPr>
            <a:spLocks noGrp="1"/>
          </p:cNvSpPr>
          <p:nvPr>
            <p:ph type="dt" sz="half" idx="14"/>
          </p:nvPr>
        </p:nvSpPr>
        <p:spPr>
          <a:xfrm>
            <a:off x="184150" y="6299200"/>
            <a:ext cx="1416050" cy="365125"/>
          </a:xfrm>
        </p:spPr>
        <p:txBody>
          <a:bodyPr wrap="square" numCol="1" anchorCtr="0" compatLnSpc="1">
            <a:prstTxWarp prst="textNoShape">
              <a:avLst/>
            </a:prstTxWarp>
          </a:bodyPr>
          <a:lstStyle>
            <a:lvl1pPr fontAlgn="base">
              <a:spcBef>
                <a:spcPct val="0"/>
              </a:spcBef>
              <a:spcAft>
                <a:spcPct val="0"/>
              </a:spcAft>
              <a:defRPr sz="800">
                <a:solidFill>
                  <a:srgbClr val="000000"/>
                </a:solidFill>
                <a:latin typeface="Arial" charset="0"/>
                <a:cs typeface="Arial" charset="0"/>
              </a:defRPr>
            </a:lvl1pPr>
          </a:lstStyle>
          <a:p>
            <a:pPr>
              <a:defRPr/>
            </a:pPr>
            <a:r>
              <a:rPr lang="fr-FR"/>
              <a:t>21/1/2010</a:t>
            </a:r>
          </a:p>
        </p:txBody>
      </p:sp>
      <p:sp>
        <p:nvSpPr>
          <p:cNvPr id="6" name="Espace réservé du numéro de diapositive 4"/>
          <p:cNvSpPr>
            <a:spLocks noGrp="1"/>
          </p:cNvSpPr>
          <p:nvPr>
            <p:ph type="sldNum" sz="quarter" idx="15"/>
          </p:nvPr>
        </p:nvSpPr>
        <p:spPr>
          <a:xfrm>
            <a:off x="7848600" y="6299200"/>
            <a:ext cx="1066800" cy="365125"/>
          </a:xfrm>
        </p:spPr>
        <p:txBody>
          <a:bodyPr/>
          <a:lstStyle>
            <a:lvl1pPr>
              <a:defRPr sz="800">
                <a:solidFill>
                  <a:schemeClr val="tx1"/>
                </a:solidFill>
                <a:latin typeface="Arial"/>
                <a:cs typeface="Arial"/>
              </a:defRPr>
            </a:lvl1pPr>
          </a:lstStyle>
          <a:p>
            <a:pPr>
              <a:defRPr/>
            </a:pPr>
            <a:fld id="{1D496753-2396-45E0-AD0E-C5E84F3E3202}" type="slidenum">
              <a:rPr lang="fr-FR"/>
              <a:pPr>
                <a:defRPr/>
              </a:pPr>
              <a:t>‹N°›</a:t>
            </a:fld>
            <a:endParaRPr lang="fr-FR" dirty="0"/>
          </a:p>
        </p:txBody>
      </p:sp>
      <p:sp>
        <p:nvSpPr>
          <p:cNvPr id="7" name="Espace réservé du pied de page 12"/>
          <p:cNvSpPr>
            <a:spLocks noGrp="1"/>
          </p:cNvSpPr>
          <p:nvPr>
            <p:ph type="ftr" sz="quarter" idx="16"/>
          </p:nvPr>
        </p:nvSpPr>
        <p:spPr>
          <a:xfrm>
            <a:off x="2209800" y="6299200"/>
            <a:ext cx="5486400" cy="365125"/>
          </a:xfrm>
        </p:spPr>
        <p:txBody>
          <a:bodyPr wrap="square" numCol="1" anchorCtr="0" compatLnSpc="1">
            <a:prstTxWarp prst="textNoShape">
              <a:avLst/>
            </a:prstTxWarp>
          </a:bodyPr>
          <a:lstStyle>
            <a:lvl1pPr algn="l" fontAlgn="base">
              <a:spcBef>
                <a:spcPct val="0"/>
              </a:spcBef>
              <a:spcAft>
                <a:spcPct val="0"/>
              </a:spcAft>
              <a:defRPr sz="800">
                <a:solidFill>
                  <a:srgbClr val="000000"/>
                </a:solidFill>
                <a:latin typeface="Arial" charset="0"/>
                <a:cs typeface="Arial" charset="0"/>
              </a:defRPr>
            </a:lvl1pPr>
          </a:lstStyle>
          <a:p>
            <a:pPr>
              <a:defRPr/>
            </a:pPr>
            <a:r>
              <a:rPr lang="fr-FR"/>
              <a:t>Management de projet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9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dirty="0">
              <a:ln>
                <a:noFill/>
              </a:ln>
              <a:solidFill>
                <a:srgbClr val="36616C"/>
              </a:solidFill>
              <a:effectLst/>
              <a:uLnTx/>
              <a:uFillTx/>
              <a:latin typeface="Arial"/>
              <a:ea typeface="+mn-ea"/>
              <a:cs typeface="Arial"/>
            </a:endParaRPr>
          </a:p>
        </p:txBody>
      </p:sp>
    </p:spTree>
    <p:extLst>
      <p:ext uri="{BB962C8B-B14F-4D97-AF65-F5344CB8AC3E}">
        <p14:creationId xmlns:p14="http://schemas.microsoft.com/office/powerpoint/2010/main" xmlns="" val="166156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pPr/>
              <a:t>23/06/2016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7.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1.jpeg"/><Relationship Id="rId4" Type="http://schemas.openxmlformats.org/officeDocument/2006/relationships/diagramData" Target="../diagrams/data3.xml"/><Relationship Id="rId9"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Fiche%20Outil%202%20la%20carte%20d'identit&#233;%20du%20territoire.docx"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30.xml"/><Relationship Id="rId7" Type="http://schemas.openxmlformats.org/officeDocument/2006/relationships/diagramQuickStyle" Target="../diagrams/quickStyle4.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hyperlink" Target="La%20rosace-VF.docx" TargetMode="External"/><Relationship Id="rId4" Type="http://schemas.openxmlformats.org/officeDocument/2006/relationships/oleObject" Target="../embeddings/oleObject3.bin"/><Relationship Id="rId9" Type="http://schemas.microsoft.com/office/2007/relationships/diagramDrawing" Target="../diagrams/drawing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Questions%20autodiag.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DIAGNOSTICS TERRITORIAUX DU PARCOURS EN PSYCHIATRIE ET SANTE MENTALE </a:t>
            </a:r>
            <a:endParaRPr lang="fr-FR" dirty="0"/>
          </a:p>
        </p:txBody>
      </p:sp>
      <p:sp>
        <p:nvSpPr>
          <p:cNvPr id="3" name="Sous-titre 2"/>
          <p:cNvSpPr>
            <a:spLocks noGrp="1"/>
          </p:cNvSpPr>
          <p:nvPr>
            <p:ph type="subTitle" idx="1"/>
          </p:nvPr>
        </p:nvSpPr>
        <p:spPr>
          <a:xfrm>
            <a:off x="685800" y="4296774"/>
            <a:ext cx="7772400" cy="957613"/>
          </a:xfrm>
        </p:spPr>
        <p:txBody>
          <a:bodyPr>
            <a:normAutofit/>
          </a:bodyPr>
          <a:lstStyle/>
          <a:p>
            <a:r>
              <a:rPr lang="fr-FR" dirty="0" smtClean="0"/>
              <a:t>Séminaire annuel de l’ADESM</a:t>
            </a:r>
          </a:p>
          <a:p>
            <a:r>
              <a:rPr lang="fr-FR" dirty="0" smtClean="0">
                <a:solidFill>
                  <a:srgbClr val="FFFF00"/>
                </a:solidFill>
              </a:rPr>
              <a:t>22 juin 2016</a:t>
            </a:r>
          </a:p>
          <a:p>
            <a:endParaRPr lang="fr-FR" dirty="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travaux basés sur 14 retours d’expérience</a:t>
            </a:r>
            <a:endParaRPr lang="fr-FR" dirty="0"/>
          </a:p>
        </p:txBody>
      </p:sp>
      <p:pic>
        <p:nvPicPr>
          <p:cNvPr id="6" name="Image 5"/>
          <p:cNvPicPr>
            <a:picLocks noChangeAspect="1"/>
          </p:cNvPicPr>
          <p:nvPr/>
        </p:nvPicPr>
        <p:blipFill rotWithShape="1">
          <a:blip r:embed="rId3" cstate="print"/>
          <a:srcRect l="22715" t="6802" r="9590" b="14706"/>
          <a:stretch/>
        </p:blipFill>
        <p:spPr>
          <a:xfrm>
            <a:off x="645458" y="1138563"/>
            <a:ext cx="8148918" cy="5312348"/>
          </a:xfrm>
          <a:prstGeom prst="rect">
            <a:avLst/>
          </a:prstGeom>
        </p:spPr>
      </p:pic>
      <p:sp>
        <p:nvSpPr>
          <p:cNvPr id="7" name="Rectangle 6"/>
          <p:cNvSpPr/>
          <p:nvPr/>
        </p:nvSpPr>
        <p:spPr>
          <a:xfrm>
            <a:off x="6992471" y="981635"/>
            <a:ext cx="2018501" cy="7126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61872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saillants</a:t>
            </a:r>
            <a:endParaRPr lang="fr-FR" dirty="0"/>
          </a:p>
        </p:txBody>
      </p:sp>
      <p:sp>
        <p:nvSpPr>
          <p:cNvPr id="3" name="Espace réservé du contenu 2"/>
          <p:cNvSpPr>
            <a:spLocks noGrp="1"/>
          </p:cNvSpPr>
          <p:nvPr>
            <p:ph sz="quarter" idx="13"/>
          </p:nvPr>
        </p:nvSpPr>
        <p:spPr>
          <a:xfrm>
            <a:off x="280972" y="1385050"/>
            <a:ext cx="4129200" cy="4426960"/>
          </a:xfrm>
        </p:spPr>
        <p:txBody>
          <a:bodyPr/>
          <a:lstStyle/>
          <a:p>
            <a:pPr marL="95250" indent="0">
              <a:buNone/>
            </a:pPr>
            <a:r>
              <a:rPr lang="fr-FR" dirty="0" smtClean="0"/>
              <a:t>Les modalités d’intervention à domicile (IAD) sont très diversifiées</a:t>
            </a:r>
            <a:endParaRPr lang="fr-FR" dirty="0"/>
          </a:p>
        </p:txBody>
      </p:sp>
      <p:sp>
        <p:nvSpPr>
          <p:cNvPr id="6" name="Espace réservé du contenu 5"/>
          <p:cNvSpPr>
            <a:spLocks noGrp="1"/>
          </p:cNvSpPr>
          <p:nvPr>
            <p:ph sz="quarter" idx="14"/>
          </p:nvPr>
        </p:nvSpPr>
        <p:spPr>
          <a:xfrm>
            <a:off x="4881772" y="1331487"/>
            <a:ext cx="4129200" cy="5327684"/>
          </a:xfrm>
        </p:spPr>
        <p:txBody>
          <a:bodyPr/>
          <a:lstStyle/>
          <a:p>
            <a:pPr marL="95250" indent="0">
              <a:buNone/>
            </a:pPr>
            <a:r>
              <a:rPr lang="fr-FR" dirty="0" smtClean="0"/>
              <a:t>Et sont organisées par de nombreux acteurs,</a:t>
            </a:r>
          </a:p>
          <a:p>
            <a:r>
              <a:rPr lang="fr-FR" dirty="0" smtClean="0"/>
              <a:t>tant en termes de structures</a:t>
            </a:r>
          </a:p>
          <a:p>
            <a:endParaRPr lang="fr-FR" dirty="0"/>
          </a:p>
          <a:p>
            <a:endParaRPr lang="fr-FR" dirty="0" smtClean="0"/>
          </a:p>
          <a:p>
            <a:endParaRPr lang="fr-FR" dirty="0" smtClean="0"/>
          </a:p>
          <a:p>
            <a:endParaRPr lang="fr-FR" dirty="0"/>
          </a:p>
          <a:p>
            <a:endParaRPr lang="fr-FR" dirty="0"/>
          </a:p>
          <a:p>
            <a:endParaRPr lang="fr-FR" dirty="0" smtClean="0"/>
          </a:p>
          <a:p>
            <a:endParaRPr lang="fr-FR" dirty="0"/>
          </a:p>
          <a:p>
            <a:endParaRPr lang="fr-FR" dirty="0" smtClean="0"/>
          </a:p>
          <a:p>
            <a:endParaRPr lang="fr-FR" dirty="0"/>
          </a:p>
          <a:p>
            <a:endParaRPr lang="fr-FR" dirty="0" smtClean="0"/>
          </a:p>
          <a:p>
            <a:r>
              <a:rPr lang="fr-FR" dirty="0" smtClean="0"/>
              <a:t>Que de profils d’intervenants impliqués, qui ont évolué (Infirmier, Educateur spécialisés, Psychiatre, Aide-soignant, Assistant social…)</a:t>
            </a:r>
            <a:endParaRPr lang="fr-FR" dirty="0"/>
          </a:p>
          <a:p>
            <a:endParaRPr lang="fr-FR" dirty="0"/>
          </a:p>
        </p:txBody>
      </p:sp>
      <p:pic>
        <p:nvPicPr>
          <p:cNvPr id="5" name="Image 4"/>
          <p:cNvPicPr>
            <a:picLocks noChangeAspect="1"/>
          </p:cNvPicPr>
          <p:nvPr/>
        </p:nvPicPr>
        <p:blipFill>
          <a:blip r:embed="rId3" cstate="print"/>
          <a:stretch>
            <a:fillRect/>
          </a:stretch>
        </p:blipFill>
        <p:spPr>
          <a:xfrm>
            <a:off x="0" y="2262205"/>
            <a:ext cx="4652682" cy="1913610"/>
          </a:xfrm>
          <a:prstGeom prst="rect">
            <a:avLst/>
          </a:prstGeom>
        </p:spPr>
      </p:pic>
      <p:pic>
        <p:nvPicPr>
          <p:cNvPr id="8" name="Image 7"/>
          <p:cNvPicPr>
            <a:picLocks noChangeAspect="1"/>
          </p:cNvPicPr>
          <p:nvPr/>
        </p:nvPicPr>
        <p:blipFill>
          <a:blip r:embed="rId4" cstate="print"/>
          <a:stretch>
            <a:fillRect/>
          </a:stretch>
        </p:blipFill>
        <p:spPr>
          <a:xfrm>
            <a:off x="4881772" y="2260140"/>
            <a:ext cx="4084016" cy="2794916"/>
          </a:xfrm>
          <a:prstGeom prst="rect">
            <a:avLst/>
          </a:prstGeom>
        </p:spPr>
      </p:pic>
    </p:spTree>
    <p:extLst>
      <p:ext uri="{BB962C8B-B14F-4D97-AF65-F5344CB8AC3E}">
        <p14:creationId xmlns:p14="http://schemas.microsoft.com/office/powerpoint/2010/main" xmlns="" val="225501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interventions à </a:t>
            </a:r>
            <a:r>
              <a:rPr lang="fr-FR" dirty="0" smtClean="0"/>
              <a:t>domicile…</a:t>
            </a:r>
            <a:endParaRPr lang="fr-FR" dirty="0"/>
          </a:p>
        </p:txBody>
      </p:sp>
      <p:sp>
        <p:nvSpPr>
          <p:cNvPr id="3" name="Espace réservé du contenu 2"/>
          <p:cNvSpPr>
            <a:spLocks noGrp="1"/>
          </p:cNvSpPr>
          <p:nvPr>
            <p:ph sz="quarter" idx="13"/>
          </p:nvPr>
        </p:nvSpPr>
        <p:spPr/>
        <p:txBody>
          <a:bodyPr/>
          <a:lstStyle/>
          <a:p>
            <a:pPr marL="95250" indent="0">
              <a:buNone/>
            </a:pPr>
            <a:r>
              <a:rPr lang="fr-FR" sz="1800" dirty="0" smtClean="0"/>
              <a:t>…s’inscrivent </a:t>
            </a:r>
            <a:r>
              <a:rPr lang="fr-FR" sz="1800" dirty="0"/>
              <a:t>dans un fonctionnement </a:t>
            </a:r>
            <a:r>
              <a:rPr lang="fr-FR" sz="1800" dirty="0" smtClean="0"/>
              <a:t>avant tout « empirique » :</a:t>
            </a:r>
          </a:p>
          <a:p>
            <a:r>
              <a:rPr lang="fr-FR" sz="1800" dirty="0" smtClean="0"/>
              <a:t>Elles visent un </a:t>
            </a:r>
            <a:r>
              <a:rPr lang="fr-FR" sz="1800" dirty="0"/>
              <a:t>objectif global de maintien à domicile du patient</a:t>
            </a:r>
          </a:p>
          <a:p>
            <a:r>
              <a:rPr lang="fr-FR" sz="1800" dirty="0" smtClean="0"/>
              <a:t>Elles ont un </a:t>
            </a:r>
            <a:r>
              <a:rPr lang="fr-FR" sz="1800" dirty="0"/>
              <a:t>cadre d’intervention </a:t>
            </a:r>
            <a:r>
              <a:rPr lang="fr-FR" sz="1800" dirty="0" smtClean="0"/>
              <a:t>commun (organisation </a:t>
            </a:r>
            <a:r>
              <a:rPr lang="fr-FR" sz="1800" dirty="0"/>
              <a:t>des équipes, échange d’intervention, évaluation du patient…) </a:t>
            </a:r>
          </a:p>
          <a:p>
            <a:r>
              <a:rPr lang="fr-FR" sz="1800" dirty="0" smtClean="0"/>
              <a:t>Les structures méconnaissent leur activité d’IAD</a:t>
            </a:r>
            <a:endParaRPr lang="fr-FR" sz="1800" dirty="0"/>
          </a:p>
          <a:p>
            <a:endParaRPr lang="fr-FR" sz="1800" dirty="0"/>
          </a:p>
        </p:txBody>
      </p:sp>
      <p:sp>
        <p:nvSpPr>
          <p:cNvPr id="4" name="Espace réservé du contenu 3"/>
          <p:cNvSpPr>
            <a:spLocks noGrp="1"/>
          </p:cNvSpPr>
          <p:nvPr>
            <p:ph sz="quarter" idx="14"/>
          </p:nvPr>
        </p:nvSpPr>
        <p:spPr>
          <a:xfrm>
            <a:off x="4881772" y="1379560"/>
            <a:ext cx="4129200" cy="3326911"/>
          </a:xfrm>
        </p:spPr>
        <p:txBody>
          <a:bodyPr/>
          <a:lstStyle/>
          <a:p>
            <a:pPr marL="95250" indent="0">
              <a:buNone/>
            </a:pPr>
            <a:r>
              <a:rPr lang="fr-FR" sz="1800" dirty="0" smtClean="0"/>
              <a:t>…</a:t>
            </a:r>
            <a:r>
              <a:rPr lang="fr-FR" sz="1800" dirty="0"/>
              <a:t> </a:t>
            </a:r>
            <a:r>
              <a:rPr lang="fr-FR" sz="1800" dirty="0" smtClean="0"/>
              <a:t>qui </a:t>
            </a:r>
            <a:r>
              <a:rPr lang="fr-FR" sz="1800" dirty="0"/>
              <a:t>s’inscrivent dans un réseau d’acteurs</a:t>
            </a:r>
            <a:endParaRPr lang="fr-FR" sz="1800" dirty="0" smtClean="0"/>
          </a:p>
          <a:p>
            <a:pPr lvl="0"/>
            <a:r>
              <a:rPr lang="fr-FR" sz="1800" dirty="0"/>
              <a:t>De nombreux partenaires à coordonner </a:t>
            </a:r>
          </a:p>
          <a:p>
            <a:r>
              <a:rPr lang="fr-FR" sz="1800" dirty="0"/>
              <a:t>Des acteurs médico-sociaux à </a:t>
            </a:r>
            <a:r>
              <a:rPr lang="fr-FR" sz="1800" dirty="0" smtClean="0"/>
              <a:t>investir</a:t>
            </a:r>
          </a:p>
          <a:p>
            <a:endParaRPr lang="fr-FR" sz="1800" dirty="0"/>
          </a:p>
        </p:txBody>
      </p:sp>
      <p:sp>
        <p:nvSpPr>
          <p:cNvPr id="5" name="Espace réservé du contenu 3"/>
          <p:cNvSpPr txBox="1">
            <a:spLocks/>
          </p:cNvSpPr>
          <p:nvPr/>
        </p:nvSpPr>
        <p:spPr>
          <a:xfrm>
            <a:off x="914400" y="5015754"/>
            <a:ext cx="7315200" cy="1462891"/>
          </a:xfrm>
          <a:prstGeom prst="rect">
            <a:avLst/>
          </a:prstGeom>
          <a:solidFill>
            <a:schemeClr val="accent6"/>
          </a:solidFill>
          <a:ln>
            <a:solidFill>
              <a:schemeClr val="accent6"/>
            </a:solidFill>
          </a:ln>
        </p:spPr>
        <p:txBody>
          <a:bodyPr vert="horz" lIns="91440" tIns="45720" rIns="91440" bIns="45720" rtlCol="0">
            <a:noAutofit/>
          </a:bodyPr>
          <a:lstStyle>
            <a:lvl1pPr marL="273050" indent="-177800" algn="l" defTabSz="457200" rtl="0" eaLnBrk="1" latinLnBrk="0" hangingPunct="1">
              <a:spcBef>
                <a:spcPct val="20000"/>
              </a:spcBef>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lgn="l" defTabSz="457200" rtl="0" eaLnBrk="1" latinLnBrk="0" hangingPunct="1">
              <a:spcBef>
                <a:spcPct val="20000"/>
              </a:spcBef>
              <a:buSzPct val="100000"/>
              <a:buFont typeface="Arial" pitchFamily="34" charset="0"/>
              <a:buChar char="−"/>
              <a:tabLst>
                <a:tab pos="627063" algn="l"/>
              </a:tabLst>
              <a:defRPr sz="1400" kern="1200">
                <a:solidFill>
                  <a:srgbClr val="02375E"/>
                </a:solidFill>
                <a:latin typeface="Arial"/>
                <a:ea typeface="+mn-ea"/>
                <a:cs typeface="Arial"/>
              </a:defRPr>
            </a:lvl2pPr>
            <a:lvl3pPr marL="811213" indent="-174625" algn="l" defTabSz="457200" rtl="0" eaLnBrk="1" latinLnBrk="0" hangingPunct="1">
              <a:spcBef>
                <a:spcPct val="20000"/>
              </a:spcBef>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lgn="l" defTabSz="457200" rtl="0" eaLnBrk="1" latinLnBrk="0" hangingPunct="1">
              <a:spcBef>
                <a:spcPct val="20000"/>
              </a:spcBef>
              <a:buSzPct val="100000"/>
              <a:buFont typeface="Arial"/>
              <a:buChar char="•"/>
              <a:defRPr lang="fr-FR" sz="1400" kern="1200" dirty="0" smtClean="0">
                <a:solidFill>
                  <a:srgbClr val="02375E"/>
                </a:solidFill>
                <a:latin typeface="Arial"/>
                <a:ea typeface="+mn-ea"/>
                <a:cs typeface="Arial"/>
              </a:defRPr>
            </a:lvl4pPr>
            <a:lvl5pPr marL="1074738" indent="-177800" algn="l" defTabSz="457200" rtl="0" eaLnBrk="1" latinLnBrk="0" hangingPunct="1">
              <a:spcBef>
                <a:spcPct val="20000"/>
              </a:spcBef>
              <a:buSzPct val="100000"/>
              <a:buFont typeface="Arial"/>
              <a:buChar char="•"/>
              <a:defRPr lang="fr-FR" sz="1400" kern="1200" dirty="0">
                <a:solidFill>
                  <a:srgbClr val="02375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0" lvl="0" indent="0" algn="ctr">
              <a:buNone/>
            </a:pPr>
            <a:r>
              <a:rPr lang="fr-FR" sz="1800" dirty="0" smtClean="0">
                <a:solidFill>
                  <a:schemeClr val="bg1"/>
                </a:solidFill>
              </a:rPr>
              <a:t>PERSPECTIVES</a:t>
            </a:r>
          </a:p>
          <a:p>
            <a:pPr marL="438150" lvl="0" indent="-342900">
              <a:buFont typeface="+mj-lt"/>
              <a:buAutoNum type="arabicPeriod"/>
            </a:pPr>
            <a:r>
              <a:rPr lang="fr-FR" sz="1700" dirty="0" smtClean="0">
                <a:solidFill>
                  <a:schemeClr val="bg1"/>
                </a:solidFill>
              </a:rPr>
              <a:t>Conserver </a:t>
            </a:r>
            <a:r>
              <a:rPr lang="fr-FR" sz="1700" dirty="0">
                <a:solidFill>
                  <a:schemeClr val="bg1"/>
                </a:solidFill>
              </a:rPr>
              <a:t>la diversité des modalités d’intervention à domicile</a:t>
            </a:r>
          </a:p>
          <a:p>
            <a:pPr marL="438150" lvl="0" indent="-342900" fontAlgn="auto">
              <a:spcAft>
                <a:spcPts val="0"/>
              </a:spcAft>
              <a:buFont typeface="+mj-lt"/>
              <a:buAutoNum type="arabicPeriod"/>
            </a:pPr>
            <a:r>
              <a:rPr lang="fr-FR" sz="1700" dirty="0">
                <a:solidFill>
                  <a:schemeClr val="bg1"/>
                </a:solidFill>
              </a:rPr>
              <a:t>Outiller le secteur de psychiatrie</a:t>
            </a:r>
          </a:p>
          <a:p>
            <a:pPr marL="438150" lvl="0" indent="-342900" fontAlgn="auto">
              <a:spcAft>
                <a:spcPts val="0"/>
              </a:spcAft>
              <a:buFont typeface="+mj-lt"/>
              <a:buAutoNum type="arabicPeriod"/>
            </a:pPr>
            <a:r>
              <a:rPr lang="fr-FR" sz="1700" dirty="0">
                <a:solidFill>
                  <a:schemeClr val="bg1"/>
                </a:solidFill>
              </a:rPr>
              <a:t>Articuler les différents intervenants au domicile du patient </a:t>
            </a:r>
          </a:p>
        </p:txBody>
      </p:sp>
    </p:spTree>
    <p:extLst>
      <p:ext uri="{BB962C8B-B14F-4D97-AF65-F5344CB8AC3E}">
        <p14:creationId xmlns:p14="http://schemas.microsoft.com/office/powerpoint/2010/main" xmlns="" val="1875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7224" y="228600"/>
            <a:ext cx="6705600" cy="1037492"/>
          </a:xfrm>
        </p:spPr>
        <p:txBody>
          <a:bodyPr>
            <a:normAutofit/>
          </a:bodyPr>
          <a:lstStyle/>
          <a:p>
            <a:r>
              <a:rPr lang="fr-FR" dirty="0" smtClean="0"/>
              <a:t>REX : L’accompagnement médicosocial </a:t>
            </a:r>
            <a:br>
              <a:rPr lang="fr-FR" dirty="0" smtClean="0"/>
            </a:br>
            <a:r>
              <a:rPr lang="fr-FR" dirty="0" smtClean="0"/>
              <a:t>des personnes adultes handicapées psychiques : </a:t>
            </a:r>
            <a:br>
              <a:rPr lang="fr-FR" dirty="0" smtClean="0"/>
            </a:br>
            <a:r>
              <a:rPr lang="fr-FR" sz="1600" dirty="0" smtClean="0"/>
              <a:t>retour d’expériences de conversion ou de création </a:t>
            </a:r>
            <a:endParaRPr lang="fr-FR" sz="1600" dirty="0"/>
          </a:p>
        </p:txBody>
      </p:sp>
      <p:sp>
        <p:nvSpPr>
          <p:cNvPr id="3" name="Espace réservé du contenu 2"/>
          <p:cNvSpPr>
            <a:spLocks noGrp="1"/>
          </p:cNvSpPr>
          <p:nvPr>
            <p:ph sz="quarter" idx="13"/>
          </p:nvPr>
        </p:nvSpPr>
        <p:spPr>
          <a:xfrm>
            <a:off x="2026529" y="1331854"/>
            <a:ext cx="6705600" cy="4846674"/>
          </a:xfrm>
        </p:spPr>
        <p:txBody>
          <a:bodyPr/>
          <a:lstStyle/>
          <a:p>
            <a:endParaRPr lang="fr-FR" dirty="0" smtClean="0"/>
          </a:p>
          <a:p>
            <a:endParaRPr lang="fr-FR" dirty="0" smtClean="0"/>
          </a:p>
          <a:p>
            <a:r>
              <a:rPr dirty="0" smtClean="0"/>
              <a:t>25% des personnes hospitalisées en psychiatrie un jour donné relèveraient d'un accueil en établissement médico social (Rapport de la Cour de Comptes de décembre 2011)</a:t>
            </a:r>
          </a:p>
          <a:p>
            <a:endParaRPr dirty="0" smtClean="0"/>
          </a:p>
          <a:p>
            <a:r>
              <a:rPr dirty="0" smtClean="0"/>
              <a:t>Entamé depuis les années 80, le processus de diversification de la prise en charge des patients par l'hôpital psychiatrique a-t-il produit les effets escomptés?</a:t>
            </a:r>
          </a:p>
          <a:p>
            <a:endParaRPr dirty="0" smtClean="0"/>
          </a:p>
          <a:p>
            <a:r>
              <a:rPr dirty="0" smtClean="0"/>
              <a:t>Quelles sont les conséquences réelles pour les patients?</a:t>
            </a:r>
          </a:p>
          <a:p>
            <a:r>
              <a:rPr dirty="0" smtClean="0"/>
              <a:t>Comparaison avec les structures issues du monde associatif.</a:t>
            </a:r>
          </a:p>
          <a:p>
            <a:endParaRPr dirty="0" smtClean="0"/>
          </a:p>
          <a:p>
            <a:r>
              <a:rPr dirty="0" smtClean="0"/>
              <a:t>Capitalisation des bonnes pratiques</a:t>
            </a:r>
          </a:p>
          <a:p>
            <a:r>
              <a:rPr dirty="0" smtClean="0"/>
              <a:t>Logique de parcours</a:t>
            </a:r>
          </a:p>
          <a:p>
            <a:endParaRPr dirty="0"/>
          </a:p>
          <a:p>
            <a:endParaRPr lang="fr-FR" dirty="0"/>
          </a:p>
        </p:txBody>
      </p:sp>
      <p:pic>
        <p:nvPicPr>
          <p:cNvPr id="4" name="Image 3"/>
          <p:cNvPicPr>
            <a:picLocks noChangeAspect="1"/>
          </p:cNvPicPr>
          <p:nvPr/>
        </p:nvPicPr>
        <p:blipFill rotWithShape="1">
          <a:blip r:embed="rId3" cstate="print"/>
          <a:srcRect l="31285" t="9980" r="32595" b="7288"/>
          <a:stretch/>
        </p:blipFill>
        <p:spPr>
          <a:xfrm rot="1401782">
            <a:off x="7303530" y="4659965"/>
            <a:ext cx="1326787" cy="1894041"/>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extLst/>
          </p:nvPr>
        </p:nvGraphicFramePr>
        <p:xfrm>
          <a:off x="1588" y="1588"/>
          <a:ext cx="1587" cy="1587"/>
        </p:xfrm>
        <a:graphic>
          <a:graphicData uri="http://schemas.openxmlformats.org/presentationml/2006/ole">
            <p:oleObj spid="_x0000_s2093" name="Diapositive think-cell" r:id="rId4" imgW="270" imgH="270" progId="">
              <p:embed/>
            </p:oleObj>
          </a:graphicData>
        </a:graphic>
      </p:graphicFrame>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956"/>
          <a:stretch/>
        </p:blipFill>
        <p:spPr bwMode="auto">
          <a:xfrm>
            <a:off x="1187624" y="815503"/>
            <a:ext cx="7416824" cy="58508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Des travaux basés sur 12 retours d’expérience</a:t>
            </a:r>
            <a:endParaRPr lang="fr-FR" dirty="0"/>
          </a:p>
        </p:txBody>
      </p:sp>
    </p:spTree>
    <p:extLst>
      <p:ext uri="{BB962C8B-B14F-4D97-AF65-F5344CB8AC3E}">
        <p14:creationId xmlns:p14="http://schemas.microsoft.com/office/powerpoint/2010/main" xmlns="" val="169188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5905" y="638033"/>
            <a:ext cx="6705600" cy="628632"/>
          </a:xfrm>
        </p:spPr>
        <p:txBody>
          <a:bodyPr/>
          <a:lstStyle/>
          <a:p>
            <a:r>
              <a:rPr lang="fr-FR" dirty="0" smtClean="0"/>
              <a:t>Trois points saillants de la réflexion sur les reconversions</a:t>
            </a:r>
            <a:endParaRPr lang="fr-FR" dirty="0"/>
          </a:p>
        </p:txBody>
      </p:sp>
      <p:sp>
        <p:nvSpPr>
          <p:cNvPr id="3" name="Espace réservé du contenu 2"/>
          <p:cNvSpPr>
            <a:spLocks noGrp="1"/>
          </p:cNvSpPr>
          <p:nvPr>
            <p:ph sz="quarter" idx="13"/>
          </p:nvPr>
        </p:nvSpPr>
        <p:spPr/>
        <p:txBody>
          <a:bodyPr/>
          <a:lstStyle/>
          <a:p>
            <a:endParaRPr lang="fr-FR" b="0" dirty="0" smtClean="0"/>
          </a:p>
          <a:p>
            <a:r>
              <a:rPr lang="fr-FR" b="0" dirty="0" smtClean="0"/>
              <a:t>L’accompagnement </a:t>
            </a:r>
            <a:r>
              <a:rPr lang="fr-FR" b="0" dirty="0"/>
              <a:t>proposé aux personnes souffrant de troubles </a:t>
            </a:r>
            <a:r>
              <a:rPr lang="fr-FR" b="0" dirty="0" smtClean="0"/>
              <a:t>psychiques (« reconnues personnes </a:t>
            </a:r>
            <a:r>
              <a:rPr lang="fr-FR" b="0" dirty="0"/>
              <a:t>handicapées </a:t>
            </a:r>
            <a:r>
              <a:rPr lang="fr-FR" b="0" dirty="0" smtClean="0"/>
              <a:t>psychiques </a:t>
            </a:r>
            <a:r>
              <a:rPr lang="fr-FR" b="0" dirty="0"/>
              <a:t>ou </a:t>
            </a:r>
            <a:r>
              <a:rPr lang="fr-FR" b="0" dirty="0" smtClean="0"/>
              <a:t>non ») </a:t>
            </a:r>
            <a:r>
              <a:rPr lang="fr-FR" b="0" dirty="0"/>
              <a:t>doit tenir compte des caractéristiques de leur situation </a:t>
            </a:r>
            <a:r>
              <a:rPr lang="fr-FR" b="0" dirty="0" smtClean="0"/>
              <a:t> (difficulté à exprimer une demande, relations avec l’entourage…)</a:t>
            </a:r>
            <a:endParaRPr lang="fr-FR" b="0" dirty="0"/>
          </a:p>
          <a:p>
            <a:endParaRPr lang="fr-FR" b="0" dirty="0"/>
          </a:p>
          <a:p>
            <a:r>
              <a:rPr lang="fr-FR" b="0" dirty="0" smtClean="0"/>
              <a:t>Les </a:t>
            </a:r>
            <a:r>
              <a:rPr lang="fr-FR" b="0" dirty="0"/>
              <a:t>analyses </a:t>
            </a:r>
            <a:r>
              <a:rPr lang="fr-FR" b="0" dirty="0" smtClean="0"/>
              <a:t>montrent </a:t>
            </a:r>
            <a:r>
              <a:rPr lang="fr-FR" b="0" dirty="0"/>
              <a:t>que ces </a:t>
            </a:r>
            <a:r>
              <a:rPr lang="fr-FR" b="0" dirty="0" smtClean="0"/>
              <a:t>reconversions </a:t>
            </a:r>
            <a:r>
              <a:rPr lang="fr-FR" b="0" dirty="0"/>
              <a:t>améliorent incontestablement </a:t>
            </a:r>
            <a:r>
              <a:rPr lang="fr-FR" b="0" dirty="0" smtClean="0"/>
              <a:t>l’accompagnement</a:t>
            </a:r>
            <a:endParaRPr lang="fr-FR" b="0" dirty="0"/>
          </a:p>
          <a:p>
            <a:endParaRPr lang="fr-FR" b="0" dirty="0"/>
          </a:p>
          <a:p>
            <a:r>
              <a:rPr lang="fr-FR" b="0" dirty="0" smtClean="0"/>
              <a:t>Cette publication </a:t>
            </a:r>
            <a:r>
              <a:rPr lang="fr-FR" b="0" dirty="0"/>
              <a:t>ne s’intéresse qu’à </a:t>
            </a:r>
            <a:r>
              <a:rPr lang="fr-FR" sz="2200" b="0" dirty="0">
                <a:solidFill>
                  <a:schemeClr val="accent1"/>
                </a:solidFill>
              </a:rPr>
              <a:t>une des </a:t>
            </a:r>
            <a:r>
              <a:rPr lang="fr-FR" sz="2200" b="0" dirty="0" smtClean="0">
                <a:solidFill>
                  <a:schemeClr val="accent1"/>
                </a:solidFill>
              </a:rPr>
              <a:t>nombreuses </a:t>
            </a:r>
            <a:r>
              <a:rPr lang="fr-FR" sz="2200" b="0" dirty="0">
                <a:solidFill>
                  <a:schemeClr val="accent1"/>
                </a:solidFill>
              </a:rPr>
              <a:t>dynamiques d’adaptation</a:t>
            </a:r>
            <a:r>
              <a:rPr lang="fr-FR" b="0" dirty="0"/>
              <a:t> initiées par le secteur </a:t>
            </a:r>
            <a:r>
              <a:rPr lang="fr-FR" b="0" dirty="0" smtClean="0"/>
              <a:t>sanitaire</a:t>
            </a:r>
            <a:r>
              <a:rPr lang="fr-FR" b="0" dirty="0"/>
              <a:t>, à savoir les reconversions vers le secteur médico-social </a:t>
            </a:r>
            <a:r>
              <a:rPr lang="fr-FR" b="0" dirty="0" smtClean="0"/>
              <a:t>:</a:t>
            </a:r>
          </a:p>
          <a:p>
            <a:pPr lvl="1"/>
            <a:r>
              <a:rPr lang="fr-FR" dirty="0" smtClean="0"/>
              <a:t>Grande majorité de personnes antérieurement hospitalisées</a:t>
            </a:r>
          </a:p>
          <a:p>
            <a:pPr lvl="1"/>
            <a:r>
              <a:rPr lang="fr-FR" dirty="0" smtClean="0"/>
              <a:t>MAS et FAM très majoritaires</a:t>
            </a:r>
          </a:p>
        </p:txBody>
      </p:sp>
    </p:spTree>
    <p:extLst>
      <p:ext uri="{BB962C8B-B14F-4D97-AF65-F5344CB8AC3E}">
        <p14:creationId xmlns:p14="http://schemas.microsoft.com/office/powerpoint/2010/main" xmlns="" val="1549351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972" y="23219"/>
            <a:ext cx="8730000" cy="447660"/>
          </a:xfrm>
        </p:spPr>
        <p:txBody>
          <a:bodyPr/>
          <a:lstStyle/>
          <a:p>
            <a:pPr algn="r"/>
            <a:r>
              <a:rPr lang="fr-FR" sz="2000" dirty="0" smtClean="0">
                <a:solidFill>
                  <a:schemeClr val="bg1"/>
                </a:solidFill>
              </a:rPr>
              <a:t>Cinq ensembles d’enseignements</a:t>
            </a:r>
            <a:endParaRPr lang="fr-FR" sz="2000" dirty="0">
              <a:solidFill>
                <a:schemeClr val="bg1"/>
              </a:solidFill>
            </a:endParaRPr>
          </a:p>
        </p:txBody>
      </p:sp>
      <p:graphicFrame>
        <p:nvGraphicFramePr>
          <p:cNvPr id="4" name="Espace réservé du contenu 3"/>
          <p:cNvGraphicFramePr>
            <a:graphicFrameLocks noGrp="1"/>
          </p:cNvGraphicFramePr>
          <p:nvPr>
            <p:ph sz="quarter" idx="13"/>
            <p:extLst/>
          </p:nvPr>
        </p:nvGraphicFramePr>
        <p:xfrm>
          <a:off x="280988" y="1379538"/>
          <a:ext cx="8729662"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23947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588154"/>
            <a:ext cx="6705600" cy="2622256"/>
          </a:xfrm>
        </p:spPr>
        <p:txBody>
          <a:bodyPr>
            <a:spAutoFit/>
          </a:bodyPr>
          <a:lstStyle/>
          <a:p>
            <a:endParaRPr lang="fr-FR" dirty="0" smtClean="0"/>
          </a:p>
          <a:p>
            <a:endParaRPr lang="fr-FR" dirty="0"/>
          </a:p>
          <a:p>
            <a:r>
              <a:rPr lang="fr-FR" sz="2000" dirty="0" smtClean="0"/>
              <a:t>3 . Les travaux de l’ANAP dans le champ de la  psychiatrie et santé mentale</a:t>
            </a:r>
          </a:p>
          <a:p>
            <a:pPr lvl="1"/>
            <a:endParaRPr lang="fr-FR" sz="2000" dirty="0"/>
          </a:p>
          <a:p>
            <a:pPr lvl="1"/>
            <a:r>
              <a:rPr lang="fr-FR" sz="1800" dirty="0" smtClean="0"/>
              <a:t> </a:t>
            </a:r>
            <a:r>
              <a:rPr lang="fr-FR" sz="1800" b="1" dirty="0" smtClean="0"/>
              <a:t>le </a:t>
            </a:r>
            <a:r>
              <a:rPr lang="fr-FR" sz="1800" b="1" dirty="0"/>
              <a:t>diagnostic territorial du parcours en psychiatrie et santé </a:t>
            </a:r>
            <a:r>
              <a:rPr lang="fr-FR" sz="1800" b="1" dirty="0" smtClean="0"/>
              <a:t>mentale (DTPSM)</a:t>
            </a:r>
            <a:endParaRPr lang="fr-FR" sz="1800" b="1" dirty="0"/>
          </a:p>
          <a:p>
            <a:pPr lvl="2"/>
            <a:r>
              <a:rPr lang="fr-FR" sz="1800" dirty="0" smtClean="0"/>
              <a:t>1</a:t>
            </a:r>
            <a:r>
              <a:rPr lang="fr-FR" sz="1800" baseline="30000" dirty="0" smtClean="0"/>
              <a:t>ère</a:t>
            </a:r>
            <a:r>
              <a:rPr lang="fr-FR" sz="1800" dirty="0" smtClean="0"/>
              <a:t> approche</a:t>
            </a:r>
          </a:p>
        </p:txBody>
      </p:sp>
      <p:pic>
        <p:nvPicPr>
          <p:cNvPr id="4" name="Image 3"/>
          <p:cNvPicPr>
            <a:picLocks noChangeAspect="1"/>
          </p:cNvPicPr>
          <p:nvPr/>
        </p:nvPicPr>
        <p:blipFill rotWithShape="1">
          <a:blip r:embed="rId3" cstate="print"/>
          <a:srcRect l="28916" t="39182" r="64191" b="43510"/>
          <a:stretch/>
        </p:blipFill>
        <p:spPr>
          <a:xfrm rot="1457598">
            <a:off x="6893032" y="3787424"/>
            <a:ext cx="1362948" cy="1924165"/>
          </a:xfrm>
          <a:prstGeom prst="rect">
            <a:avLst/>
          </a:prstGeom>
        </p:spPr>
      </p:pic>
    </p:spTree>
    <p:extLst>
      <p:ext uri="{BB962C8B-B14F-4D97-AF65-F5344CB8AC3E}">
        <p14:creationId xmlns:p14="http://schemas.microsoft.com/office/powerpoint/2010/main" xmlns="" val="1034164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7224" y="228599"/>
            <a:ext cx="6705600" cy="1108881"/>
          </a:xfrm>
        </p:spPr>
        <p:txBody>
          <a:bodyPr>
            <a:normAutofit/>
          </a:bodyPr>
          <a:lstStyle/>
          <a:p>
            <a:r>
              <a:rPr lang="fr-FR" dirty="0" smtClean="0"/>
              <a:t>Le DTPSM : 1</a:t>
            </a:r>
            <a:r>
              <a:rPr lang="fr-FR" baseline="30000" dirty="0" smtClean="0"/>
              <a:t>ère</a:t>
            </a:r>
            <a:r>
              <a:rPr lang="fr-FR" dirty="0" smtClean="0"/>
              <a:t> approche </a:t>
            </a:r>
            <a:br>
              <a:rPr lang="fr-FR" dirty="0" smtClean="0"/>
            </a:br>
            <a:r>
              <a:rPr lang="fr-FR" sz="1600" dirty="0" smtClean="0"/>
              <a:t>8 </a:t>
            </a:r>
            <a:r>
              <a:rPr lang="fr-FR" sz="1600" dirty="0"/>
              <a:t>points clés pour aborder </a:t>
            </a:r>
            <a:r>
              <a:rPr lang="fr-FR" sz="1600" dirty="0" smtClean="0"/>
              <a:t>les parcours </a:t>
            </a:r>
            <a:r>
              <a:rPr lang="fr-FR" sz="1600" dirty="0"/>
              <a:t>en </a:t>
            </a:r>
            <a:r>
              <a:rPr lang="fr-FR" sz="1600" dirty="0" smtClean="0"/>
              <a:t>psychiatrie</a:t>
            </a:r>
            <a:br>
              <a:rPr lang="fr-FR" sz="1600" dirty="0" smtClean="0"/>
            </a:br>
            <a:r>
              <a:rPr lang="fr-FR" sz="1600" dirty="0" smtClean="0"/>
              <a:t>et </a:t>
            </a:r>
            <a:r>
              <a:rPr lang="fr-FR" sz="1600" dirty="0"/>
              <a:t>santé </a:t>
            </a:r>
            <a:r>
              <a:rPr lang="fr-FR" sz="1600" dirty="0" smtClean="0"/>
              <a:t>mentale</a:t>
            </a:r>
            <a:endParaRPr lang="fr-FR" sz="1600" dirty="0"/>
          </a:p>
        </p:txBody>
      </p:sp>
      <p:sp>
        <p:nvSpPr>
          <p:cNvPr id="3" name="Espace réservé du contenu 2"/>
          <p:cNvSpPr>
            <a:spLocks noGrp="1"/>
          </p:cNvSpPr>
          <p:nvPr>
            <p:ph sz="quarter" idx="13"/>
          </p:nvPr>
        </p:nvSpPr>
        <p:spPr>
          <a:xfrm>
            <a:off x="1686962" y="1310185"/>
            <a:ext cx="6705600" cy="5261212"/>
          </a:xfrm>
        </p:spPr>
        <p:txBody>
          <a:bodyPr/>
          <a:lstStyle/>
          <a:p>
            <a:endParaRPr lang="fr-FR" sz="2000" dirty="0" smtClean="0"/>
          </a:p>
          <a:p>
            <a:r>
              <a:rPr dirty="0" smtClean="0"/>
              <a:t>La régulation des acteurs sanitaire médico-social et social : une entrave à la lisibilité</a:t>
            </a:r>
          </a:p>
          <a:p>
            <a:r>
              <a:rPr dirty="0" smtClean="0"/>
              <a:t>La non-demande, face cachée paradoxale des parcours en psychiatrie et santé mentale </a:t>
            </a:r>
          </a:p>
          <a:p>
            <a:r>
              <a:rPr dirty="0" smtClean="0"/>
              <a:t>Le handicap psychique, une réalité encore méconnue dans les pratiques des professionnels</a:t>
            </a:r>
          </a:p>
          <a:p>
            <a:r>
              <a:rPr lang="fr-FR" dirty="0"/>
              <a:t>La logique de placement prévaut sur celle de l'accompagnement des personnes</a:t>
            </a:r>
          </a:p>
          <a:p>
            <a:r>
              <a:rPr lang="fr-FR" dirty="0" smtClean="0"/>
              <a:t>L’attention </a:t>
            </a:r>
            <a:r>
              <a:rPr lang="fr-FR" dirty="0"/>
              <a:t>portée au calibrage de l’offre s’exerce au détriment de la prise en considération des flux : (corollaire du point précédent)</a:t>
            </a:r>
          </a:p>
          <a:p>
            <a:r>
              <a:rPr lang="fr-FR" dirty="0" smtClean="0"/>
              <a:t>Le </a:t>
            </a:r>
            <a:r>
              <a:rPr lang="fr-FR" dirty="0"/>
              <a:t>clivage hôpital/médecine de ville fragilise le parcours de soin des </a:t>
            </a:r>
            <a:r>
              <a:rPr lang="fr-FR" dirty="0" smtClean="0"/>
              <a:t>patients</a:t>
            </a:r>
          </a:p>
          <a:p>
            <a:r>
              <a:rPr lang="fr-FR" dirty="0" err="1"/>
              <a:t>Hospitalo</a:t>
            </a:r>
            <a:r>
              <a:rPr lang="fr-FR" dirty="0"/>
              <a:t>-centrée, l’organisation des soins peine à prendre en compte le patient dans son milieu de vie ordinaire La logique de placement prévaut sur celle de l'accompagnement des personnes</a:t>
            </a:r>
          </a:p>
          <a:p>
            <a:r>
              <a:rPr lang="fr-FR" dirty="0" smtClean="0"/>
              <a:t>La </a:t>
            </a:r>
            <a:r>
              <a:rPr lang="fr-FR" dirty="0"/>
              <a:t>faiblesse des outils de mesure fait obstacle à une objectivation du service rendu…</a:t>
            </a:r>
          </a:p>
          <a:p>
            <a:endParaRPr lang="fr-FR" dirty="0"/>
          </a:p>
          <a:p>
            <a:endParaRPr dirty="0" smtClean="0"/>
          </a:p>
          <a:p>
            <a:pPr lvl="1"/>
            <a:endParaRPr lang="fr-FR" dirty="0" smtClean="0"/>
          </a:p>
        </p:txBody>
      </p:sp>
    </p:spTree>
    <p:extLst>
      <p:ext uri="{BB962C8B-B14F-4D97-AF65-F5344CB8AC3E}">
        <p14:creationId xmlns:p14="http://schemas.microsoft.com/office/powerpoint/2010/main" xmlns="" val="33773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588154"/>
            <a:ext cx="6705600" cy="2622256"/>
          </a:xfrm>
        </p:spPr>
        <p:txBody>
          <a:bodyPr>
            <a:spAutoFit/>
          </a:bodyPr>
          <a:lstStyle/>
          <a:p>
            <a:endParaRPr lang="fr-FR" dirty="0" smtClean="0"/>
          </a:p>
          <a:p>
            <a:endParaRPr lang="fr-FR" dirty="0"/>
          </a:p>
          <a:p>
            <a:r>
              <a:rPr lang="fr-FR" sz="2000" dirty="0"/>
              <a:t>3</a:t>
            </a:r>
            <a:r>
              <a:rPr lang="fr-FR" sz="2000" dirty="0" smtClean="0"/>
              <a:t>. Les travaux de l’ANAP dans le champ de la  psychiatrie et santé mentale</a:t>
            </a:r>
          </a:p>
          <a:p>
            <a:pPr lvl="1"/>
            <a:endParaRPr lang="fr-FR" sz="2000" dirty="0"/>
          </a:p>
          <a:p>
            <a:pPr lvl="1"/>
            <a:r>
              <a:rPr lang="fr-FR" sz="1800" dirty="0" smtClean="0"/>
              <a:t> </a:t>
            </a:r>
            <a:r>
              <a:rPr lang="fr-FR" sz="1800" b="1" dirty="0" smtClean="0"/>
              <a:t>le </a:t>
            </a:r>
            <a:r>
              <a:rPr lang="fr-FR" sz="1800" b="1" dirty="0"/>
              <a:t>diagnostic territorial du parcours en psychiatrie et santé </a:t>
            </a:r>
            <a:r>
              <a:rPr lang="fr-FR" sz="1800" b="1" dirty="0" smtClean="0"/>
              <a:t>mentale (DTPSM)</a:t>
            </a:r>
            <a:endParaRPr lang="fr-FR" sz="1800" b="1" dirty="0"/>
          </a:p>
          <a:p>
            <a:pPr lvl="2"/>
            <a:r>
              <a:rPr lang="fr-FR" sz="1800" dirty="0" smtClean="0"/>
              <a:t>Les travaux en cours</a:t>
            </a:r>
          </a:p>
        </p:txBody>
      </p:sp>
    </p:spTree>
    <p:extLst>
      <p:ext uri="{BB962C8B-B14F-4D97-AF65-F5344CB8AC3E}">
        <p14:creationId xmlns:p14="http://schemas.microsoft.com/office/powerpoint/2010/main" xmlns="" val="29916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196268"/>
            <a:ext cx="6705600" cy="6580263"/>
          </a:xfrm>
        </p:spPr>
        <p:txBody>
          <a:bodyPr>
            <a:spAutoFit/>
          </a:bodyPr>
          <a:lstStyle/>
          <a:p>
            <a:endParaRPr lang="fr-FR" dirty="0" smtClean="0"/>
          </a:p>
          <a:p>
            <a:endParaRPr lang="fr-FR" dirty="0"/>
          </a:p>
          <a:p>
            <a:r>
              <a:rPr lang="fr-FR" dirty="0" smtClean="0"/>
              <a:t>SOMMAIRE :</a:t>
            </a:r>
          </a:p>
          <a:p>
            <a:endParaRPr lang="fr-FR" dirty="0"/>
          </a:p>
          <a:p>
            <a:r>
              <a:rPr lang="fr-FR" sz="2000" dirty="0" smtClean="0"/>
              <a:t>1. Présentation de l’ANAP</a:t>
            </a:r>
          </a:p>
          <a:p>
            <a:r>
              <a:rPr lang="fr-FR" sz="2000" dirty="0" smtClean="0"/>
              <a:t>2 . Définitions et repères</a:t>
            </a:r>
          </a:p>
          <a:p>
            <a:r>
              <a:rPr lang="fr-FR" sz="2000" dirty="0" smtClean="0"/>
              <a:t>3. </a:t>
            </a:r>
            <a:r>
              <a:rPr lang="fr-FR" sz="1800" b="1" dirty="0" smtClean="0"/>
              <a:t>2 retours d’expérience :</a:t>
            </a:r>
          </a:p>
          <a:p>
            <a:pPr lvl="2"/>
            <a:r>
              <a:rPr lang="fr-FR" sz="1800" dirty="0"/>
              <a:t>Les interventions psychiatriques à domicile</a:t>
            </a:r>
          </a:p>
          <a:p>
            <a:pPr lvl="2"/>
            <a:r>
              <a:rPr lang="fr-FR" sz="1800" dirty="0"/>
              <a:t>L’accompagnement médicosocial des personnes adultes handicapées psychiques : conversion ou création</a:t>
            </a:r>
          </a:p>
          <a:p>
            <a:endParaRPr lang="fr-FR" sz="2000" dirty="0"/>
          </a:p>
          <a:p>
            <a:pPr lvl="1"/>
            <a:r>
              <a:rPr lang="fr-FR" sz="1800" dirty="0"/>
              <a:t> </a:t>
            </a:r>
            <a:r>
              <a:rPr lang="fr-FR" sz="1800" b="1" dirty="0"/>
              <a:t>le diagnostic territorial du parcours en psychiatrie et santé mentale</a:t>
            </a:r>
          </a:p>
          <a:p>
            <a:pPr lvl="2"/>
            <a:r>
              <a:rPr lang="fr-FR" sz="1800" dirty="0"/>
              <a:t>1</a:t>
            </a:r>
            <a:r>
              <a:rPr lang="fr-FR" sz="1800" baseline="30000" dirty="0"/>
              <a:t>ère</a:t>
            </a:r>
            <a:r>
              <a:rPr lang="fr-FR" sz="1800" dirty="0"/>
              <a:t> approche</a:t>
            </a:r>
          </a:p>
          <a:p>
            <a:pPr lvl="2"/>
            <a:r>
              <a:rPr lang="fr-FR" sz="1800" dirty="0"/>
              <a:t>Les travaux en cours</a:t>
            </a:r>
          </a:p>
          <a:p>
            <a:pPr lvl="2"/>
            <a:r>
              <a:rPr lang="fr-FR" sz="1800" dirty="0"/>
              <a:t>Les publications</a:t>
            </a:r>
          </a:p>
          <a:p>
            <a:endParaRPr lang="fr-FR" sz="1800" dirty="0"/>
          </a:p>
          <a:p>
            <a:r>
              <a:rPr lang="fr-FR" sz="1800" dirty="0" smtClean="0"/>
              <a:t>4 La démarche </a:t>
            </a:r>
            <a:endParaRPr lang="fr-FR" sz="1800" b="1" dirty="0" smtClean="0"/>
          </a:p>
          <a:p>
            <a:pPr lvl="2"/>
            <a:endParaRPr lang="fr-FR" sz="1800" dirty="0"/>
          </a:p>
          <a:p>
            <a:pPr lvl="2"/>
            <a:endParaRPr lang="fr-FR" sz="1800" dirty="0"/>
          </a:p>
        </p:txBody>
      </p:sp>
    </p:spTree>
    <p:extLst>
      <p:ext uri="{BB962C8B-B14F-4D97-AF65-F5344CB8AC3E}">
        <p14:creationId xmlns:p14="http://schemas.microsoft.com/office/powerpoint/2010/main" xmlns="" val="381724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DTPSM : Pourquoi Parcours ?</a:t>
            </a:r>
            <a:endParaRPr lang="fr-FR" dirty="0"/>
          </a:p>
        </p:txBody>
      </p:sp>
      <p:sp>
        <p:nvSpPr>
          <p:cNvPr id="3" name="Espace réservé du contenu 2"/>
          <p:cNvSpPr>
            <a:spLocks noGrp="1"/>
          </p:cNvSpPr>
          <p:nvPr>
            <p:ph sz="quarter" idx="13"/>
          </p:nvPr>
        </p:nvSpPr>
        <p:spPr>
          <a:xfrm>
            <a:off x="1668336" y="718067"/>
            <a:ext cx="7017523" cy="6247864"/>
          </a:xfrm>
        </p:spPr>
        <p:txBody>
          <a:bodyPr wrap="square">
            <a:spAutoFit/>
          </a:bodyPr>
          <a:lstStyle/>
          <a:p>
            <a:r>
              <a:rPr dirty="0" smtClean="0"/>
              <a:t>L'histoire d</a:t>
            </a:r>
            <a:r>
              <a:rPr lang="fr-FR" dirty="0" smtClean="0"/>
              <a:t>e </a:t>
            </a:r>
            <a:r>
              <a:rPr dirty="0" smtClean="0"/>
              <a:t>la discipline</a:t>
            </a:r>
          </a:p>
          <a:p>
            <a:pPr lvl="1"/>
            <a:r>
              <a:rPr lang="fr-FR" dirty="0" smtClean="0"/>
              <a:t>Première discipline à vocation de prise en charge holistique (circulaire de 1960)</a:t>
            </a:r>
          </a:p>
          <a:p>
            <a:pPr lvl="1"/>
            <a:r>
              <a:rPr lang="fr-FR" dirty="0" smtClean="0"/>
              <a:t>Un ancrage territorial d’exercice : le secteur</a:t>
            </a:r>
          </a:p>
          <a:p>
            <a:pPr lvl="1"/>
            <a:r>
              <a:rPr lang="fr-FR" dirty="0" smtClean="0"/>
              <a:t>Des dispositifs allant de l’intra à la prise en charge dans la cité</a:t>
            </a:r>
          </a:p>
          <a:p>
            <a:r>
              <a:rPr dirty="0" smtClean="0"/>
              <a:t>La nature même de la pathologie et du handicap</a:t>
            </a:r>
          </a:p>
          <a:p>
            <a:pPr lvl="1"/>
            <a:r>
              <a:rPr lang="fr-FR" dirty="0" smtClean="0"/>
              <a:t>pathologie chronique</a:t>
            </a:r>
          </a:p>
          <a:p>
            <a:pPr lvl="1"/>
            <a:r>
              <a:rPr lang="fr-FR" dirty="0" smtClean="0"/>
              <a:t>Des phases aigues (entrée dans la maladie ou décompensations) et  des phases de rétablissement ou de stabilisation le plus souvent alternées : </a:t>
            </a:r>
            <a:r>
              <a:rPr lang="fr-FR" b="1" dirty="0" smtClean="0">
                <a:solidFill>
                  <a:schemeClr val="accent1"/>
                </a:solidFill>
              </a:rPr>
              <a:t>80 % des personnes sont suivies en ambulatoire </a:t>
            </a:r>
          </a:p>
          <a:p>
            <a:pPr lvl="1"/>
            <a:r>
              <a:rPr lang="fr-FR" dirty="0" smtClean="0"/>
              <a:t>des racines bio, psycho, sociales, environnementales avec le rôle de l’entourage</a:t>
            </a:r>
          </a:p>
          <a:p>
            <a:r>
              <a:rPr lang="fr-FR" dirty="0" smtClean="0"/>
              <a:t>L’intervention pluri… avec convocation autour de la personne :</a:t>
            </a:r>
          </a:p>
          <a:p>
            <a:pPr lvl="1"/>
            <a:r>
              <a:rPr lang="fr-FR" dirty="0" smtClean="0"/>
              <a:t>de plusieurs métiers</a:t>
            </a:r>
          </a:p>
          <a:p>
            <a:pPr lvl="1"/>
            <a:r>
              <a:rPr lang="fr-FR" dirty="0" smtClean="0"/>
              <a:t>de plusieurs approches de soins et/ou d’accompagnement : soin, éducatif, insertion professionnelle, …</a:t>
            </a:r>
          </a:p>
          <a:p>
            <a:pPr lvl="1"/>
            <a:r>
              <a:rPr lang="fr-FR" dirty="0" smtClean="0"/>
              <a:t>De plusieurs financements </a:t>
            </a:r>
          </a:p>
          <a:p>
            <a:pPr marL="177800" lvl="1" indent="-177800">
              <a:buFont typeface="Arial"/>
              <a:buChar char="•"/>
            </a:pPr>
            <a:r>
              <a:rPr lang="fr-FR" sz="1600" b="1" dirty="0" smtClean="0"/>
              <a:t>Une dispersion qui résulte d’une réponse en silo :</a:t>
            </a:r>
          </a:p>
          <a:p>
            <a:pPr lvl="1"/>
            <a:r>
              <a:rPr lang="fr-FR" dirty="0"/>
              <a:t>La ville,</a:t>
            </a:r>
          </a:p>
          <a:p>
            <a:pPr lvl="1"/>
            <a:r>
              <a:rPr lang="fr-FR" dirty="0"/>
              <a:t>L’hôpital </a:t>
            </a:r>
          </a:p>
          <a:p>
            <a:pPr lvl="1"/>
            <a:r>
              <a:rPr lang="fr-FR" dirty="0"/>
              <a:t>Le </a:t>
            </a:r>
            <a:r>
              <a:rPr lang="fr-FR" dirty="0" smtClean="0"/>
              <a:t>social</a:t>
            </a:r>
          </a:p>
          <a:p>
            <a:pPr lvl="1"/>
            <a:r>
              <a:rPr lang="fr-FR" dirty="0" smtClean="0"/>
              <a:t>Le </a:t>
            </a:r>
            <a:r>
              <a:rPr lang="fr-FR" dirty="0"/>
              <a:t>médico-social</a:t>
            </a:r>
          </a:p>
          <a:p>
            <a:pPr marL="177800" lvl="1" indent="-177800">
              <a:buFont typeface="Arial"/>
              <a:buChar char="•"/>
            </a:pPr>
            <a:r>
              <a:rPr lang="fr-FR" sz="1600" b="1" dirty="0" smtClean="0"/>
              <a:t>… et qui aurait tendance à dissocier le malade mental et le handicapé psychique : une seule et même personne</a:t>
            </a:r>
            <a:endParaRPr lang="fr-FR" sz="1600" b="1" dirty="0"/>
          </a:p>
          <a:p>
            <a:pPr lvl="1"/>
            <a:endParaRPr lang="fr-FR" dirty="0" smtClean="0"/>
          </a:p>
        </p:txBody>
      </p:sp>
    </p:spTree>
    <p:extLst>
      <p:ext uri="{BB962C8B-B14F-4D97-AF65-F5344CB8AC3E}">
        <p14:creationId xmlns:p14="http://schemas.microsoft.com/office/powerpoint/2010/main" xmlns="" val="261942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972" y="567501"/>
            <a:ext cx="8730000" cy="447660"/>
          </a:xfrm>
        </p:spPr>
        <p:txBody>
          <a:bodyPr/>
          <a:lstStyle/>
          <a:p>
            <a:r>
              <a:rPr lang="fr-FR" dirty="0" smtClean="0"/>
              <a:t>Les acteurs associés</a:t>
            </a:r>
            <a:endParaRPr lang="fr-FR" dirty="0"/>
          </a:p>
        </p:txBody>
      </p:sp>
      <p:sp>
        <p:nvSpPr>
          <p:cNvPr id="6" name="Rectangle à coins arrondis 77"/>
          <p:cNvSpPr>
            <a:spLocks noChangeArrowheads="1"/>
          </p:cNvSpPr>
          <p:nvPr/>
        </p:nvSpPr>
        <p:spPr bwMode="auto">
          <a:xfrm>
            <a:off x="-303067" y="1020816"/>
            <a:ext cx="2286853" cy="340519"/>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round/>
                <a:headEnd/>
                <a:tailEnd/>
              </a14:hiddenLine>
            </a:ext>
          </a:extLst>
        </p:spPr>
        <p:txBody>
          <a:bodyPr wrap="square" anchor="ctr">
            <a:spAutoFit/>
          </a:bodyPr>
          <a:lstStyle>
            <a:lvl1pPr eaLnBrk="0" hangingPunct="0">
              <a:spcBef>
                <a:spcPct val="20000"/>
              </a:spcBef>
              <a:buFont typeface="Arial" panose="020B0604020202020204" pitchFamily="34" charset="0"/>
              <a:buChar char="•"/>
              <a:defRPr sz="5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4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39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0"/>
              </a:spcBef>
              <a:buFontTx/>
              <a:buNone/>
            </a:pPr>
            <a:r>
              <a:rPr lang="fr-FR" altLang="fr-FR" sz="1400" b="1" dirty="0" smtClean="0">
                <a:ea typeface="ＭＳ Ｐゴシック" panose="020B0600070205080204" pitchFamily="34" charset="-128"/>
              </a:rPr>
              <a:t>Institutionnels</a:t>
            </a:r>
            <a:endParaRPr lang="fr-FR" altLang="fr-FR" sz="1400" b="1" dirty="0">
              <a:ea typeface="ＭＳ Ｐゴシック" panose="020B0600070205080204" pitchFamily="34" charset="-128"/>
            </a:endParaRPr>
          </a:p>
        </p:txBody>
      </p:sp>
      <p:sp>
        <p:nvSpPr>
          <p:cNvPr id="7" name="Ellipse 6"/>
          <p:cNvSpPr>
            <a:spLocks noChangeArrowheads="1"/>
          </p:cNvSpPr>
          <p:nvPr/>
        </p:nvSpPr>
        <p:spPr bwMode="auto">
          <a:xfrm>
            <a:off x="154828" y="1077959"/>
            <a:ext cx="5345027" cy="2363733"/>
          </a:xfrm>
          <a:prstGeom prst="ellipse">
            <a:avLst/>
          </a:prstGeom>
          <a:solidFill>
            <a:schemeClr val="bg1">
              <a:lumMod val="85000"/>
              <a:alpha val="20000"/>
            </a:schemeClr>
          </a:solidFill>
          <a:ln w="12700" algn="ctr">
            <a:solidFill>
              <a:schemeClr val="tx1"/>
            </a:solidFill>
            <a:prstDash val="sysDot"/>
            <a:round/>
            <a:headEnd/>
            <a:tailEnd/>
          </a:ln>
        </p:spPr>
        <p:txBody>
          <a:bodyPr lIns="36000" tIns="36000" rIns="36000" bIns="36000"/>
          <a:lstStyle/>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ARS : référent santé mentale, référent MS, statisticien, délégué territorial…</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Conseil départemental</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CPAM, MSA, RSI…</a:t>
            </a:r>
          </a:p>
          <a:p>
            <a:pPr marL="171450" indent="-171450" defTabSz="1475128" fontAlgn="auto">
              <a:spcBef>
                <a:spcPts val="0"/>
              </a:spcBef>
              <a:spcAft>
                <a:spcPts val="0"/>
              </a:spcAft>
              <a:buFont typeface="Wingdings" pitchFamily="2" charset="2"/>
              <a:buChar char="§"/>
              <a:defRPr/>
            </a:pPr>
            <a:r>
              <a:rPr lang="fr-FR" sz="1400" dirty="0">
                <a:solidFill>
                  <a:schemeClr val="tx1">
                    <a:lumMod val="50000"/>
                    <a:lumOff val="50000"/>
                  </a:schemeClr>
                </a:solidFill>
                <a:latin typeface="Calibri" panose="020F0502020204030204" pitchFamily="34" charset="0"/>
                <a:ea typeface="ＭＳ Ｐゴシック" pitchFamily="34" charset="-128"/>
              </a:rPr>
              <a:t>Conseil régional</a:t>
            </a:r>
          </a:p>
          <a:p>
            <a:pPr marL="171450" indent="-171450" defTabSz="1475128" fontAlgn="auto">
              <a:spcBef>
                <a:spcPts val="0"/>
              </a:spcBef>
              <a:spcAft>
                <a:spcPts val="0"/>
              </a:spcAft>
              <a:buFont typeface="Wingdings" pitchFamily="2" charset="2"/>
              <a:buChar char="§"/>
              <a:defRPr/>
            </a:pPr>
            <a:r>
              <a:rPr lang="fr-FR" sz="1400" dirty="0">
                <a:solidFill>
                  <a:schemeClr val="tx1">
                    <a:lumMod val="50000"/>
                    <a:lumOff val="50000"/>
                  </a:schemeClr>
                </a:solidFill>
                <a:latin typeface="Calibri" panose="020F0502020204030204" pitchFamily="34" charset="0"/>
                <a:ea typeface="ＭＳ Ｐゴシック" pitchFamily="34" charset="-128"/>
              </a:rPr>
              <a:t>Communes et </a:t>
            </a:r>
            <a:r>
              <a:rPr lang="fr-FR" sz="1400" dirty="0" smtClean="0">
                <a:solidFill>
                  <a:schemeClr val="tx1">
                    <a:lumMod val="50000"/>
                    <a:lumOff val="50000"/>
                  </a:schemeClr>
                </a:solidFill>
                <a:latin typeface="Calibri" panose="020F0502020204030204" pitchFamily="34" charset="0"/>
                <a:ea typeface="ＭＳ Ｐゴシック" pitchFamily="34" charset="-128"/>
              </a:rPr>
              <a:t>Intercommunalités</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Préfecture</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CAF…</a:t>
            </a:r>
          </a:p>
        </p:txBody>
      </p:sp>
      <p:sp>
        <p:nvSpPr>
          <p:cNvPr id="8" name="Rectangle à coins arrondis 66"/>
          <p:cNvSpPr>
            <a:spLocks noChangeArrowheads="1"/>
          </p:cNvSpPr>
          <p:nvPr/>
        </p:nvSpPr>
        <p:spPr bwMode="auto">
          <a:xfrm>
            <a:off x="-868" y="6304335"/>
            <a:ext cx="2305050" cy="340519"/>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round/>
                <a:headEnd/>
                <a:tailEnd/>
              </a14:hiddenLine>
            </a:ext>
          </a:extLst>
        </p:spPr>
        <p:txBody>
          <a:bodyPr anchor="ctr">
            <a:spAutoFit/>
          </a:bodyPr>
          <a:lstStyle>
            <a:lvl1pPr eaLnBrk="0" hangingPunct="0">
              <a:spcBef>
                <a:spcPct val="20000"/>
              </a:spcBef>
              <a:buFont typeface="Arial" panose="020B0604020202020204" pitchFamily="34" charset="0"/>
              <a:buChar char="•"/>
              <a:defRPr sz="5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4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39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0"/>
              </a:spcBef>
              <a:buFontTx/>
              <a:buNone/>
            </a:pPr>
            <a:r>
              <a:rPr lang="fr-FR" altLang="fr-FR" sz="1400" b="1" dirty="0" smtClean="0">
                <a:ea typeface="ＭＳ Ｐゴシック" panose="020B0600070205080204" pitchFamily="34" charset="-128"/>
              </a:rPr>
              <a:t>Associatifs et usagers</a:t>
            </a:r>
            <a:endParaRPr lang="fr-FR" altLang="fr-FR" sz="1400" b="1" dirty="0">
              <a:ea typeface="ＭＳ Ｐゴシック" panose="020B0600070205080204" pitchFamily="34" charset="-128"/>
            </a:endParaRPr>
          </a:p>
        </p:txBody>
      </p:sp>
      <p:sp>
        <p:nvSpPr>
          <p:cNvPr id="9" name="Rectangle à coins arrondis 70"/>
          <p:cNvSpPr>
            <a:spLocks noChangeArrowheads="1"/>
          </p:cNvSpPr>
          <p:nvPr/>
        </p:nvSpPr>
        <p:spPr bwMode="auto">
          <a:xfrm>
            <a:off x="6744679" y="901808"/>
            <a:ext cx="2305050" cy="340519"/>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round/>
                <a:headEnd/>
                <a:tailEnd/>
              </a14:hiddenLine>
            </a:ext>
          </a:extLst>
        </p:spPr>
        <p:txBody>
          <a:bodyPr anchor="ctr">
            <a:spAutoFit/>
          </a:bodyPr>
          <a:lstStyle>
            <a:lvl1pPr eaLnBrk="0" hangingPunct="0">
              <a:spcBef>
                <a:spcPct val="20000"/>
              </a:spcBef>
              <a:buFont typeface="Arial" panose="020B0604020202020204" pitchFamily="34" charset="0"/>
              <a:buChar char="•"/>
              <a:defRPr sz="5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4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39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0"/>
              </a:spcBef>
              <a:buFontTx/>
              <a:buNone/>
            </a:pPr>
            <a:r>
              <a:rPr lang="fr-FR" altLang="fr-FR" sz="1400" b="1" dirty="0" smtClean="0">
                <a:ea typeface="ＭＳ Ｐゴシック" panose="020B0600070205080204" pitchFamily="34" charset="-128"/>
              </a:rPr>
              <a:t>Opérateurs</a:t>
            </a:r>
            <a:endParaRPr lang="fr-FR" altLang="fr-FR" sz="1400" b="1" dirty="0">
              <a:ea typeface="ＭＳ Ｐゴシック" panose="020B0600070205080204" pitchFamily="34" charset="-128"/>
            </a:endParaRPr>
          </a:p>
        </p:txBody>
      </p:sp>
      <p:sp>
        <p:nvSpPr>
          <p:cNvPr id="11" name="Rectangle à coins arrondis 79"/>
          <p:cNvSpPr>
            <a:spLocks noChangeArrowheads="1"/>
          </p:cNvSpPr>
          <p:nvPr/>
        </p:nvSpPr>
        <p:spPr bwMode="auto">
          <a:xfrm>
            <a:off x="5372385" y="6474595"/>
            <a:ext cx="2305050" cy="340519"/>
          </a:xfrm>
          <a:prstGeom prst="roundRect">
            <a:avLst>
              <a:gd name="adj" fmla="val 16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ctr">
                <a:solidFill>
                  <a:srgbClr val="000000"/>
                </a:solidFill>
                <a:round/>
                <a:headEnd/>
                <a:tailEnd/>
              </a14:hiddenLine>
            </a:ext>
          </a:extLst>
        </p:spPr>
        <p:txBody>
          <a:bodyPr anchor="ctr">
            <a:spAutoFit/>
          </a:bodyPr>
          <a:lstStyle>
            <a:lvl1pPr eaLnBrk="0" hangingPunct="0">
              <a:spcBef>
                <a:spcPct val="20000"/>
              </a:spcBef>
              <a:buFont typeface="Arial" panose="020B0604020202020204" pitchFamily="34" charset="0"/>
              <a:buChar char="•"/>
              <a:defRPr sz="5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45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39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74788"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0"/>
              </a:spcBef>
              <a:buFontTx/>
              <a:buNone/>
            </a:pPr>
            <a:r>
              <a:rPr lang="fr-FR" altLang="fr-FR" sz="1400" b="1" dirty="0" smtClean="0">
                <a:ea typeface="ＭＳ Ｐゴシック" panose="020B0600070205080204" pitchFamily="34" charset="-128"/>
              </a:rPr>
              <a:t>Etudes et recherche</a:t>
            </a:r>
            <a:endParaRPr lang="fr-FR" altLang="fr-FR" sz="1400" b="1" dirty="0">
              <a:ea typeface="ＭＳ Ｐゴシック" panose="020B0600070205080204" pitchFamily="34" charset="-128"/>
            </a:endParaRPr>
          </a:p>
        </p:txBody>
      </p:sp>
      <p:sp>
        <p:nvSpPr>
          <p:cNvPr id="12" name="Ellipse 11"/>
          <p:cNvSpPr>
            <a:spLocks noChangeArrowheads="1"/>
          </p:cNvSpPr>
          <p:nvPr/>
        </p:nvSpPr>
        <p:spPr bwMode="auto">
          <a:xfrm>
            <a:off x="3686600" y="940454"/>
            <a:ext cx="5401885" cy="5041684"/>
          </a:xfrm>
          <a:prstGeom prst="ellipse">
            <a:avLst/>
          </a:prstGeom>
          <a:solidFill>
            <a:schemeClr val="bg1">
              <a:lumMod val="85000"/>
              <a:alpha val="20000"/>
            </a:schemeClr>
          </a:solidFill>
          <a:ln w="12700" algn="ctr">
            <a:solidFill>
              <a:schemeClr val="tx1"/>
            </a:solidFill>
            <a:prstDash val="sysDot"/>
            <a:round/>
            <a:headEnd/>
            <a:tailEnd/>
          </a:ln>
        </p:spPr>
        <p:txBody>
          <a:bodyPr lIns="36000" tIns="36000" rIns="36000" bIns="36000"/>
          <a:lstStyle/>
          <a:p>
            <a:pPr marL="1165225"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Etablissements sanitaires : EPSM, ES non spécialisés </a:t>
            </a:r>
            <a:r>
              <a:rPr lang="fr-FR" sz="1200" b="0" dirty="0" smtClean="0">
                <a:solidFill>
                  <a:schemeClr val="tx1">
                    <a:lumMod val="50000"/>
                    <a:lumOff val="50000"/>
                  </a:schemeClr>
                </a:solidFill>
                <a:latin typeface="Calibri" panose="020F0502020204030204" pitchFamily="34" charset="0"/>
                <a:ea typeface="ＭＳ Ｐゴシック" pitchFamily="34" charset="-128"/>
              </a:rPr>
              <a:t>(services psy, Centre 15…), ESPIC-Cliniques, Equipe mobile de psychiatrie, Centre/Unité de réhabilitation psycho-sociale, Centre médico-psychologique (CMP)…</a:t>
            </a:r>
          </a:p>
          <a:p>
            <a:pPr marL="1165225"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HAD</a:t>
            </a:r>
          </a:p>
          <a:p>
            <a:pPr marL="1165225"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SSIAD, SPASAD, SAD</a:t>
            </a:r>
          </a:p>
          <a:p>
            <a:pPr marL="1165225"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Etablissements et services du champ médico-social : </a:t>
            </a:r>
            <a:r>
              <a:rPr lang="fr-FR" sz="1200" b="0" dirty="0" smtClean="0">
                <a:solidFill>
                  <a:schemeClr val="tx1">
                    <a:lumMod val="50000"/>
                    <a:lumOff val="50000"/>
                  </a:schemeClr>
                </a:solidFill>
                <a:latin typeface="Calibri" panose="020F0502020204030204" pitchFamily="34" charset="0"/>
                <a:ea typeface="ＭＳ Ｐゴシック" pitchFamily="34" charset="-128"/>
              </a:rPr>
              <a:t>FAM, MAS, FH, FO, </a:t>
            </a:r>
            <a:r>
              <a:rPr lang="fr-FR" sz="1200" b="0" dirty="0" err="1" smtClean="0">
                <a:solidFill>
                  <a:schemeClr val="tx1">
                    <a:lumMod val="50000"/>
                    <a:lumOff val="50000"/>
                  </a:schemeClr>
                </a:solidFill>
                <a:latin typeface="Calibri" panose="020F0502020204030204" pitchFamily="34" charset="0"/>
                <a:ea typeface="ＭＳ Ｐゴシック" pitchFamily="34" charset="-128"/>
              </a:rPr>
              <a:t>Samsah</a:t>
            </a:r>
            <a:r>
              <a:rPr lang="fr-FR" sz="1200" b="0" dirty="0" smtClean="0">
                <a:solidFill>
                  <a:schemeClr val="tx1">
                    <a:lumMod val="50000"/>
                    <a:lumOff val="50000"/>
                  </a:schemeClr>
                </a:solidFill>
                <a:latin typeface="Calibri" panose="020F0502020204030204" pitchFamily="34" charset="0"/>
                <a:ea typeface="ＭＳ Ｐゴシック" pitchFamily="34" charset="-128"/>
              </a:rPr>
              <a:t>, SAVS…</a:t>
            </a:r>
          </a:p>
          <a:p>
            <a:pPr marL="1165225"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Etablissements et services du champ social : </a:t>
            </a:r>
            <a:r>
              <a:rPr lang="fr-FR" sz="1200" b="0" dirty="0" smtClean="0">
                <a:solidFill>
                  <a:schemeClr val="tx1">
                    <a:lumMod val="50000"/>
                    <a:lumOff val="50000"/>
                  </a:schemeClr>
                </a:solidFill>
                <a:latin typeface="Calibri" panose="020F0502020204030204" pitchFamily="34" charset="0"/>
                <a:ea typeface="ＭＳ Ｐゴシック" pitchFamily="34" charset="-128"/>
              </a:rPr>
              <a:t>CHRS, bailleurs sociaux, services de tutelle, CCAS, Service </a:t>
            </a:r>
            <a:r>
              <a:rPr lang="fr-FR" sz="1200" b="0" dirty="0">
                <a:solidFill>
                  <a:schemeClr val="tx1">
                    <a:lumMod val="50000"/>
                    <a:lumOff val="50000"/>
                  </a:schemeClr>
                </a:solidFill>
                <a:latin typeface="Calibri" panose="020F0502020204030204" pitchFamily="34" charset="0"/>
                <a:ea typeface="ＭＳ Ｐゴシック" pitchFamily="34" charset="-128"/>
              </a:rPr>
              <a:t>social de </a:t>
            </a:r>
            <a:r>
              <a:rPr lang="fr-FR" sz="1200" b="0" dirty="0" smtClean="0">
                <a:solidFill>
                  <a:schemeClr val="tx1">
                    <a:lumMod val="50000"/>
                    <a:lumOff val="50000"/>
                  </a:schemeClr>
                </a:solidFill>
                <a:latin typeface="Calibri" panose="020F0502020204030204" pitchFamily="34" charset="0"/>
                <a:ea typeface="ＭＳ Ｐゴシック" pitchFamily="34" charset="-128"/>
              </a:rPr>
              <a:t>secteur…</a:t>
            </a:r>
          </a:p>
          <a:p>
            <a:pPr marL="1165225" indent="-171450" defTabSz="1475128" fontAlgn="auto">
              <a:spcBef>
                <a:spcPts val="0"/>
              </a:spcBef>
              <a:spcAft>
                <a:spcPts val="0"/>
              </a:spcAft>
              <a:buFont typeface="Wingdings" pitchFamily="2" charset="2"/>
              <a:buChar char="§"/>
              <a:defRPr/>
            </a:pPr>
            <a:endParaRPr lang="fr-FR" sz="1200" b="0" dirty="0" smtClean="0">
              <a:solidFill>
                <a:schemeClr val="tx1">
                  <a:lumMod val="50000"/>
                  <a:lumOff val="50000"/>
                </a:schemeClr>
              </a:solidFill>
              <a:latin typeface="Calibri" panose="020F0502020204030204" pitchFamily="34" charset="0"/>
              <a:ea typeface="ＭＳ Ｐゴシック" pitchFamily="34" charset="-128"/>
            </a:endParaRPr>
          </a:p>
        </p:txBody>
      </p:sp>
      <p:sp>
        <p:nvSpPr>
          <p:cNvPr id="13" name="Ellipse 12"/>
          <p:cNvSpPr>
            <a:spLocks noChangeArrowheads="1"/>
          </p:cNvSpPr>
          <p:nvPr/>
        </p:nvSpPr>
        <p:spPr bwMode="auto">
          <a:xfrm>
            <a:off x="211531" y="3404029"/>
            <a:ext cx="3622515" cy="3032904"/>
          </a:xfrm>
          <a:prstGeom prst="ellipse">
            <a:avLst/>
          </a:prstGeom>
          <a:solidFill>
            <a:schemeClr val="bg1">
              <a:lumMod val="85000"/>
              <a:alpha val="20000"/>
            </a:schemeClr>
          </a:solidFill>
          <a:ln w="12700" algn="ctr">
            <a:solidFill>
              <a:schemeClr val="tx1"/>
            </a:solidFill>
            <a:prstDash val="sysDot"/>
            <a:round/>
            <a:headEnd/>
            <a:tailEnd/>
          </a:ln>
        </p:spPr>
        <p:txBody>
          <a:bodyPr lIns="36000" tIns="36000" rIns="36000" bIns="36000" anchor="t"/>
          <a:lstStyle/>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UNAFAM régional / local</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FNAPSY</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AGAPSY/Croix Marine/Santé mentale</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Membres de GEM</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Membres d’un Conseil de vie sociale des établissements médico-sociaux</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Membre d’un Conseil de surveillance ou CRUQPC d’ES</a:t>
            </a:r>
          </a:p>
          <a:p>
            <a:pPr marL="171450" indent="-171450" defTabSz="1475128" fontAlgn="auto">
              <a:spcBef>
                <a:spcPts val="0"/>
              </a:spcBef>
              <a:spcAft>
                <a:spcPts val="0"/>
              </a:spcAft>
              <a:buFont typeface="Wingdings" pitchFamily="2" charset="2"/>
              <a:buChar char="§"/>
              <a:defRPr/>
            </a:pPr>
            <a:endParaRPr lang="fr-FR" sz="1400" dirty="0">
              <a:solidFill>
                <a:schemeClr val="tx1">
                  <a:lumMod val="50000"/>
                  <a:lumOff val="50000"/>
                </a:schemeClr>
              </a:solidFill>
              <a:latin typeface="Calibri" panose="020F0502020204030204" pitchFamily="34" charset="0"/>
              <a:ea typeface="ＭＳ Ｐゴシック" pitchFamily="34" charset="-128"/>
            </a:endParaRPr>
          </a:p>
        </p:txBody>
      </p:sp>
      <p:sp>
        <p:nvSpPr>
          <p:cNvPr id="15" name="Ellipse 14"/>
          <p:cNvSpPr>
            <a:spLocks noChangeArrowheads="1"/>
          </p:cNvSpPr>
          <p:nvPr/>
        </p:nvSpPr>
        <p:spPr bwMode="auto">
          <a:xfrm>
            <a:off x="3262509" y="5584947"/>
            <a:ext cx="2535389" cy="1192232"/>
          </a:xfrm>
          <a:prstGeom prst="ellipse">
            <a:avLst/>
          </a:prstGeom>
          <a:solidFill>
            <a:schemeClr val="bg1">
              <a:lumMod val="85000"/>
              <a:alpha val="20000"/>
            </a:schemeClr>
          </a:solidFill>
          <a:ln w="12700" algn="ctr">
            <a:solidFill>
              <a:schemeClr val="tx1"/>
            </a:solidFill>
            <a:prstDash val="sysDot"/>
            <a:round/>
            <a:headEnd/>
            <a:tailEnd/>
          </a:ln>
        </p:spPr>
        <p:txBody>
          <a:bodyPr lIns="36000" tIns="36000" rIns="36000" bIns="36000" anchor="ctr"/>
          <a:lstStyle/>
          <a:p>
            <a:pPr marL="171450" indent="-171450" algn="ctr"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CREAI</a:t>
            </a:r>
          </a:p>
          <a:p>
            <a:pPr marL="171450" indent="-171450" algn="ctr"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CREHPSY</a:t>
            </a:r>
          </a:p>
          <a:p>
            <a:pPr marL="171450" indent="-171450" algn="ctr"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Organisme / centre de recherche sur la santé mentale</a:t>
            </a:r>
            <a:endParaRPr lang="fr-FR" sz="1400" dirty="0">
              <a:solidFill>
                <a:schemeClr val="tx1">
                  <a:lumMod val="50000"/>
                  <a:lumOff val="50000"/>
                </a:schemeClr>
              </a:solidFill>
              <a:latin typeface="Calibri" panose="020F0502020204030204" pitchFamily="34" charset="0"/>
              <a:ea typeface="ＭＳ Ｐゴシック" pitchFamily="34" charset="-128"/>
            </a:endParaRPr>
          </a:p>
        </p:txBody>
      </p:sp>
      <p:sp>
        <p:nvSpPr>
          <p:cNvPr id="16" name="ZoneTexte 15"/>
          <p:cNvSpPr txBox="1"/>
          <p:nvPr/>
        </p:nvSpPr>
        <p:spPr>
          <a:xfrm>
            <a:off x="3983872" y="2138250"/>
            <a:ext cx="1565698" cy="738664"/>
          </a:xfrm>
          <a:prstGeom prst="rect">
            <a:avLst/>
          </a:prstGeom>
          <a:noFill/>
        </p:spPr>
        <p:txBody>
          <a:bodyPr wrap="square">
            <a:spAutoFit/>
          </a:bodyPr>
          <a:lstStyle/>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MDPH</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URPS médecin et IDE</a:t>
            </a:r>
            <a:endParaRPr lang="fr-FR" sz="1400" dirty="0">
              <a:latin typeface="Calibri" panose="020F0502020204030204" pitchFamily="34" charset="0"/>
            </a:endParaRPr>
          </a:p>
        </p:txBody>
      </p:sp>
      <p:sp>
        <p:nvSpPr>
          <p:cNvPr id="18" name="ZoneTexte 17"/>
          <p:cNvSpPr txBox="1"/>
          <p:nvPr/>
        </p:nvSpPr>
        <p:spPr>
          <a:xfrm>
            <a:off x="5304057" y="1243821"/>
            <a:ext cx="2078640" cy="523220"/>
          </a:xfrm>
          <a:prstGeom prst="rect">
            <a:avLst/>
          </a:prstGeom>
          <a:noFill/>
        </p:spPr>
        <p:txBody>
          <a:bodyPr wrap="square">
            <a:spAutoFit/>
          </a:bodyPr>
          <a:lstStyle/>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PS libéraux : </a:t>
            </a:r>
            <a:r>
              <a:rPr lang="fr-FR" sz="1200" b="0" dirty="0" smtClean="0">
                <a:solidFill>
                  <a:schemeClr val="tx1">
                    <a:lumMod val="50000"/>
                    <a:lumOff val="50000"/>
                  </a:schemeClr>
                </a:solidFill>
                <a:latin typeface="Calibri" panose="020F0502020204030204" pitchFamily="34" charset="0"/>
                <a:ea typeface="ＭＳ Ｐゴシック" pitchFamily="34" charset="-128"/>
              </a:rPr>
              <a:t>MG, psy…</a:t>
            </a:r>
          </a:p>
          <a:p>
            <a:pPr marL="171450" indent="-171450" defTabSz="1475128" fontAlgn="auto">
              <a:spcBef>
                <a:spcPts val="0"/>
              </a:spcBef>
              <a:spcAft>
                <a:spcPts val="0"/>
              </a:spcAft>
              <a:buFont typeface="Wingdings" pitchFamily="2" charset="2"/>
              <a:buChar char="§"/>
              <a:defRPr/>
            </a:pPr>
            <a:r>
              <a:rPr lang="fr-FR" sz="1400" dirty="0" smtClean="0">
                <a:solidFill>
                  <a:schemeClr val="tx1">
                    <a:lumMod val="50000"/>
                    <a:lumOff val="50000"/>
                  </a:schemeClr>
                </a:solidFill>
                <a:latin typeface="Calibri" panose="020F0502020204030204" pitchFamily="34" charset="0"/>
                <a:ea typeface="ＭＳ Ｐゴシック" pitchFamily="34" charset="-128"/>
              </a:rPr>
              <a:t>Transporteurs</a:t>
            </a:r>
            <a:endParaRPr lang="fr-FR" sz="1400" dirty="0">
              <a:latin typeface="Calibri" panose="020F0502020204030204" pitchFamily="34" charset="0"/>
            </a:endParaRPr>
          </a:p>
        </p:txBody>
      </p:sp>
      <p:sp>
        <p:nvSpPr>
          <p:cNvPr id="20" name="Rectangle 19"/>
          <p:cNvSpPr/>
          <p:nvPr/>
        </p:nvSpPr>
        <p:spPr>
          <a:xfrm>
            <a:off x="5252298" y="4775112"/>
            <a:ext cx="2865657" cy="1015663"/>
          </a:xfrm>
          <a:prstGeom prst="rect">
            <a:avLst/>
          </a:prstGeom>
        </p:spPr>
        <p:txBody>
          <a:bodyPr wrap="square">
            <a:spAutoFit/>
          </a:bodyPr>
          <a:lstStyle/>
          <a:p>
            <a:pPr marL="174625" indent="-171450" defTabSz="1475128" fontAlgn="auto">
              <a:spcBef>
                <a:spcPts val="0"/>
              </a:spcBef>
              <a:spcAft>
                <a:spcPts val="0"/>
              </a:spcAft>
              <a:buFont typeface="Wingdings" pitchFamily="2" charset="2"/>
              <a:buChar char="§"/>
              <a:defRPr/>
            </a:pPr>
            <a:r>
              <a:rPr lang="fr-FR" sz="1200" b="0" dirty="0">
                <a:solidFill>
                  <a:schemeClr val="tx1">
                    <a:lumMod val="50000"/>
                    <a:lumOff val="50000"/>
                  </a:schemeClr>
                </a:solidFill>
                <a:latin typeface="Calibri" panose="020F0502020204030204" pitchFamily="34" charset="0"/>
                <a:ea typeface="ＭＳ Ｐゴシック" pitchFamily="34" charset="-128"/>
              </a:rPr>
              <a:t>Autres champs : Intervenants dans le champ de </a:t>
            </a:r>
            <a:r>
              <a:rPr lang="fr-FR" sz="1200" b="0" dirty="0" smtClean="0">
                <a:solidFill>
                  <a:schemeClr val="tx1">
                    <a:lumMod val="50000"/>
                    <a:lumOff val="50000"/>
                  </a:schemeClr>
                </a:solidFill>
                <a:latin typeface="Calibri" panose="020F0502020204030204" pitchFamily="34" charset="0"/>
                <a:ea typeface="ＭＳ Ｐゴシック" pitchFamily="34" charset="-128"/>
              </a:rPr>
              <a:t>l’Emploi, </a:t>
            </a:r>
            <a:r>
              <a:rPr lang="fr-FR" sz="1200" b="0" dirty="0">
                <a:solidFill>
                  <a:schemeClr val="tx1">
                    <a:lumMod val="50000"/>
                    <a:lumOff val="50000"/>
                  </a:schemeClr>
                </a:solidFill>
                <a:latin typeface="Calibri" panose="020F0502020204030204" pitchFamily="34" charset="0"/>
                <a:ea typeface="ＭＳ Ｐゴシック" pitchFamily="34" charset="-128"/>
              </a:rPr>
              <a:t>de la Culture, Services de sécurité et de secours (Police, Gendarmerie, Pompiers, SAMU…), Acteurs de la Justice...</a:t>
            </a:r>
          </a:p>
        </p:txBody>
      </p:sp>
    </p:spTree>
    <p:extLst>
      <p:ext uri="{BB962C8B-B14F-4D97-AF65-F5344CB8AC3E}">
        <p14:creationId xmlns:p14="http://schemas.microsoft.com/office/powerpoint/2010/main" xmlns="" val="2048395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diagnostic territorial des parcours en psychiatrie</a:t>
            </a:r>
            <a:br>
              <a:rPr lang="fr-FR" dirty="0" smtClean="0"/>
            </a:br>
            <a:r>
              <a:rPr lang="fr-FR" dirty="0" smtClean="0"/>
              <a:t> et santé mentale :</a:t>
            </a:r>
            <a:endParaRPr lang="fr-FR" dirty="0"/>
          </a:p>
        </p:txBody>
      </p:sp>
      <p:sp>
        <p:nvSpPr>
          <p:cNvPr id="3" name="Espace réservé du contenu 2"/>
          <p:cNvSpPr>
            <a:spLocks noGrp="1"/>
          </p:cNvSpPr>
          <p:nvPr>
            <p:ph sz="quarter" idx="13"/>
          </p:nvPr>
        </p:nvSpPr>
        <p:spPr>
          <a:xfrm>
            <a:off x="1796143" y="1041400"/>
            <a:ext cx="6705600" cy="5396721"/>
          </a:xfrm>
        </p:spPr>
        <p:txBody>
          <a:bodyPr/>
          <a:lstStyle/>
          <a:p>
            <a:r>
              <a:rPr lang="fr-FR" sz="2000" dirty="0" smtClean="0"/>
              <a:t>Pourquoi diagnostic territorial ?</a:t>
            </a:r>
          </a:p>
          <a:p>
            <a:endParaRPr lang="fr-FR" sz="2000" dirty="0" smtClean="0"/>
          </a:p>
          <a:p>
            <a:pPr algn="just"/>
            <a:r>
              <a:rPr lang="fr-FR" sz="1400" b="0" dirty="0"/>
              <a:t>Les acteurs concernés sont nombreux, avec des missions et des stratégies différentes. </a:t>
            </a:r>
            <a:endParaRPr lang="fr-FR" sz="1400" b="0" dirty="0" smtClean="0"/>
          </a:p>
          <a:p>
            <a:pPr algn="just"/>
            <a:r>
              <a:rPr lang="fr-FR" sz="1400" b="0" dirty="0" smtClean="0"/>
              <a:t>La </a:t>
            </a:r>
            <a:r>
              <a:rPr lang="fr-FR" sz="1400" b="0" dirty="0"/>
              <a:t>psychiatrie, une des composantes concernées, a depuis longtemps organisé sa réponse dans l’ancrage territorial du secteur.</a:t>
            </a:r>
          </a:p>
          <a:p>
            <a:pPr algn="just"/>
            <a:r>
              <a:rPr lang="fr-FR" sz="1400" b="0" dirty="0"/>
              <a:t>Chaque territoire est différent du fait de son histoire, des ressources dont il dispose. Pour mieux comprendre comment le collectif local doit évoluer, il doit se doter d’un diagnostic, reflet de sa situation. </a:t>
            </a:r>
            <a:endParaRPr lang="fr-FR" sz="1400" b="0" dirty="0" smtClean="0"/>
          </a:p>
          <a:p>
            <a:pPr algn="just"/>
            <a:endParaRPr lang="fr-FR" sz="1400" b="0" dirty="0"/>
          </a:p>
          <a:p>
            <a:r>
              <a:rPr lang="fr-FR" dirty="0"/>
              <a:t>La loi MSS (article 69)</a:t>
            </a:r>
          </a:p>
          <a:p>
            <a:pPr lvl="1"/>
            <a:r>
              <a:rPr lang="fr-FR" dirty="0"/>
              <a:t>La politique de santé mentale se définit par la mise en mouvement de plusieurs actions allant de la prévention, au diagnostic, aux soins, de réadaptation et de réinsertion sociale.</a:t>
            </a:r>
          </a:p>
          <a:p>
            <a:pPr lvl="1"/>
            <a:r>
              <a:rPr lang="fr-FR" dirty="0"/>
              <a:t>« Une claire distinction entre « santé mentale » et « psychiatrie »</a:t>
            </a:r>
          </a:p>
          <a:p>
            <a:pPr lvl="1"/>
            <a:r>
              <a:rPr lang="fr-FR" dirty="0"/>
              <a:t>Une tentative de dépassement d’une organisation « </a:t>
            </a:r>
            <a:r>
              <a:rPr lang="fr-FR" dirty="0" err="1"/>
              <a:t>sanitaro</a:t>
            </a:r>
            <a:r>
              <a:rPr lang="fr-FR" dirty="0"/>
              <a:t>-centrée » pour accéder à des « parcours de soins et de vie de qualité et sans rupture » </a:t>
            </a:r>
          </a:p>
          <a:p>
            <a:pPr lvl="1"/>
            <a:r>
              <a:rPr lang="fr-FR" dirty="0"/>
              <a:t>Une forte territorialisation des actions, organisée par des parcours territoriaux en santé mentale (PTSM), fondés sur un diagnostic établi avec tous.</a:t>
            </a:r>
          </a:p>
          <a:p>
            <a:pPr algn="just"/>
            <a:endParaRPr lang="fr-FR" sz="1400" b="0" dirty="0" smtClean="0"/>
          </a:p>
        </p:txBody>
      </p:sp>
    </p:spTree>
    <p:extLst>
      <p:ext uri="{BB962C8B-B14F-4D97-AF65-F5344CB8AC3E}">
        <p14:creationId xmlns:p14="http://schemas.microsoft.com/office/powerpoint/2010/main" xmlns="" val="4022934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diagnostic territorial des parcours en psychiatrie</a:t>
            </a:r>
            <a:br>
              <a:rPr lang="fr-FR" dirty="0" smtClean="0"/>
            </a:br>
            <a:r>
              <a:rPr lang="fr-FR" dirty="0" smtClean="0"/>
              <a:t> et santé mentale : LMSS et travaux ANAP</a:t>
            </a:r>
            <a:endParaRPr lang="fr-FR" dirty="0"/>
          </a:p>
        </p:txBody>
      </p:sp>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xmlns="" val="4267788875"/>
              </p:ext>
            </p:extLst>
          </p:nvPr>
        </p:nvGraphicFramePr>
        <p:xfrm>
          <a:off x="2489982" y="882650"/>
          <a:ext cx="6035040" cy="5819606"/>
        </p:xfrm>
        <a:graphic>
          <a:graphicData uri="http://schemas.openxmlformats.org/drawingml/2006/table">
            <a:tbl>
              <a:tblPr firstRow="1" firstCol="1" bandRow="1">
                <a:tableStyleId>{5C22544A-7EE6-4342-B048-85BDC9FD1C3A}</a:tableStyleId>
              </a:tblPr>
              <a:tblGrid>
                <a:gridCol w="2011680"/>
                <a:gridCol w="2011680"/>
                <a:gridCol w="2011680"/>
              </a:tblGrid>
              <a:tr h="242358">
                <a:tc>
                  <a:txBody>
                    <a:bodyPr/>
                    <a:lstStyle/>
                    <a:p>
                      <a:pPr algn="just">
                        <a:lnSpc>
                          <a:spcPct val="115000"/>
                        </a:lnSpc>
                        <a:spcAft>
                          <a:spcPts val="0"/>
                        </a:spcAft>
                      </a:pPr>
                      <a:r>
                        <a:rPr lang="fr-FR" sz="700">
                          <a:effectLst/>
                        </a:rPr>
                        <a:t>Ce que la loi demande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Ce que l’ANAP propose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Observations en lien avec les textes d’application à paraître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1211792">
                <a:tc>
                  <a:txBody>
                    <a:bodyPr/>
                    <a:lstStyle/>
                    <a:p>
                      <a:pPr algn="just">
                        <a:lnSpc>
                          <a:spcPct val="115000"/>
                        </a:lnSpc>
                        <a:spcAft>
                          <a:spcPts val="0"/>
                        </a:spcAft>
                      </a:pPr>
                      <a:r>
                        <a:rPr lang="fr-FR" sz="700">
                          <a:effectLst/>
                        </a:rPr>
                        <a:t>La politique de santé mentale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Une méthode ascendante et des outils pour la mettre en œuvre à partir des territoires de santé</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Le PRS et les schémas départementaux organisent les principes généraux de cette politique dans lesquelles les stratégies territoriales devront s’intégrer pour atteindre progressivement le même niveau de cohérence et d’égalité d’accès aux soins et prestations sur l’ensemble de la région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484717">
                <a:tc>
                  <a:txBody>
                    <a:bodyPr/>
                    <a:lstStyle/>
                    <a:p>
                      <a:pPr algn="just">
                        <a:lnSpc>
                          <a:spcPct val="115000"/>
                        </a:lnSpc>
                        <a:spcAft>
                          <a:spcPts val="0"/>
                        </a:spcAft>
                      </a:pPr>
                      <a:r>
                        <a:rPr lang="fr-FR" sz="700">
                          <a:effectLst/>
                        </a:rPr>
                        <a:t>Le projet territorial de santé mentale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Une méthode co-constructive d’élaboration de ce projet à partir d’un diagnostic territorial partagé, étayé par des indicateurs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Une gouvernance faisant référence aux futurs conseils territoriaux de santé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848254">
                <a:tc>
                  <a:txBody>
                    <a:bodyPr/>
                    <a:lstStyle/>
                    <a:p>
                      <a:pPr algn="just">
                        <a:lnSpc>
                          <a:spcPct val="115000"/>
                        </a:lnSpc>
                        <a:spcAft>
                          <a:spcPts val="0"/>
                        </a:spcAft>
                      </a:pPr>
                      <a:r>
                        <a:rPr lang="fr-FR" sz="700">
                          <a:effectLst/>
                        </a:rPr>
                        <a:t>Les parcours de soins et de vie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Le modèle de la rosace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Il permet de focaliser les actions d’amélioration des prises en charge et des accompagnements sur les points les plus sensibles du parcours où les risques de rupture sont le plus fréquemment observés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363537">
                <a:tc>
                  <a:txBody>
                    <a:bodyPr/>
                    <a:lstStyle/>
                    <a:p>
                      <a:pPr algn="just">
                        <a:lnSpc>
                          <a:spcPct val="115000"/>
                        </a:lnSpc>
                        <a:spcAft>
                          <a:spcPts val="0"/>
                        </a:spcAft>
                      </a:pPr>
                      <a:r>
                        <a:rPr lang="fr-FR" sz="700">
                          <a:effectLst/>
                        </a:rPr>
                        <a:t>Les contrats territoriaux de santé mentale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La feuille de route issue du diagnostic territorial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La proposition de l’ANAP pourra servir de support pour les futurs contrats territoriaux de santé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1454150">
                <a:tc>
                  <a:txBody>
                    <a:bodyPr/>
                    <a:lstStyle/>
                    <a:p>
                      <a:pPr algn="just">
                        <a:lnSpc>
                          <a:spcPct val="115000"/>
                        </a:lnSpc>
                        <a:spcAft>
                          <a:spcPts val="0"/>
                        </a:spcAft>
                      </a:pPr>
                      <a:r>
                        <a:rPr lang="fr-FR" sz="700">
                          <a:effectLst/>
                        </a:rPr>
                        <a:t>Les conseils locaux de santé mentale (CLSM)</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Espace de concertation local inclus dans les plans d’actions </a:t>
                      </a:r>
                      <a:endParaRPr lang="fr-FR" sz="800">
                        <a:effectLst/>
                      </a:endParaRPr>
                    </a:p>
                    <a:p>
                      <a:pPr algn="just">
                        <a:lnSpc>
                          <a:spcPct val="115000"/>
                        </a:lnSpc>
                        <a:spcAft>
                          <a:spcPts val="0"/>
                        </a:spcAft>
                      </a:pPr>
                      <a:r>
                        <a:rPr lang="fr-FR" sz="700">
                          <a:effectLst/>
                        </a:rPr>
                        <a:t>Le Centre collaborateur de l’Organisation Mondiale de la Santé (CCOMS) en France est en charge de la production de référentiels et d’aide au déploiement des CLSM</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Ces dispositifs de concertation ne sont pas présents partout. Il faudra attendre leur généralisation pour qu’ils puissent remplir leur rôle de coordination, tel que prévu dans la loi. Par ailleurs, le champ d’intervention du CLSM est communal, tandis que le DTPSM recouvre un territoire plus important. Dans le DTPSM, la coordination ne peut être que multiple.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605896">
                <a:tc>
                  <a:txBody>
                    <a:bodyPr/>
                    <a:lstStyle/>
                    <a:p>
                      <a:pPr algn="just">
                        <a:lnSpc>
                          <a:spcPct val="115000"/>
                        </a:lnSpc>
                        <a:spcAft>
                          <a:spcPts val="0"/>
                        </a:spcAft>
                      </a:pPr>
                      <a:r>
                        <a:rPr lang="fr-FR" sz="700">
                          <a:effectLst/>
                        </a:rPr>
                        <a:t>L’activité de psychiatrie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Mise en perspective de son positionnement au regard de l’intervention des autres acteurs dans le parcours dans</a:t>
                      </a:r>
                      <a:r>
                        <a:rPr lang="fr-FR" sz="600">
                          <a:effectLst/>
                        </a:rPr>
                        <a:t> </a:t>
                      </a:r>
                      <a:r>
                        <a:rPr lang="fr-FR" sz="700">
                          <a:effectLst/>
                        </a:rPr>
                        <a:t> le cadre des prises en charge complexes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La psychiatrie doit proposer l’ensemble des prestations requises pour les situations simples ou complexes.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r h="605896">
                <a:tc>
                  <a:txBody>
                    <a:bodyPr/>
                    <a:lstStyle/>
                    <a:p>
                      <a:pPr algn="just">
                        <a:lnSpc>
                          <a:spcPct val="115000"/>
                        </a:lnSpc>
                        <a:spcAft>
                          <a:spcPts val="0"/>
                        </a:spcAft>
                      </a:pPr>
                      <a:r>
                        <a:rPr lang="fr-FR" sz="700">
                          <a:effectLst/>
                        </a:rPr>
                        <a:t>La mission de psychiatrie de secteur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a:effectLst/>
                        </a:rPr>
                        <a:t>Implication du secteur dans la réponse de soins de proximité en lien avec le premier recours</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c>
                  <a:txBody>
                    <a:bodyPr/>
                    <a:lstStyle/>
                    <a:p>
                      <a:pPr algn="just">
                        <a:lnSpc>
                          <a:spcPct val="115000"/>
                        </a:lnSpc>
                        <a:spcAft>
                          <a:spcPts val="0"/>
                        </a:spcAft>
                      </a:pPr>
                      <a:r>
                        <a:rPr lang="fr-FR" sz="700" dirty="0">
                          <a:effectLst/>
                        </a:rPr>
                        <a:t>Faut-il redéfinir les aires géographiques des secteurs afin de les faire mieux coïncider avec l’aire des territoires de proximité des PRS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418" marR="47418" marT="0" marB="0"/>
                </a:tc>
              </a:tr>
            </a:tbl>
          </a:graphicData>
        </a:graphic>
      </p:graphicFrame>
      <p:sp>
        <p:nvSpPr>
          <p:cNvPr id="5" name="Rectangle 1"/>
          <p:cNvSpPr>
            <a:spLocks noChangeArrowheads="1"/>
          </p:cNvSpPr>
          <p:nvPr/>
        </p:nvSpPr>
        <p:spPr bwMode="auto">
          <a:xfrm>
            <a:off x="2651306" y="882650"/>
            <a:ext cx="4578559"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293410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diagnostic territorial des parcours en psychiatrie</a:t>
            </a:r>
            <a:br>
              <a:rPr lang="fr-FR" dirty="0" smtClean="0"/>
            </a:br>
            <a:r>
              <a:rPr lang="fr-FR" dirty="0" smtClean="0"/>
              <a:t> et santé mentale :</a:t>
            </a:r>
            <a:endParaRPr lang="fr-FR" dirty="0"/>
          </a:p>
        </p:txBody>
      </p:sp>
      <p:sp>
        <p:nvSpPr>
          <p:cNvPr id="3" name="Espace réservé du contenu 2"/>
          <p:cNvSpPr>
            <a:spLocks noGrp="1"/>
          </p:cNvSpPr>
          <p:nvPr>
            <p:ph sz="quarter" idx="13"/>
          </p:nvPr>
        </p:nvSpPr>
        <p:spPr>
          <a:xfrm>
            <a:off x="1796143" y="1041401"/>
            <a:ext cx="6705600" cy="5250218"/>
          </a:xfrm>
        </p:spPr>
        <p:txBody>
          <a:bodyPr/>
          <a:lstStyle/>
          <a:p>
            <a:r>
              <a:rPr lang="fr-FR" sz="2000" dirty="0" smtClean="0"/>
              <a:t>La </a:t>
            </a:r>
            <a:r>
              <a:rPr lang="fr-FR" sz="2000" dirty="0"/>
              <a:t>méthode ANAP </a:t>
            </a:r>
            <a:r>
              <a:rPr lang="fr-FR" sz="2000" dirty="0" smtClean="0"/>
              <a:t>:</a:t>
            </a:r>
          </a:p>
          <a:p>
            <a:r>
              <a:rPr lang="fr-FR" sz="2000" b="0" dirty="0">
                <a:latin typeface="Calibri" panose="020F0502020204030204" pitchFamily="34" charset="0"/>
                <a:ea typeface="Calibri" panose="020F0502020204030204" pitchFamily="34" charset="0"/>
                <a:cs typeface="Times New Roman" panose="02020603050405020304" pitchFamily="18" charset="0"/>
              </a:rPr>
              <a:t>La notion de parcours, puisque c’est bien son organisation qui est projetée au travers du diagnostic territorial, n’est pas définie de façon normée et chaque territoire devra en inventer le profil et les contours.</a:t>
            </a:r>
            <a:endParaRPr lang="fr-FR" sz="2000" dirty="0"/>
          </a:p>
          <a:p>
            <a:r>
              <a:rPr lang="fr-FR" sz="2000" b="0" dirty="0">
                <a:latin typeface="Calibri" panose="020F0502020204030204" pitchFamily="34" charset="0"/>
                <a:ea typeface="Calibri" panose="020F0502020204030204" pitchFamily="34" charset="0"/>
                <a:cs typeface="Times New Roman" panose="02020603050405020304" pitchFamily="18" charset="0"/>
              </a:rPr>
              <a:t>L’ANAP propose une méthode, un cadre de questionnement</a:t>
            </a:r>
            <a:r>
              <a:rPr lang="fr-FR" sz="2000" b="0" dirty="0" smtClean="0">
                <a:latin typeface="Calibri" panose="020F0502020204030204" pitchFamily="34" charset="0"/>
                <a:ea typeface="Calibri" panose="020F0502020204030204" pitchFamily="34" charset="0"/>
                <a:cs typeface="Times New Roman" panose="02020603050405020304" pitchFamily="18" charset="0"/>
              </a:rPr>
              <a:t>, des outils d’évaluation, des supports, …pour que </a:t>
            </a:r>
            <a:r>
              <a:rPr lang="fr-FR" sz="2000" b="0" dirty="0">
                <a:latin typeface="Calibri" panose="020F0502020204030204" pitchFamily="34" charset="0"/>
                <a:ea typeface="Calibri" panose="020F0502020204030204" pitchFamily="34" charset="0"/>
                <a:cs typeface="Times New Roman" panose="02020603050405020304" pitchFamily="18" charset="0"/>
              </a:rPr>
              <a:t>les acteurs s’en saisissent et construisent ensemble leurs solutions  avec les usagers pour mieux aller au-devant de leurs besoins</a:t>
            </a:r>
            <a:r>
              <a:rPr lang="fr-FR" sz="2000" b="0" dirty="0" smtClean="0">
                <a:latin typeface="Calibri" panose="020F0502020204030204" pitchFamily="34" charset="0"/>
                <a:ea typeface="Calibri" panose="020F0502020204030204" pitchFamily="34" charset="0"/>
                <a:cs typeface="Times New Roman" panose="02020603050405020304" pitchFamily="18" charset="0"/>
              </a:rPr>
              <a:t>.</a:t>
            </a:r>
          </a:p>
          <a:p>
            <a:r>
              <a:rPr lang="fr-FR" sz="2000" b="0" dirty="0" smtClean="0">
                <a:latin typeface="Calibri" panose="020F0502020204030204" pitchFamily="34" charset="0"/>
                <a:ea typeface="Calibri" panose="020F0502020204030204" pitchFamily="34" charset="0"/>
                <a:cs typeface="Times New Roman" panose="02020603050405020304" pitchFamily="18" charset="0"/>
              </a:rPr>
              <a:t>La démarche se caractérise par :</a:t>
            </a:r>
            <a:endParaRPr lang="fr-FR" sz="2000" b="0" dirty="0">
              <a:latin typeface="Calibri" panose="020F0502020204030204" pitchFamily="34" charset="0"/>
              <a:ea typeface="Calibri" panose="020F0502020204030204" pitchFamily="34" charset="0"/>
              <a:cs typeface="Times New Roman" panose="02020603050405020304" pitchFamily="18" charset="0"/>
            </a:endParaRPr>
          </a:p>
          <a:p>
            <a:pPr lvl="1"/>
            <a:r>
              <a:rPr lang="fr-FR" dirty="0" smtClean="0"/>
              <a:t>Un </a:t>
            </a:r>
            <a:r>
              <a:rPr lang="fr-FR" dirty="0"/>
              <a:t>processus de transformation en 4 étapes</a:t>
            </a:r>
          </a:p>
          <a:p>
            <a:pPr lvl="1"/>
            <a:r>
              <a:rPr lang="fr-FR" dirty="0"/>
              <a:t>Un parcours collectif d’apprentissage sur une période de dix-huit mois avec valorisation de l’existant</a:t>
            </a:r>
          </a:p>
          <a:p>
            <a:pPr lvl="1"/>
            <a:r>
              <a:rPr lang="fr-FR" dirty="0"/>
              <a:t>Une double dimension : managériale et opérationnelle</a:t>
            </a:r>
          </a:p>
          <a:p>
            <a:r>
              <a:rPr lang="fr-FR" sz="2000" b="0" dirty="0">
                <a:latin typeface="Calibri" panose="020F0502020204030204" pitchFamily="34" charset="0"/>
                <a:ea typeface="Calibri" panose="020F0502020204030204" pitchFamily="34" charset="0"/>
                <a:cs typeface="Times New Roman" panose="02020603050405020304" pitchFamily="18" charset="0"/>
              </a:rPr>
              <a:t>La démarche </a:t>
            </a:r>
            <a:r>
              <a:rPr lang="fr-FR" sz="2000" b="0" dirty="0" smtClean="0">
                <a:latin typeface="Calibri" panose="020F0502020204030204" pitchFamily="34" charset="0"/>
                <a:ea typeface="Calibri" panose="020F0502020204030204" pitchFamily="34" charset="0"/>
                <a:cs typeface="Times New Roman" panose="02020603050405020304" pitchFamily="18" charset="0"/>
              </a:rPr>
              <a:t>se construit pas à pas à partir du terrain</a:t>
            </a:r>
            <a:endParaRPr lang="fr-FR" sz="2000" b="0" dirty="0">
              <a:latin typeface="Calibri" panose="020F0502020204030204" pitchFamily="34" charset="0"/>
              <a:ea typeface="Calibri" panose="020F0502020204030204" pitchFamily="34" charset="0"/>
              <a:cs typeface="Times New Roman" panose="02020603050405020304" pitchFamily="18" charset="0"/>
            </a:endParaRPr>
          </a:p>
          <a:p>
            <a:endParaRPr lang="fr-FR" sz="2000" dirty="0" smtClean="0"/>
          </a:p>
        </p:txBody>
      </p:sp>
    </p:spTree>
    <p:extLst>
      <p:ext uri="{BB962C8B-B14F-4D97-AF65-F5344CB8AC3E}">
        <p14:creationId xmlns:p14="http://schemas.microsoft.com/office/powerpoint/2010/main" xmlns="" val="68594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Cartographie régionale des projets</a:t>
            </a:r>
            <a:endParaRPr lang="fr-FR" dirty="0"/>
          </a:p>
        </p:txBody>
      </p:sp>
      <p:sp>
        <p:nvSpPr>
          <p:cNvPr id="5" name="Ellipse 4"/>
          <p:cNvSpPr/>
          <p:nvPr/>
        </p:nvSpPr>
        <p:spPr>
          <a:xfrm>
            <a:off x="7702402" y="636493"/>
            <a:ext cx="225083" cy="19694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ysClr val="windowText" lastClr="000000"/>
              </a:solidFill>
            </a:endParaRPr>
          </a:p>
        </p:txBody>
      </p:sp>
      <p:sp>
        <p:nvSpPr>
          <p:cNvPr id="6" name="ZoneTexte 5"/>
          <p:cNvSpPr txBox="1"/>
          <p:nvPr/>
        </p:nvSpPr>
        <p:spPr>
          <a:xfrm>
            <a:off x="8037865" y="630107"/>
            <a:ext cx="745717" cy="246221"/>
          </a:xfrm>
          <a:prstGeom prst="rect">
            <a:avLst/>
          </a:prstGeom>
          <a:noFill/>
        </p:spPr>
        <p:txBody>
          <a:bodyPr wrap="none" rtlCol="0">
            <a:spAutoFit/>
          </a:bodyPr>
          <a:lstStyle/>
          <a:p>
            <a:r>
              <a:rPr lang="fr-FR" dirty="0" smtClean="0">
                <a:solidFill>
                  <a:sysClr val="windowText" lastClr="000000"/>
                </a:solidFill>
              </a:rPr>
              <a:t>VAGUE 1</a:t>
            </a:r>
            <a:endParaRPr lang="fr-FR" dirty="0">
              <a:solidFill>
                <a:sysClr val="windowText" lastClr="000000"/>
              </a:solidFill>
            </a:endParaRPr>
          </a:p>
        </p:txBody>
      </p:sp>
      <p:sp>
        <p:nvSpPr>
          <p:cNvPr id="7" name="Ellipse 6"/>
          <p:cNvSpPr/>
          <p:nvPr/>
        </p:nvSpPr>
        <p:spPr>
          <a:xfrm>
            <a:off x="7702402" y="966586"/>
            <a:ext cx="225083" cy="196948"/>
          </a:xfrm>
          <a:prstGeom prst="ellipse">
            <a:avLst/>
          </a:prstGeom>
          <a:solidFill>
            <a:srgbClr val="00B05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ysClr val="windowText" lastClr="000000"/>
              </a:solidFill>
            </a:endParaRPr>
          </a:p>
        </p:txBody>
      </p:sp>
      <p:sp>
        <p:nvSpPr>
          <p:cNvPr id="8" name="ZoneTexte 7"/>
          <p:cNvSpPr txBox="1"/>
          <p:nvPr/>
        </p:nvSpPr>
        <p:spPr>
          <a:xfrm>
            <a:off x="8037865" y="960200"/>
            <a:ext cx="780983" cy="246221"/>
          </a:xfrm>
          <a:prstGeom prst="rect">
            <a:avLst/>
          </a:prstGeom>
          <a:noFill/>
        </p:spPr>
        <p:txBody>
          <a:bodyPr wrap="none" rtlCol="0">
            <a:spAutoFit/>
          </a:bodyPr>
          <a:lstStyle/>
          <a:p>
            <a:r>
              <a:rPr lang="fr-FR" dirty="0" smtClean="0">
                <a:solidFill>
                  <a:sysClr val="windowText" lastClr="000000"/>
                </a:solidFill>
              </a:rPr>
              <a:t>VAGUE 2 </a:t>
            </a:r>
            <a:endParaRPr lang="fr-FR" dirty="0">
              <a:solidFill>
                <a:sysClr val="windowText" lastClr="000000"/>
              </a:solidFill>
            </a:endParaRPr>
          </a:p>
        </p:txBody>
      </p:sp>
      <p:grpSp>
        <p:nvGrpSpPr>
          <p:cNvPr id="9" name="Groupe 8"/>
          <p:cNvGrpSpPr/>
          <p:nvPr/>
        </p:nvGrpSpPr>
        <p:grpSpPr>
          <a:xfrm>
            <a:off x="1185863" y="1218500"/>
            <a:ext cx="7312678" cy="5455356"/>
            <a:chOff x="1185863" y="523875"/>
            <a:chExt cx="7603296" cy="581025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5863" y="523875"/>
              <a:ext cx="6772275" cy="581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9610"/>
            <a:stretch/>
          </p:blipFill>
          <p:spPr bwMode="auto">
            <a:xfrm>
              <a:off x="7740353" y="836712"/>
              <a:ext cx="1048806" cy="4020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2" name="Ellipse 11"/>
          <p:cNvSpPr/>
          <p:nvPr/>
        </p:nvSpPr>
        <p:spPr>
          <a:xfrm>
            <a:off x="2461662" y="2775276"/>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308686" y="1568162"/>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452686" y="3874178"/>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115575" y="1074330"/>
            <a:ext cx="2304256" cy="523220"/>
          </a:xfrm>
          <a:prstGeom prst="rect">
            <a:avLst/>
          </a:prstGeom>
          <a:noFill/>
        </p:spPr>
        <p:txBody>
          <a:bodyPr wrap="square" rtlCol="0">
            <a:spAutoFit/>
          </a:bodyPr>
          <a:lstStyle/>
          <a:p>
            <a:r>
              <a:rPr lang="fr-FR" sz="1400" dirty="0" smtClean="0"/>
              <a:t>Zone de proximité Lens Hénin-Beaumont</a:t>
            </a:r>
            <a:endParaRPr lang="fr-FR" sz="1400" dirty="0"/>
          </a:p>
        </p:txBody>
      </p:sp>
      <p:sp>
        <p:nvSpPr>
          <p:cNvPr id="16" name="ZoneTexte 15"/>
          <p:cNvSpPr txBox="1"/>
          <p:nvPr/>
        </p:nvSpPr>
        <p:spPr>
          <a:xfrm>
            <a:off x="303511" y="1427518"/>
            <a:ext cx="1764704" cy="523220"/>
          </a:xfrm>
          <a:prstGeom prst="rect">
            <a:avLst/>
          </a:prstGeom>
          <a:noFill/>
        </p:spPr>
        <p:txBody>
          <a:bodyPr wrap="square" rtlCol="0">
            <a:spAutoFit/>
          </a:bodyPr>
          <a:lstStyle/>
          <a:p>
            <a:pPr algn="r"/>
            <a:r>
              <a:rPr lang="fr-FR" sz="1400" dirty="0" smtClean="0"/>
              <a:t>Territoire ad hoc </a:t>
            </a:r>
          </a:p>
          <a:p>
            <a:pPr algn="r"/>
            <a:r>
              <a:rPr lang="fr-FR" sz="1400" dirty="0" smtClean="0"/>
              <a:t>Fougères Vitré</a:t>
            </a:r>
            <a:endParaRPr lang="fr-FR" sz="1400" dirty="0"/>
          </a:p>
        </p:txBody>
      </p:sp>
      <p:sp>
        <p:nvSpPr>
          <p:cNvPr id="17" name="ZoneTexte 16"/>
          <p:cNvSpPr txBox="1"/>
          <p:nvPr/>
        </p:nvSpPr>
        <p:spPr>
          <a:xfrm>
            <a:off x="4179455" y="5893176"/>
            <a:ext cx="2088248" cy="523220"/>
          </a:xfrm>
          <a:prstGeom prst="rect">
            <a:avLst/>
          </a:prstGeom>
          <a:noFill/>
        </p:spPr>
        <p:txBody>
          <a:bodyPr wrap="square" rtlCol="0">
            <a:spAutoFit/>
          </a:bodyPr>
          <a:lstStyle/>
          <a:p>
            <a:pPr algn="r"/>
            <a:r>
              <a:rPr lang="fr-FR" sz="1400" dirty="0" smtClean="0"/>
              <a:t>Bassin de santé intermédiaire Montluçon</a:t>
            </a:r>
            <a:endParaRPr lang="fr-FR" sz="1400" dirty="0"/>
          </a:p>
        </p:txBody>
      </p:sp>
      <p:cxnSp>
        <p:nvCxnSpPr>
          <p:cNvPr id="18" name="Connecteur droit 17"/>
          <p:cNvCxnSpPr>
            <a:stCxn id="12" idx="1"/>
            <a:endCxn id="16" idx="3"/>
          </p:cNvCxnSpPr>
          <p:nvPr/>
        </p:nvCxnSpPr>
        <p:spPr>
          <a:xfrm flipH="1" flipV="1">
            <a:off x="2068215" y="1689128"/>
            <a:ext cx="414535" cy="110723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7" idx="3"/>
            <a:endCxn id="14" idx="2"/>
          </p:cNvCxnSpPr>
          <p:nvPr/>
        </p:nvCxnSpPr>
        <p:spPr>
          <a:xfrm flipH="1" flipV="1">
            <a:off x="4452686" y="3946178"/>
            <a:ext cx="1815017" cy="22086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3" idx="7"/>
            <a:endCxn id="15" idx="1"/>
          </p:cNvCxnSpPr>
          <p:nvPr/>
        </p:nvCxnSpPr>
        <p:spPr>
          <a:xfrm flipV="1">
            <a:off x="4431598" y="1335940"/>
            <a:ext cx="683977" cy="25331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3195807" y="2925454"/>
            <a:ext cx="144000" cy="144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21336" y="3402356"/>
            <a:ext cx="1129054" cy="307777"/>
          </a:xfrm>
          <a:prstGeom prst="rect">
            <a:avLst/>
          </a:prstGeom>
          <a:noFill/>
        </p:spPr>
        <p:txBody>
          <a:bodyPr wrap="square" rtlCol="0">
            <a:spAutoFit/>
          </a:bodyPr>
          <a:lstStyle/>
          <a:p>
            <a:pPr algn="r"/>
            <a:r>
              <a:rPr lang="fr-FR" sz="1400" dirty="0" smtClean="0"/>
              <a:t>Sarthe</a:t>
            </a:r>
            <a:endParaRPr lang="fr-FR" sz="1400" dirty="0"/>
          </a:p>
        </p:txBody>
      </p:sp>
      <p:cxnSp>
        <p:nvCxnSpPr>
          <p:cNvPr id="23" name="Connecteur droit 22"/>
          <p:cNvCxnSpPr>
            <a:stCxn id="21" idx="1"/>
            <a:endCxn id="22" idx="3"/>
          </p:cNvCxnSpPr>
          <p:nvPr/>
        </p:nvCxnSpPr>
        <p:spPr>
          <a:xfrm flipH="1">
            <a:off x="1750390" y="2946542"/>
            <a:ext cx="1466505" cy="6097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3850124" y="4449072"/>
            <a:ext cx="144000" cy="144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275653" y="4925974"/>
            <a:ext cx="1129054" cy="307777"/>
          </a:xfrm>
          <a:prstGeom prst="rect">
            <a:avLst/>
          </a:prstGeom>
          <a:noFill/>
        </p:spPr>
        <p:txBody>
          <a:bodyPr wrap="square" rtlCol="0">
            <a:spAutoFit/>
          </a:bodyPr>
          <a:lstStyle/>
          <a:p>
            <a:pPr algn="r"/>
            <a:r>
              <a:rPr lang="fr-FR" sz="1400" dirty="0" smtClean="0"/>
              <a:t>Corrèze</a:t>
            </a:r>
            <a:endParaRPr lang="fr-FR" sz="1400" dirty="0"/>
          </a:p>
        </p:txBody>
      </p:sp>
      <p:cxnSp>
        <p:nvCxnSpPr>
          <p:cNvPr id="30" name="Connecteur droit 29"/>
          <p:cNvCxnSpPr>
            <a:stCxn id="28" idx="1"/>
            <a:endCxn id="29" idx="3"/>
          </p:cNvCxnSpPr>
          <p:nvPr/>
        </p:nvCxnSpPr>
        <p:spPr>
          <a:xfrm flipH="1">
            <a:off x="2404707" y="4470160"/>
            <a:ext cx="1466505" cy="6097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7783485" y="4654238"/>
            <a:ext cx="144000" cy="144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593319" y="5439067"/>
            <a:ext cx="1129054" cy="523220"/>
          </a:xfrm>
          <a:prstGeom prst="rect">
            <a:avLst/>
          </a:prstGeom>
          <a:noFill/>
        </p:spPr>
        <p:txBody>
          <a:bodyPr wrap="square" rtlCol="0">
            <a:spAutoFit/>
          </a:bodyPr>
          <a:lstStyle/>
          <a:p>
            <a:pPr algn="r"/>
            <a:r>
              <a:rPr lang="fr-FR" sz="1400" dirty="0" smtClean="0"/>
              <a:t>Ile de la Réunion</a:t>
            </a:r>
            <a:endParaRPr lang="fr-FR" sz="1400" dirty="0"/>
          </a:p>
        </p:txBody>
      </p:sp>
      <p:cxnSp>
        <p:nvCxnSpPr>
          <p:cNvPr id="33" name="Connecteur droit 32"/>
          <p:cNvCxnSpPr>
            <a:stCxn id="31" idx="5"/>
            <a:endCxn id="32" idx="0"/>
          </p:cNvCxnSpPr>
          <p:nvPr/>
        </p:nvCxnSpPr>
        <p:spPr>
          <a:xfrm>
            <a:off x="7906397" y="4777150"/>
            <a:ext cx="251449" cy="6619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5635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FR" dirty="0" smtClean="0"/>
          </a:p>
          <a:p>
            <a:endParaRPr lang="fr-FR" dirty="0"/>
          </a:p>
          <a:p>
            <a:endParaRPr lang="fr-FR" dirty="0" smtClean="0"/>
          </a:p>
          <a:p>
            <a:endParaRPr lang="fr-FR" dirty="0"/>
          </a:p>
          <a:p>
            <a:endParaRPr lang="fr-FR" dirty="0" smtClean="0"/>
          </a:p>
          <a:p>
            <a:pPr marL="0" indent="0">
              <a:buNone/>
            </a:pPr>
            <a:r>
              <a:rPr lang="fr-FR" sz="2000" dirty="0" smtClean="0"/>
              <a:t>  Là où nous en sommes</a:t>
            </a:r>
            <a:endParaRPr lang="fr-FR" sz="2000" dirty="0"/>
          </a:p>
        </p:txBody>
      </p:sp>
    </p:spTree>
    <p:extLst>
      <p:ext uri="{BB962C8B-B14F-4D97-AF65-F5344CB8AC3E}">
        <p14:creationId xmlns:p14="http://schemas.microsoft.com/office/powerpoint/2010/main" xmlns="" val="175588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DTPSM : Enseignements sur la méthode (1</a:t>
            </a:r>
            <a:r>
              <a:rPr lang="fr-FR" baseline="30000" dirty="0" smtClean="0"/>
              <a:t>ère</a:t>
            </a:r>
            <a:r>
              <a:rPr lang="fr-FR" dirty="0" smtClean="0"/>
              <a:t> vague)</a:t>
            </a:r>
            <a:endParaRPr lang="fr-FR" dirty="0"/>
          </a:p>
        </p:txBody>
      </p:sp>
      <p:sp>
        <p:nvSpPr>
          <p:cNvPr id="3" name="Espace réservé du contenu 2"/>
          <p:cNvSpPr>
            <a:spLocks noGrp="1"/>
          </p:cNvSpPr>
          <p:nvPr>
            <p:ph sz="quarter" idx="13"/>
          </p:nvPr>
        </p:nvSpPr>
        <p:spPr>
          <a:xfrm>
            <a:off x="1889166" y="946484"/>
            <a:ext cx="6705600" cy="5582653"/>
          </a:xfrm>
        </p:spPr>
        <p:txBody>
          <a:bodyPr/>
          <a:lstStyle/>
          <a:p>
            <a:r>
              <a:rPr lang="fr-FR" dirty="0" smtClean="0"/>
              <a:t>Apports :</a:t>
            </a:r>
          </a:p>
          <a:p>
            <a:pPr lvl="1"/>
            <a:r>
              <a:rPr lang="fr-FR" dirty="0" smtClean="0"/>
              <a:t>Une méthodologie jugée appropriée par les participants tant sur le modèle des portes d’entrée que sur la démarche globale</a:t>
            </a:r>
          </a:p>
          <a:p>
            <a:pPr lvl="1"/>
            <a:r>
              <a:rPr lang="fr-FR" dirty="0" smtClean="0"/>
              <a:t>Un modèle mobilisateur permettant la création de dynamiques territoriales décloisonnées </a:t>
            </a:r>
          </a:p>
          <a:p>
            <a:pPr lvl="1"/>
            <a:r>
              <a:rPr lang="fr-FR" dirty="0" smtClean="0"/>
              <a:t>La participation des usagers et des aidants est un facteur très positif</a:t>
            </a:r>
          </a:p>
          <a:p>
            <a:pPr lvl="1"/>
            <a:r>
              <a:rPr lang="fr-FR" dirty="0" smtClean="0"/>
              <a:t>Un co-pilotage ARS / CD indispensable et fructueux</a:t>
            </a:r>
          </a:p>
          <a:p>
            <a:pPr marL="0" indent="0">
              <a:buNone/>
            </a:pPr>
            <a:endParaRPr lang="fr-FR" dirty="0"/>
          </a:p>
          <a:p>
            <a:r>
              <a:rPr lang="fr-FR" dirty="0" smtClean="0"/>
              <a:t>Limites :</a:t>
            </a:r>
          </a:p>
          <a:p>
            <a:pPr lvl="1"/>
            <a:r>
              <a:rPr lang="fr-FR" dirty="0"/>
              <a:t>Des analyses quantitatives difficiles à réaliser</a:t>
            </a:r>
          </a:p>
          <a:p>
            <a:pPr lvl="1"/>
            <a:r>
              <a:rPr lang="fr-FR" dirty="0"/>
              <a:t>Mobilisation des acteurs du premier recours</a:t>
            </a:r>
          </a:p>
          <a:p>
            <a:pPr lvl="1"/>
            <a:r>
              <a:rPr lang="fr-FR" dirty="0"/>
              <a:t>Une ouverture complexe vers le social</a:t>
            </a:r>
          </a:p>
          <a:p>
            <a:endParaRPr lang="fr-FR" dirty="0" smtClean="0"/>
          </a:p>
          <a:p>
            <a:r>
              <a:rPr lang="fr-FR" dirty="0" smtClean="0"/>
              <a:t>Ce qui fait débat :</a:t>
            </a:r>
          </a:p>
          <a:p>
            <a:pPr lvl="1"/>
            <a:r>
              <a:rPr lang="fr-FR" dirty="0" smtClean="0"/>
              <a:t>Le territoire d’intervention (département, GHT, CPT, …)</a:t>
            </a:r>
          </a:p>
          <a:p>
            <a:pPr lvl="1"/>
            <a:r>
              <a:rPr lang="fr-FR" dirty="0" smtClean="0"/>
              <a:t>La coordination multicentrique (PTA, CLSM, CMP, MDPH, …)</a:t>
            </a:r>
          </a:p>
          <a:p>
            <a:pPr lvl="1"/>
            <a:r>
              <a:rPr lang="fr-FR" dirty="0" smtClean="0"/>
              <a:t>La mobilisation des ressources des pilotes, notamment dans le cadre d’un déploiement régional</a:t>
            </a:r>
          </a:p>
        </p:txBody>
      </p:sp>
    </p:spTree>
    <p:extLst>
      <p:ext uri="{BB962C8B-B14F-4D97-AF65-F5344CB8AC3E}">
        <p14:creationId xmlns:p14="http://schemas.microsoft.com/office/powerpoint/2010/main" xmlns="" val="1447413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dirty="0" smtClean="0"/>
              <a:t>La Corrèze : Principaux constats</a:t>
            </a:r>
            <a:endParaRPr lang="fr-FR" dirty="0"/>
          </a:p>
        </p:txBody>
      </p:sp>
      <p:sp>
        <p:nvSpPr>
          <p:cNvPr id="3" name="Espace réservé du contenu 2"/>
          <p:cNvSpPr>
            <a:spLocks noGrp="1"/>
          </p:cNvSpPr>
          <p:nvPr>
            <p:ph sz="quarter" idx="13"/>
          </p:nvPr>
        </p:nvSpPr>
        <p:spPr>
          <a:xfrm>
            <a:off x="227184" y="1339219"/>
            <a:ext cx="3770925" cy="5104800"/>
          </a:xfrm>
        </p:spPr>
        <p:txBody>
          <a:bodyPr/>
          <a:lstStyle/>
          <a:p>
            <a:r>
              <a:rPr lang="fr-FR" dirty="0" smtClean="0"/>
              <a:t>Accès au diagnostic et aux soins psychiatriques</a:t>
            </a:r>
          </a:p>
          <a:p>
            <a:pPr lvl="1"/>
            <a:r>
              <a:rPr lang="fr-FR" dirty="0" smtClean="0"/>
              <a:t>Les freins à l’arrivée dans les soins psychiatriques	 (représentation, méconnaissance, délais…)</a:t>
            </a:r>
          </a:p>
          <a:p>
            <a:pPr lvl="1"/>
            <a:r>
              <a:rPr lang="fr-FR" dirty="0" smtClean="0"/>
              <a:t>Les RDV non honorés	</a:t>
            </a:r>
          </a:p>
          <a:p>
            <a:pPr lvl="1"/>
            <a:r>
              <a:rPr lang="fr-FR" dirty="0" smtClean="0"/>
              <a:t>L’hospitalisation </a:t>
            </a:r>
            <a:r>
              <a:rPr lang="fr-FR" dirty="0"/>
              <a:t>de jour	</a:t>
            </a:r>
            <a:endParaRPr lang="fr-FR" dirty="0" smtClean="0"/>
          </a:p>
          <a:p>
            <a:pPr lvl="1"/>
            <a:r>
              <a:rPr lang="fr-FR" dirty="0" smtClean="0"/>
              <a:t>L’insuffisance </a:t>
            </a:r>
            <a:r>
              <a:rPr lang="fr-FR" dirty="0"/>
              <a:t>du temps psychiatrique	</a:t>
            </a:r>
          </a:p>
          <a:p>
            <a:r>
              <a:rPr lang="fr-FR" dirty="0" smtClean="0"/>
              <a:t>Hospitalisations </a:t>
            </a:r>
            <a:r>
              <a:rPr lang="fr-FR" dirty="0"/>
              <a:t>inadéquates</a:t>
            </a:r>
          </a:p>
          <a:p>
            <a:pPr lvl="1"/>
            <a:r>
              <a:rPr lang="fr-FR" dirty="0"/>
              <a:t>L’hospitalisation des personnes âgées dans les services de psychiatrie	</a:t>
            </a:r>
          </a:p>
          <a:p>
            <a:pPr lvl="1"/>
            <a:r>
              <a:rPr lang="fr-FR" dirty="0"/>
              <a:t>Les patients </a:t>
            </a:r>
            <a:r>
              <a:rPr lang="fr-FR" dirty="0" smtClean="0"/>
              <a:t>agitateurs et perturbateurs </a:t>
            </a:r>
            <a:r>
              <a:rPr lang="fr-FR" dirty="0"/>
              <a:t>qui arrivent aux urgences	</a:t>
            </a:r>
          </a:p>
          <a:p>
            <a:pPr lvl="1"/>
            <a:r>
              <a:rPr lang="fr-FR" dirty="0"/>
              <a:t>L’hospitalisation des mineurs en l’absence de lits de pédopsychiatrie en Corrèze</a:t>
            </a:r>
          </a:p>
          <a:p>
            <a:pPr lvl="1"/>
            <a:r>
              <a:rPr lang="fr-FR" dirty="0"/>
              <a:t>L’addictologie</a:t>
            </a:r>
          </a:p>
          <a:p>
            <a:pPr lvl="1"/>
            <a:r>
              <a:rPr lang="fr-FR" dirty="0"/>
              <a:t>Les malades mis en chambre d’isolement à leur entrée en attente d’un transfert	</a:t>
            </a:r>
          </a:p>
        </p:txBody>
      </p:sp>
      <p:sp>
        <p:nvSpPr>
          <p:cNvPr id="15" name="Espace réservé du contenu 14"/>
          <p:cNvSpPr>
            <a:spLocks noGrp="1"/>
          </p:cNvSpPr>
          <p:nvPr>
            <p:ph sz="quarter" idx="14"/>
          </p:nvPr>
        </p:nvSpPr>
        <p:spPr>
          <a:xfrm>
            <a:off x="4095690" y="1156676"/>
            <a:ext cx="4915282" cy="5327684"/>
          </a:xfrm>
        </p:spPr>
        <p:txBody>
          <a:bodyPr/>
          <a:lstStyle/>
          <a:p>
            <a:r>
              <a:rPr lang="fr-FR" dirty="0" smtClean="0"/>
              <a:t>Accompagnement </a:t>
            </a:r>
            <a:r>
              <a:rPr lang="fr-FR" dirty="0"/>
              <a:t>social et médico-social</a:t>
            </a:r>
          </a:p>
          <a:p>
            <a:pPr lvl="1"/>
            <a:r>
              <a:rPr lang="fr-FR" dirty="0"/>
              <a:t>L’évaluation et l’orientation par la MDPH	</a:t>
            </a:r>
          </a:p>
          <a:p>
            <a:pPr lvl="1"/>
            <a:r>
              <a:rPr lang="fr-FR" dirty="0"/>
              <a:t>La sortie des dispositifs (</a:t>
            </a:r>
            <a:r>
              <a:rPr lang="fr-FR" dirty="0" smtClean="0"/>
              <a:t>durée)</a:t>
            </a:r>
            <a:r>
              <a:rPr lang="fr-FR" dirty="0"/>
              <a:t>	</a:t>
            </a:r>
          </a:p>
          <a:p>
            <a:pPr lvl="1"/>
            <a:r>
              <a:rPr lang="fr-FR" dirty="0"/>
              <a:t>La coordination des intervenants	</a:t>
            </a:r>
          </a:p>
          <a:p>
            <a:pPr lvl="1"/>
            <a:r>
              <a:rPr lang="fr-FR" dirty="0"/>
              <a:t>L’accès à un logement adapté et encadré</a:t>
            </a:r>
          </a:p>
          <a:p>
            <a:r>
              <a:rPr lang="fr-FR" dirty="0" smtClean="0"/>
              <a:t>Accès </a:t>
            </a:r>
            <a:r>
              <a:rPr lang="fr-FR" dirty="0"/>
              <a:t>aux soins somatiques</a:t>
            </a:r>
          </a:p>
          <a:p>
            <a:pPr lvl="1"/>
            <a:r>
              <a:rPr lang="fr-FR" dirty="0"/>
              <a:t>Le bilan somatique à l’entrée psychiatrie et la réalisation des soins somatiques en services de psy</a:t>
            </a:r>
          </a:p>
          <a:p>
            <a:pPr lvl="1"/>
            <a:r>
              <a:rPr lang="fr-FR" dirty="0"/>
              <a:t>L’hospitalisation de patients «psychiatriques» en MCO	</a:t>
            </a:r>
          </a:p>
          <a:p>
            <a:pPr lvl="1"/>
            <a:r>
              <a:rPr lang="fr-FR" dirty="0"/>
              <a:t>Le suivi somatique en médico-social	</a:t>
            </a:r>
          </a:p>
          <a:p>
            <a:pPr lvl="1"/>
            <a:r>
              <a:rPr lang="fr-FR" dirty="0"/>
              <a:t>L’information des malades sur leur état somatique et leurs besoins de soins	</a:t>
            </a:r>
          </a:p>
          <a:p>
            <a:pPr lvl="1"/>
            <a:r>
              <a:rPr lang="fr-FR" dirty="0"/>
              <a:t>Le rôle du médecin traitant et des infirmiers libéraux et leur implication	</a:t>
            </a:r>
          </a:p>
          <a:p>
            <a:r>
              <a:rPr lang="fr-FR" dirty="0" smtClean="0"/>
              <a:t>Prévention </a:t>
            </a:r>
            <a:r>
              <a:rPr lang="fr-FR" dirty="0"/>
              <a:t>et gestion des situations de crise</a:t>
            </a:r>
          </a:p>
          <a:p>
            <a:pPr lvl="1"/>
            <a:r>
              <a:rPr lang="fr-FR" dirty="0"/>
              <a:t>Les situations de crise qui arrivent aux urgences et les délais pour trouver une solution 	</a:t>
            </a:r>
          </a:p>
          <a:p>
            <a:pPr lvl="1"/>
            <a:r>
              <a:rPr lang="fr-FR" dirty="0"/>
              <a:t>La régulation par le SAMU	</a:t>
            </a:r>
          </a:p>
          <a:p>
            <a:pPr lvl="1"/>
            <a:r>
              <a:rPr lang="fr-FR" dirty="0"/>
              <a:t>Le transport des personnes « en crise »</a:t>
            </a:r>
          </a:p>
          <a:p>
            <a:endParaRPr lang="fr-FR" dirty="0"/>
          </a:p>
        </p:txBody>
      </p:sp>
      <p:sp>
        <p:nvSpPr>
          <p:cNvPr id="20" name="Ellipse 19"/>
          <p:cNvSpPr/>
          <p:nvPr/>
        </p:nvSpPr>
        <p:spPr>
          <a:xfrm>
            <a:off x="92714" y="1312325"/>
            <a:ext cx="436410" cy="394343"/>
          </a:xfrm>
          <a:prstGeom prst="ellipse">
            <a:avLst/>
          </a:prstGeom>
          <a:solidFill>
            <a:srgbClr val="CDDDAC"/>
          </a:solidFill>
          <a:ln>
            <a:solidFill>
              <a:srgbClr val="CDDDA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600" dirty="0">
                <a:solidFill>
                  <a:schemeClr val="tx1"/>
                </a:solidFill>
                <a:latin typeface="Calibri" panose="020F0502020204030204" pitchFamily="34" charset="0"/>
                <a:cs typeface="Arial" panose="020B0604020202020204" pitchFamily="34" charset="0"/>
              </a:rPr>
              <a:t>1. </a:t>
            </a:r>
          </a:p>
        </p:txBody>
      </p:sp>
      <p:sp>
        <p:nvSpPr>
          <p:cNvPr id="21" name="Ellipse 20"/>
          <p:cNvSpPr/>
          <p:nvPr/>
        </p:nvSpPr>
        <p:spPr>
          <a:xfrm>
            <a:off x="103507" y="3323645"/>
            <a:ext cx="430306" cy="403413"/>
          </a:xfrm>
          <a:prstGeom prst="ellipse">
            <a:avLst/>
          </a:prstGeom>
          <a:solidFill>
            <a:srgbClr val="BFB1D0"/>
          </a:solidFill>
          <a:ln>
            <a:solidFill>
              <a:srgbClr val="BFB1D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400" dirty="0">
                <a:solidFill>
                  <a:schemeClr val="tx1"/>
                </a:solidFill>
                <a:latin typeface="Calibri" panose="020F0502020204030204" pitchFamily="34" charset="0"/>
                <a:cs typeface="Arial" panose="020B0604020202020204" pitchFamily="34" charset="0"/>
              </a:rPr>
              <a:t>2. </a:t>
            </a:r>
            <a:endParaRPr lang="fr-FR" sz="1400" dirty="0" smtClean="0">
              <a:solidFill>
                <a:schemeClr val="tx1"/>
              </a:solidFill>
              <a:latin typeface="Calibri" panose="020F0502020204030204" pitchFamily="34" charset="0"/>
              <a:cs typeface="Arial" panose="020B0604020202020204" pitchFamily="34" charset="0"/>
            </a:endParaRPr>
          </a:p>
        </p:txBody>
      </p:sp>
      <p:sp>
        <p:nvSpPr>
          <p:cNvPr id="22" name="Ellipse 21"/>
          <p:cNvSpPr/>
          <p:nvPr/>
        </p:nvSpPr>
        <p:spPr>
          <a:xfrm>
            <a:off x="3984662" y="1085766"/>
            <a:ext cx="412968" cy="379964"/>
          </a:xfrm>
          <a:prstGeom prst="ellipse">
            <a:avLst/>
          </a:prstGeom>
          <a:solidFill>
            <a:srgbClr val="A5D5E2"/>
          </a:solidFill>
          <a:ln>
            <a:solidFill>
              <a:srgbClr val="A5D5E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400" dirty="0" smtClean="0">
                <a:solidFill>
                  <a:schemeClr val="tx1"/>
                </a:solidFill>
                <a:latin typeface="Calibri" panose="020F0502020204030204" pitchFamily="34" charset="0"/>
                <a:cs typeface="Arial" panose="020B0604020202020204" pitchFamily="34" charset="0"/>
              </a:rPr>
              <a:t>3. </a:t>
            </a:r>
          </a:p>
        </p:txBody>
      </p:sp>
      <p:sp>
        <p:nvSpPr>
          <p:cNvPr id="23" name="Ellipse 22"/>
          <p:cNvSpPr/>
          <p:nvPr/>
        </p:nvSpPr>
        <p:spPr>
          <a:xfrm>
            <a:off x="3970682" y="2438000"/>
            <a:ext cx="426948" cy="399329"/>
          </a:xfrm>
          <a:prstGeom prst="ellipse">
            <a:avLst/>
          </a:prstGeom>
          <a:solidFill>
            <a:srgbClr val="F6C59D"/>
          </a:solidFill>
          <a:ln>
            <a:solidFill>
              <a:srgbClr val="F6C59D"/>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400" dirty="0" smtClean="0">
                <a:solidFill>
                  <a:schemeClr val="tx1"/>
                </a:solidFill>
                <a:latin typeface="Calibri" panose="020F0502020204030204" pitchFamily="34" charset="0"/>
                <a:cs typeface="Arial" panose="020B0604020202020204" pitchFamily="34" charset="0"/>
              </a:rPr>
              <a:t>4. </a:t>
            </a:r>
          </a:p>
        </p:txBody>
      </p:sp>
      <p:sp>
        <p:nvSpPr>
          <p:cNvPr id="24" name="Ellipse 23"/>
          <p:cNvSpPr/>
          <p:nvPr/>
        </p:nvSpPr>
        <p:spPr>
          <a:xfrm>
            <a:off x="3965823" y="4854388"/>
            <a:ext cx="450645" cy="431924"/>
          </a:xfrm>
          <a:prstGeom prst="ellipse">
            <a:avLst/>
          </a:prstGeom>
          <a:solidFill>
            <a:srgbClr val="DCA4A3"/>
          </a:solidFill>
          <a:ln>
            <a:solidFill>
              <a:srgbClr val="DCA4A3"/>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400" dirty="0" smtClean="0">
                <a:solidFill>
                  <a:schemeClr val="tx1"/>
                </a:solidFill>
                <a:latin typeface="Calibri" panose="020F0502020204030204" pitchFamily="34" charset="0"/>
                <a:cs typeface="Arial" panose="020B0604020202020204" pitchFamily="34" charset="0"/>
              </a:rPr>
              <a:t>5.</a:t>
            </a:r>
          </a:p>
        </p:txBody>
      </p:sp>
      <p:pic>
        <p:nvPicPr>
          <p:cNvPr id="10" name="Image 9"/>
          <p:cNvPicPr>
            <a:picLocks noChangeAspect="1"/>
          </p:cNvPicPr>
          <p:nvPr/>
        </p:nvPicPr>
        <p:blipFill>
          <a:blip r:embed="rId2" cstate="print"/>
          <a:stretch>
            <a:fillRect/>
          </a:stretch>
        </p:blipFill>
        <p:spPr>
          <a:xfrm>
            <a:off x="8216512" y="0"/>
            <a:ext cx="794460" cy="581762"/>
          </a:xfrm>
          <a:prstGeom prst="rect">
            <a:avLst/>
          </a:prstGeom>
        </p:spPr>
      </p:pic>
    </p:spTree>
    <p:extLst>
      <p:ext uri="{BB962C8B-B14F-4D97-AF65-F5344CB8AC3E}">
        <p14:creationId xmlns:p14="http://schemas.microsoft.com/office/powerpoint/2010/main" xmlns="" val="285656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r>
              <a:rPr lang="fr-FR" dirty="0" smtClean="0"/>
              <a:t>La Sarthe : Quelques actions emblématiques proposées</a:t>
            </a:r>
            <a:endParaRPr lang="fr-FR" dirty="0"/>
          </a:p>
        </p:txBody>
      </p:sp>
      <p:sp>
        <p:nvSpPr>
          <p:cNvPr id="3" name="Espace réservé du contenu 2"/>
          <p:cNvSpPr>
            <a:spLocks noGrp="1"/>
          </p:cNvSpPr>
          <p:nvPr>
            <p:ph sz="quarter" idx="13"/>
          </p:nvPr>
        </p:nvSpPr>
        <p:spPr/>
        <p:txBody>
          <a:bodyPr/>
          <a:lstStyle/>
          <a:p>
            <a:pPr>
              <a:buFont typeface="Wingdings" pitchFamily="2" charset="2"/>
              <a:buChar char="Ø"/>
            </a:pPr>
            <a:r>
              <a:rPr lang="fr-FR" i="1" dirty="0" smtClean="0">
                <a:solidFill>
                  <a:srgbClr val="0070C0"/>
                </a:solidFill>
              </a:rPr>
              <a:t>Définition d’une conception partagée de l’organisation de la psychiatrie et de la santé mentale dans le département</a:t>
            </a:r>
          </a:p>
          <a:p>
            <a:pPr>
              <a:buNone/>
            </a:pPr>
            <a:r>
              <a:rPr lang="fr-FR" sz="1200" b="0" dirty="0" smtClean="0">
                <a:solidFill>
                  <a:srgbClr val="002060"/>
                </a:solidFill>
              </a:rPr>
              <a:t>Les conceptions différentes  des soins psychiatriques, certains  cloisonnements entre  équipes  et structures, la fréquence des transferts entre établissements , …rendent ce préalable nécessaire</a:t>
            </a:r>
          </a:p>
          <a:p>
            <a:pPr>
              <a:buNone/>
            </a:pPr>
            <a:endParaRPr lang="fr-FR" sz="1200" b="0" dirty="0">
              <a:solidFill>
                <a:srgbClr val="002060"/>
              </a:solidFill>
            </a:endParaRPr>
          </a:p>
          <a:p>
            <a:pPr>
              <a:buFont typeface="Wingdings" pitchFamily="2" charset="2"/>
              <a:buChar char="Ø"/>
            </a:pPr>
            <a:r>
              <a:rPr lang="fr-FR" i="1" dirty="0" smtClean="0">
                <a:solidFill>
                  <a:srgbClr val="0070C0"/>
                </a:solidFill>
              </a:rPr>
              <a:t> Mise en place d’une politique attractive de recrutement de psychiatres et d’internes</a:t>
            </a:r>
          </a:p>
          <a:p>
            <a:pPr>
              <a:buNone/>
            </a:pPr>
            <a:r>
              <a:rPr lang="fr-FR" sz="1200" b="0" dirty="0" smtClean="0">
                <a:solidFill>
                  <a:srgbClr val="002060"/>
                </a:solidFill>
              </a:rPr>
              <a:t>La faible densité de psychiatre limite les possibilités de  varier les réponses aux besoins (en </a:t>
            </a:r>
            <a:r>
              <a:rPr lang="fr-FR" sz="1200" b="0" dirty="0" err="1" smtClean="0">
                <a:solidFill>
                  <a:srgbClr val="002060"/>
                </a:solidFill>
              </a:rPr>
              <a:t>extra-hospitalier</a:t>
            </a:r>
            <a:r>
              <a:rPr lang="fr-FR" sz="1200" b="0" dirty="0" smtClean="0">
                <a:solidFill>
                  <a:srgbClr val="002060"/>
                </a:solidFill>
              </a:rPr>
              <a:t> en particulier)</a:t>
            </a:r>
          </a:p>
          <a:p>
            <a:pPr>
              <a:buNone/>
            </a:pPr>
            <a:endParaRPr lang="fr-FR" sz="1200" b="0" dirty="0" smtClean="0">
              <a:solidFill>
                <a:srgbClr val="002060"/>
              </a:solidFill>
            </a:endParaRPr>
          </a:p>
          <a:p>
            <a:pPr>
              <a:buFont typeface="Wingdings" pitchFamily="2" charset="2"/>
              <a:buChar char="Ø"/>
            </a:pPr>
            <a:r>
              <a:rPr lang="fr-FR" i="1" dirty="0" smtClean="0">
                <a:solidFill>
                  <a:srgbClr val="0070C0"/>
                </a:solidFill>
              </a:rPr>
              <a:t>Mise en place d’une gestion départementale des lits</a:t>
            </a:r>
          </a:p>
          <a:p>
            <a:pPr>
              <a:buNone/>
            </a:pPr>
            <a:r>
              <a:rPr lang="fr-FR" sz="1200" b="0" dirty="0" smtClean="0">
                <a:solidFill>
                  <a:srgbClr val="002060"/>
                </a:solidFill>
              </a:rPr>
              <a:t>Les difficultés pour trouver des places en situation de crise, les fréquents transferts entre établissement plaident pour la mise en œuvre de cette démarche .</a:t>
            </a:r>
          </a:p>
          <a:p>
            <a:pPr>
              <a:buNone/>
            </a:pPr>
            <a:endParaRPr lang="fr-FR" sz="1200" b="0" dirty="0" smtClean="0">
              <a:solidFill>
                <a:srgbClr val="002060"/>
              </a:solidFill>
            </a:endParaRPr>
          </a:p>
        </p:txBody>
      </p:sp>
      <p:sp>
        <p:nvSpPr>
          <p:cNvPr id="4" name="Espace réservé du contenu 3"/>
          <p:cNvSpPr>
            <a:spLocks noGrp="1"/>
          </p:cNvSpPr>
          <p:nvPr>
            <p:ph sz="quarter" idx="14"/>
          </p:nvPr>
        </p:nvSpPr>
        <p:spPr/>
        <p:txBody>
          <a:bodyPr/>
          <a:lstStyle/>
          <a:p>
            <a:pPr marL="72000" lvl="4">
              <a:buFont typeface="Wingdings" pitchFamily="2" charset="2"/>
              <a:buChar char="Ø"/>
            </a:pPr>
            <a:r>
              <a:rPr lang="fr-FR" sz="1600" b="1" i="1" dirty="0" smtClean="0">
                <a:solidFill>
                  <a:srgbClr val="0070C0"/>
                </a:solidFill>
              </a:rPr>
              <a:t> Redéfinition des missions des hôpitaux de jours</a:t>
            </a:r>
          </a:p>
          <a:p>
            <a:pPr marL="72000" lvl="4">
              <a:buNone/>
            </a:pPr>
            <a:r>
              <a:rPr lang="fr-FR" sz="1200" dirty="0" smtClean="0">
                <a:solidFill>
                  <a:srgbClr val="002060"/>
                </a:solidFill>
              </a:rPr>
              <a:t>Intérêt de reconsidérer la pertinence de certaines prises en charge et d’utiliser les hôpitaux de jour  pour des évaluations  diagnostiques et d’accompagnement</a:t>
            </a:r>
          </a:p>
          <a:p>
            <a:pPr marL="72000" lvl="4">
              <a:buNone/>
            </a:pPr>
            <a:endParaRPr lang="fr-FR" sz="1200" dirty="0" smtClean="0">
              <a:solidFill>
                <a:srgbClr val="002060"/>
              </a:solidFill>
            </a:endParaRPr>
          </a:p>
          <a:p>
            <a:pPr marL="72000" lvl="4">
              <a:buFont typeface="Wingdings" pitchFamily="2" charset="2"/>
              <a:buChar char="Ø"/>
            </a:pPr>
            <a:r>
              <a:rPr lang="fr-FR" sz="1600" b="1" i="1" dirty="0" smtClean="0">
                <a:solidFill>
                  <a:srgbClr val="0070C0"/>
                </a:solidFill>
              </a:rPr>
              <a:t>Amélioration des réponses psychiatriques aux besoins des personnes âgées </a:t>
            </a:r>
          </a:p>
          <a:p>
            <a:pPr marL="72000" lvl="4">
              <a:buNone/>
            </a:pPr>
            <a:r>
              <a:rPr lang="fr-FR" sz="1200" dirty="0" err="1" smtClean="0">
                <a:solidFill>
                  <a:srgbClr val="002060"/>
                </a:solidFill>
              </a:rPr>
              <a:t>Embolisation</a:t>
            </a:r>
            <a:r>
              <a:rPr lang="fr-FR" sz="1200" dirty="0" smtClean="0">
                <a:solidFill>
                  <a:srgbClr val="002060"/>
                </a:solidFill>
              </a:rPr>
              <a:t> des lits de psychiatrie par des hospitalisations inadéquates de personnes âgées .</a:t>
            </a:r>
          </a:p>
          <a:p>
            <a:pPr marL="72000" lvl="4">
              <a:buNone/>
            </a:pPr>
            <a:endParaRPr lang="fr-FR" sz="1200" dirty="0" smtClean="0">
              <a:solidFill>
                <a:srgbClr val="002060"/>
              </a:solidFill>
            </a:endParaRPr>
          </a:p>
          <a:p>
            <a:pPr marL="72000" lvl="4">
              <a:buFont typeface="Wingdings" pitchFamily="2" charset="2"/>
              <a:buChar char="Ø"/>
            </a:pPr>
            <a:r>
              <a:rPr lang="fr-FR" sz="1600" b="1" i="1" dirty="0" smtClean="0">
                <a:solidFill>
                  <a:srgbClr val="0070C0"/>
                </a:solidFill>
              </a:rPr>
              <a:t>Réunion de synthèse autour d’un projet global partagé</a:t>
            </a:r>
          </a:p>
          <a:p>
            <a:pPr marL="72000" lvl="4">
              <a:buNone/>
            </a:pPr>
            <a:r>
              <a:rPr lang="fr-FR" sz="1200" dirty="0" smtClean="0">
                <a:solidFill>
                  <a:srgbClr val="002060"/>
                </a:solidFill>
              </a:rPr>
              <a:t>Importance d’un projet commun concerté entre l’ensemble des intervenants sanitaires médico-sociaux et sociaux pour un accompagnement cohérent </a:t>
            </a:r>
            <a:endParaRPr lang="fr-FR" sz="1200" dirty="0">
              <a:solidFill>
                <a:srgbClr val="002060"/>
              </a:solidFill>
            </a:endParaRPr>
          </a:p>
        </p:txBody>
      </p:sp>
      <p:pic>
        <p:nvPicPr>
          <p:cNvPr id="5" name="Image 4"/>
          <p:cNvPicPr>
            <a:picLocks noChangeAspect="1"/>
          </p:cNvPicPr>
          <p:nvPr/>
        </p:nvPicPr>
        <p:blipFill>
          <a:blip r:embed="rId2" cstate="print"/>
          <a:stretch>
            <a:fillRect/>
          </a:stretch>
        </p:blipFill>
        <p:spPr>
          <a:xfrm>
            <a:off x="8083896" y="0"/>
            <a:ext cx="927076" cy="678873"/>
          </a:xfrm>
          <a:prstGeom prst="rect">
            <a:avLst/>
          </a:prstGeom>
        </p:spPr>
      </p:pic>
    </p:spTree>
    <p:extLst>
      <p:ext uri="{BB962C8B-B14F-4D97-AF65-F5344CB8AC3E}">
        <p14:creationId xmlns:p14="http://schemas.microsoft.com/office/powerpoint/2010/main" xmlns="" val="183874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588154"/>
            <a:ext cx="6705600" cy="1298817"/>
          </a:xfrm>
        </p:spPr>
        <p:txBody>
          <a:bodyPr>
            <a:spAutoFit/>
          </a:bodyPr>
          <a:lstStyle/>
          <a:p>
            <a:endParaRPr lang="fr-FR" dirty="0" smtClean="0"/>
          </a:p>
          <a:p>
            <a:endParaRPr lang="fr-FR" dirty="0"/>
          </a:p>
          <a:p>
            <a:endParaRPr lang="fr-FR" dirty="0"/>
          </a:p>
          <a:p>
            <a:r>
              <a:rPr lang="fr-FR" sz="2000" dirty="0" smtClean="0"/>
              <a:t>1. Présentation de l’ANAP</a:t>
            </a:r>
            <a:endParaRPr lang="fr-FR" sz="1800" dirty="0"/>
          </a:p>
        </p:txBody>
      </p:sp>
    </p:spTree>
    <p:extLst>
      <p:ext uri="{BB962C8B-B14F-4D97-AF65-F5344CB8AC3E}">
        <p14:creationId xmlns:p14="http://schemas.microsoft.com/office/powerpoint/2010/main" xmlns="" val="545937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3568" y="548680"/>
            <a:ext cx="7560840" cy="936104"/>
          </a:xfrm>
        </p:spPr>
        <p:txBody>
          <a:bodyPr>
            <a:normAutofit fontScale="90000"/>
          </a:bodyPr>
          <a:lstStyle/>
          <a:p>
            <a:pPr lvl="0"/>
            <a:r>
              <a:rPr lang="fr-FR" sz="2400" b="1" dirty="0" smtClean="0">
                <a:solidFill>
                  <a:schemeClr val="accent6">
                    <a:lumMod val="75000"/>
                  </a:schemeClr>
                </a:solidFill>
                <a:cs typeface="Arial"/>
              </a:rPr>
              <a:t/>
            </a:r>
            <a:br>
              <a:rPr lang="fr-FR" sz="2400" b="1" dirty="0" smtClean="0">
                <a:solidFill>
                  <a:schemeClr val="accent6">
                    <a:lumMod val="75000"/>
                  </a:schemeClr>
                </a:solidFill>
                <a:cs typeface="Arial"/>
              </a:rPr>
            </a:br>
            <a:r>
              <a:rPr lang="fr-FR" sz="2400" b="1" dirty="0" smtClean="0">
                <a:solidFill>
                  <a:schemeClr val="accent6">
                    <a:lumMod val="75000"/>
                  </a:schemeClr>
                </a:solidFill>
                <a:cs typeface="Arial"/>
              </a:rPr>
              <a:t>La réunion : </a:t>
            </a:r>
            <a:r>
              <a:rPr lang="fr-FR" sz="2200" b="1" dirty="0" smtClean="0">
                <a:solidFill>
                  <a:srgbClr val="C00000"/>
                </a:solidFill>
                <a:latin typeface="Arial" pitchFamily="34" charset="0"/>
                <a:cs typeface="Arial" pitchFamily="34" charset="0"/>
              </a:rPr>
              <a:t> 4 constats principaux  ont été au cœur des </a:t>
            </a:r>
            <a:br>
              <a:rPr lang="fr-FR" sz="2200" b="1" dirty="0" smtClean="0">
                <a:solidFill>
                  <a:srgbClr val="C00000"/>
                </a:solidFill>
                <a:latin typeface="Arial" pitchFamily="34" charset="0"/>
                <a:cs typeface="Arial" pitchFamily="34" charset="0"/>
              </a:rPr>
            </a:br>
            <a:r>
              <a:rPr lang="fr-FR" sz="2200" b="1" dirty="0" smtClean="0">
                <a:solidFill>
                  <a:srgbClr val="C00000"/>
                </a:solidFill>
                <a:latin typeface="Arial" pitchFamily="34" charset="0"/>
                <a:cs typeface="Arial" pitchFamily="34" charset="0"/>
              </a:rPr>
              <a:t>discussions concernant les difficultés des parcours en</a:t>
            </a:r>
            <a:br>
              <a:rPr lang="fr-FR" sz="2200" b="1" dirty="0" smtClean="0">
                <a:solidFill>
                  <a:srgbClr val="C00000"/>
                </a:solidFill>
                <a:latin typeface="Arial" pitchFamily="34" charset="0"/>
                <a:cs typeface="Arial" pitchFamily="34" charset="0"/>
              </a:rPr>
            </a:br>
            <a:r>
              <a:rPr lang="fr-FR" sz="2200" b="1" dirty="0" smtClean="0">
                <a:solidFill>
                  <a:srgbClr val="C00000"/>
                </a:solidFill>
                <a:latin typeface="Arial" pitchFamily="34" charset="0"/>
                <a:cs typeface="Arial" pitchFamily="34" charset="0"/>
              </a:rPr>
              <a:t>santé mentale de patients chroniques</a:t>
            </a:r>
            <a:r>
              <a:rPr lang="fr-FR" sz="2400" b="1" dirty="0" smtClean="0">
                <a:solidFill>
                  <a:srgbClr val="C00000"/>
                </a:solidFill>
                <a:cs typeface="Arial"/>
              </a:rPr>
              <a:t/>
            </a:r>
            <a:br>
              <a:rPr lang="fr-FR" sz="2400" b="1" dirty="0" smtClean="0">
                <a:solidFill>
                  <a:srgbClr val="C00000"/>
                </a:solidFill>
                <a:cs typeface="Arial"/>
              </a:rPr>
            </a:br>
            <a:endParaRPr lang="fr-FR" sz="2400" dirty="0">
              <a:solidFill>
                <a:srgbClr val="C00000"/>
              </a:solidFill>
            </a:endParaRPr>
          </a:p>
        </p:txBody>
      </p:sp>
      <p:graphicFrame>
        <p:nvGraphicFramePr>
          <p:cNvPr id="11" name="Espace réservé du contenu 10"/>
          <p:cNvGraphicFramePr>
            <a:graphicFrameLocks noGrp="1"/>
          </p:cNvGraphicFramePr>
          <p:nvPr>
            <p:ph idx="4294967295"/>
            <p:extLst/>
          </p:nvPr>
        </p:nvGraphicFramePr>
        <p:xfrm>
          <a:off x="539552" y="1772816"/>
          <a:ext cx="8362950" cy="453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avec flèche 4"/>
          <p:cNvCxnSpPr/>
          <p:nvPr/>
        </p:nvCxnSpPr>
        <p:spPr>
          <a:xfrm>
            <a:off x="2771800" y="2924944"/>
            <a:ext cx="144016" cy="288032"/>
          </a:xfrm>
          <a:prstGeom prst="straightConnector1">
            <a:avLst/>
          </a:prstGeom>
          <a:ln w="50800" cmpd="sng">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5940152" y="2924944"/>
            <a:ext cx="288032" cy="288032"/>
          </a:xfrm>
          <a:prstGeom prst="straightConnector1">
            <a:avLst/>
          </a:prstGeom>
          <a:ln w="50800" cmpd="sng">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483768" y="4509120"/>
            <a:ext cx="360040" cy="360040"/>
          </a:xfrm>
          <a:prstGeom prst="straightConnector1">
            <a:avLst/>
          </a:prstGeom>
          <a:ln w="50800" cmpd="sng">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6156176" y="4509120"/>
            <a:ext cx="288032" cy="432048"/>
          </a:xfrm>
          <a:prstGeom prst="straightConnector1">
            <a:avLst/>
          </a:prstGeom>
          <a:ln w="50800" cmpd="sng">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619672" y="3284984"/>
            <a:ext cx="0" cy="864096"/>
          </a:xfrm>
          <a:prstGeom prst="straightConnector1">
            <a:avLst/>
          </a:prstGeom>
          <a:ln w="50800" cmpd="sng">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283968" y="2348880"/>
            <a:ext cx="864096" cy="0"/>
          </a:xfrm>
          <a:prstGeom prst="straightConnector1">
            <a:avLst/>
          </a:prstGeom>
          <a:ln w="50800" cmpd="sng">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452320" y="3429000"/>
            <a:ext cx="0" cy="792088"/>
          </a:xfrm>
          <a:prstGeom prst="straightConnector1">
            <a:avLst/>
          </a:prstGeom>
          <a:ln w="50800" cmpd="sng">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499992" y="5301208"/>
            <a:ext cx="504056" cy="0"/>
          </a:xfrm>
          <a:prstGeom prst="straightConnector1">
            <a:avLst/>
          </a:prstGeom>
          <a:ln w="50800" cmpd="sng">
            <a:headEnd type="triangle" w="med" len="med"/>
            <a:tailEnd type="triangle"/>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55256" y="171025"/>
            <a:ext cx="728488" cy="544650"/>
          </a:xfrm>
          <a:prstGeom prst="rect">
            <a:avLst/>
          </a:prstGeom>
        </p:spPr>
      </p:pic>
    </p:spTree>
    <p:extLst>
      <p:ext uri="{BB962C8B-B14F-4D97-AF65-F5344CB8AC3E}">
        <p14:creationId xmlns:p14="http://schemas.microsoft.com/office/powerpoint/2010/main" xmlns="" val="1600021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nvPr>
        </p:nvGraphicFramePr>
        <p:xfrm>
          <a:off x="179388" y="620291"/>
          <a:ext cx="8964612" cy="5761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5298" name="Object 2"/>
          <p:cNvGraphicFramePr>
            <a:graphicFrameLocks noChangeAspect="1"/>
          </p:cNvGraphicFramePr>
          <p:nvPr>
            <p:extLst/>
          </p:nvPr>
        </p:nvGraphicFramePr>
        <p:xfrm>
          <a:off x="8244407" y="44450"/>
          <a:ext cx="864667" cy="502461"/>
        </p:xfrm>
        <a:graphic>
          <a:graphicData uri="http://schemas.openxmlformats.org/presentationml/2006/ole">
            <p:oleObj spid="_x0000_s8204" r:id="rId9" imgW="2164134" imgH="1257323" progId="">
              <p:embed/>
            </p:oleObj>
          </a:graphicData>
        </a:graphic>
      </p:graphicFrame>
      <p:pic>
        <p:nvPicPr>
          <p:cNvPr id="4" name="Image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130520" y="0"/>
            <a:ext cx="1013480" cy="622791"/>
          </a:xfrm>
          <a:prstGeom prst="rect">
            <a:avLst/>
          </a:prstGeom>
        </p:spPr>
      </p:pic>
    </p:spTree>
    <p:extLst>
      <p:ext uri="{BB962C8B-B14F-4D97-AF65-F5344CB8AC3E}">
        <p14:creationId xmlns:p14="http://schemas.microsoft.com/office/powerpoint/2010/main" xmlns="" val="3049960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188" y="419669"/>
            <a:ext cx="6705600" cy="628632"/>
          </a:xfrm>
        </p:spPr>
        <p:txBody>
          <a:bodyPr>
            <a:normAutofit fontScale="90000"/>
          </a:bodyPr>
          <a:lstStyle/>
          <a:p>
            <a:r>
              <a:rPr lang="fr-FR" sz="2000" dirty="0"/>
              <a:t>La phase diagnostique </a:t>
            </a:r>
            <a:br>
              <a:rPr lang="fr-FR" sz="2000" dirty="0"/>
            </a:br>
            <a:r>
              <a:rPr lang="fr-FR" sz="2000" dirty="0"/>
              <a:t>Synthèse des constats dans les 3 régions de la vague 2 </a:t>
            </a:r>
            <a:r>
              <a:rPr lang="fr-FR" sz="1400" dirty="0"/>
              <a:t>(non exhaustive)</a:t>
            </a:r>
          </a:p>
        </p:txBody>
      </p:sp>
      <p:sp>
        <p:nvSpPr>
          <p:cNvPr id="3" name="Espace réservé du contenu 2"/>
          <p:cNvSpPr>
            <a:spLocks noGrp="1"/>
          </p:cNvSpPr>
          <p:nvPr>
            <p:ph sz="quarter" idx="13"/>
          </p:nvPr>
        </p:nvSpPr>
        <p:spPr/>
        <p:txBody>
          <a:bodyPr/>
          <a:lstStyle/>
          <a:p>
            <a:pPr marL="188913" indent="0">
              <a:buNone/>
            </a:pPr>
            <a:r>
              <a:rPr lang="fr-FR" u="sng" dirty="0" smtClean="0">
                <a:solidFill>
                  <a:schemeClr val="tx1"/>
                </a:solidFill>
              </a:rPr>
              <a:t>  Un besoin de coordination manifeste : à qui je m’adresse ?</a:t>
            </a:r>
          </a:p>
          <a:p>
            <a:pPr marL="188913" indent="0">
              <a:buNone/>
            </a:pPr>
            <a:endParaRPr lang="fr-FR" dirty="0" smtClean="0">
              <a:solidFill>
                <a:schemeClr val="tx1"/>
              </a:solidFill>
            </a:endParaRPr>
          </a:p>
          <a:p>
            <a:pPr marL="188913" indent="0">
              <a:buNone/>
            </a:pPr>
            <a:r>
              <a:rPr lang="fr-FR" dirty="0" smtClean="0">
                <a:solidFill>
                  <a:srgbClr val="002060"/>
                </a:solidFill>
              </a:rPr>
              <a:t>Quel est le bon niveau de </a:t>
            </a:r>
            <a:r>
              <a:rPr lang="fr-FR" dirty="0">
                <a:solidFill>
                  <a:srgbClr val="002060"/>
                </a:solidFill>
              </a:rPr>
              <a:t>coordination ? </a:t>
            </a:r>
            <a:r>
              <a:rPr lang="fr-FR" dirty="0" smtClean="0">
                <a:solidFill>
                  <a:srgbClr val="002060"/>
                </a:solidFill>
              </a:rPr>
              <a:t> </a:t>
            </a:r>
          </a:p>
          <a:p>
            <a:pPr marL="188913" indent="0">
              <a:buNone/>
            </a:pPr>
            <a:r>
              <a:rPr lang="fr-FR" dirty="0" smtClean="0">
                <a:solidFill>
                  <a:srgbClr val="002060"/>
                </a:solidFill>
              </a:rPr>
              <a:t>Une seule coordination est-elle possible ?</a:t>
            </a:r>
          </a:p>
          <a:p>
            <a:pPr marL="188913" indent="0">
              <a:buNone/>
            </a:pPr>
            <a:r>
              <a:rPr lang="fr-FR" dirty="0">
                <a:solidFill>
                  <a:srgbClr val="002060"/>
                </a:solidFill>
              </a:rPr>
              <a:t>	</a:t>
            </a:r>
            <a:r>
              <a:rPr lang="fr-FR" dirty="0" smtClean="0">
                <a:solidFill>
                  <a:srgbClr val="002060"/>
                </a:solidFill>
              </a:rPr>
              <a:t>- MG et/ou CMP pour le soin ?</a:t>
            </a:r>
          </a:p>
          <a:p>
            <a:pPr marL="188913" indent="0">
              <a:buNone/>
            </a:pPr>
            <a:r>
              <a:rPr lang="fr-FR" dirty="0" smtClean="0">
                <a:solidFill>
                  <a:srgbClr val="002060"/>
                </a:solidFill>
              </a:rPr>
              <a:t>	- MDPH pour le MS ?</a:t>
            </a:r>
          </a:p>
          <a:p>
            <a:pPr marL="188913" indent="0">
              <a:buNone/>
            </a:pPr>
            <a:r>
              <a:rPr lang="fr-FR" dirty="0" smtClean="0">
                <a:solidFill>
                  <a:srgbClr val="002060"/>
                </a:solidFill>
              </a:rPr>
              <a:t>	- Partir du social pour promouvoir le droit commun : CLSM ?</a:t>
            </a:r>
          </a:p>
          <a:p>
            <a:pPr marL="188913" indent="0">
              <a:buNone/>
            </a:pPr>
            <a:r>
              <a:rPr lang="fr-FR" dirty="0">
                <a:solidFill>
                  <a:srgbClr val="002060"/>
                </a:solidFill>
              </a:rPr>
              <a:t>	</a:t>
            </a:r>
            <a:r>
              <a:rPr lang="fr-FR" dirty="0" smtClean="0">
                <a:solidFill>
                  <a:srgbClr val="002060"/>
                </a:solidFill>
              </a:rPr>
              <a:t>- le rôle des équipes mobiles ? Mixtes ?</a:t>
            </a:r>
          </a:p>
          <a:p>
            <a:pPr marL="188913" indent="0">
              <a:buNone/>
            </a:pPr>
            <a:r>
              <a:rPr lang="fr-FR" dirty="0">
                <a:solidFill>
                  <a:srgbClr val="002060"/>
                </a:solidFill>
              </a:rPr>
              <a:t>	</a:t>
            </a:r>
            <a:r>
              <a:rPr lang="fr-FR" dirty="0" smtClean="0">
                <a:solidFill>
                  <a:srgbClr val="002060"/>
                </a:solidFill>
              </a:rPr>
              <a:t>- l’annuaire général !</a:t>
            </a:r>
          </a:p>
          <a:p>
            <a:pPr marL="188913" indent="0">
              <a:buNone/>
            </a:pPr>
            <a:endParaRPr lang="fr-FR" dirty="0" smtClean="0"/>
          </a:p>
          <a:p>
            <a:pPr marL="188913" indent="0">
              <a:buNone/>
            </a:pPr>
            <a:r>
              <a:rPr lang="fr-FR" u="sng" dirty="0" smtClean="0">
                <a:solidFill>
                  <a:schemeClr val="tx1"/>
                </a:solidFill>
              </a:rPr>
              <a:t>Un </a:t>
            </a:r>
            <a:r>
              <a:rPr lang="fr-FR" u="sng" dirty="0">
                <a:solidFill>
                  <a:schemeClr val="tx1"/>
                </a:solidFill>
              </a:rPr>
              <a:t>besoin </a:t>
            </a:r>
            <a:r>
              <a:rPr lang="fr-FR" u="sng" dirty="0" smtClean="0">
                <a:solidFill>
                  <a:schemeClr val="tx1"/>
                </a:solidFill>
              </a:rPr>
              <a:t>d’harmonisation des pratiques de soins : remise en question des organisations de la psychiatrie hospitalière </a:t>
            </a:r>
          </a:p>
          <a:p>
            <a:pPr marL="188913" indent="0">
              <a:buNone/>
            </a:pPr>
            <a:endParaRPr lang="fr-FR" u="sng" dirty="0" smtClean="0"/>
          </a:p>
          <a:p>
            <a:pPr marL="188913" indent="0">
              <a:buNone/>
            </a:pPr>
            <a:r>
              <a:rPr lang="fr-FR" dirty="0"/>
              <a:t>	</a:t>
            </a:r>
            <a:r>
              <a:rPr lang="fr-FR" dirty="0">
                <a:solidFill>
                  <a:schemeClr val="tx1"/>
                </a:solidFill>
              </a:rPr>
              <a:t>- </a:t>
            </a:r>
            <a:r>
              <a:rPr lang="fr-FR" dirty="0" smtClean="0">
                <a:solidFill>
                  <a:schemeClr val="tx1"/>
                </a:solidFill>
              </a:rPr>
              <a:t> </a:t>
            </a:r>
            <a:r>
              <a:rPr lang="fr-FR" dirty="0" smtClean="0">
                <a:solidFill>
                  <a:srgbClr val="002060"/>
                </a:solidFill>
              </a:rPr>
              <a:t>le rôle du CMP entre centre de consultations et rôle de pivot </a:t>
            </a:r>
          </a:p>
          <a:p>
            <a:pPr marL="188913" indent="0">
              <a:buNone/>
            </a:pPr>
            <a:r>
              <a:rPr lang="fr-FR" dirty="0">
                <a:solidFill>
                  <a:srgbClr val="002060"/>
                </a:solidFill>
              </a:rPr>
              <a:t>	</a:t>
            </a:r>
            <a:r>
              <a:rPr lang="fr-FR" dirty="0" smtClean="0">
                <a:solidFill>
                  <a:srgbClr val="002060"/>
                </a:solidFill>
              </a:rPr>
              <a:t>- l’hospitalisation de jour : revenir sur des missions beaucoup plus denses </a:t>
            </a:r>
          </a:p>
          <a:p>
            <a:pPr marL="188913" indent="0">
              <a:buNone/>
            </a:pPr>
            <a:r>
              <a:rPr lang="fr-FR" dirty="0">
                <a:solidFill>
                  <a:srgbClr val="002060"/>
                </a:solidFill>
              </a:rPr>
              <a:t>	</a:t>
            </a:r>
            <a:r>
              <a:rPr lang="fr-FR" dirty="0" smtClean="0">
                <a:solidFill>
                  <a:srgbClr val="002060"/>
                </a:solidFill>
              </a:rPr>
              <a:t>- revenir sur la sectorisation de l’HC ?</a:t>
            </a:r>
          </a:p>
          <a:p>
            <a:pPr marL="188913" indent="0">
              <a:buNone/>
            </a:pPr>
            <a:r>
              <a:rPr lang="fr-FR" dirty="0">
                <a:solidFill>
                  <a:srgbClr val="002060"/>
                </a:solidFill>
              </a:rPr>
              <a:t>	</a:t>
            </a:r>
            <a:r>
              <a:rPr lang="fr-FR" dirty="0" smtClean="0">
                <a:solidFill>
                  <a:srgbClr val="002060"/>
                </a:solidFill>
              </a:rPr>
              <a:t>- la place de la Réhabilitation psychosociale ? </a:t>
            </a:r>
            <a:endParaRPr lang="fr-FR" dirty="0">
              <a:solidFill>
                <a:srgbClr val="002060"/>
              </a:solidFill>
            </a:endParaRPr>
          </a:p>
          <a:p>
            <a:pPr marL="188913" indent="0">
              <a:buNone/>
            </a:pPr>
            <a:endParaRPr lang="fr-FR" u="sng" dirty="0" smtClean="0">
              <a:solidFill>
                <a:srgbClr val="002060"/>
              </a:solidFill>
            </a:endParaRPr>
          </a:p>
          <a:p>
            <a:pPr marL="188913" indent="0">
              <a:buNone/>
            </a:pPr>
            <a:endParaRPr lang="fr-FR" dirty="0">
              <a:solidFill>
                <a:srgbClr val="002060"/>
              </a:solidFill>
            </a:endParaRPr>
          </a:p>
          <a:p>
            <a:pPr marL="188913" indent="0">
              <a:buNone/>
            </a:pPr>
            <a:endParaRPr lang="fr-FR" dirty="0" smtClean="0">
              <a:solidFill>
                <a:srgbClr val="002060"/>
              </a:solidFill>
            </a:endParaRPr>
          </a:p>
          <a:p>
            <a:pPr marL="188913" indent="0">
              <a:buNone/>
            </a:pPr>
            <a:endParaRPr lang="fr-FR" dirty="0">
              <a:solidFill>
                <a:srgbClr val="002060"/>
              </a:solidFill>
            </a:endParaRPr>
          </a:p>
          <a:p>
            <a:pPr marL="188913" indent="0">
              <a:buNone/>
            </a:pPr>
            <a:endParaRPr lang="fr-FR" dirty="0">
              <a:solidFill>
                <a:srgbClr val="FF0000"/>
              </a:solidFill>
            </a:endParaRPr>
          </a:p>
          <a:p>
            <a:pPr marL="188913" indent="0">
              <a:buNone/>
            </a:pPr>
            <a:endParaRPr lang="fr-FR" dirty="0" smtClean="0">
              <a:solidFill>
                <a:srgbClr val="FF0000"/>
              </a:solidFill>
            </a:endParaRPr>
          </a:p>
        </p:txBody>
      </p:sp>
      <p:sp>
        <p:nvSpPr>
          <p:cNvPr id="4" name="ZoneTexte 3"/>
          <p:cNvSpPr txBox="1"/>
          <p:nvPr/>
        </p:nvSpPr>
        <p:spPr>
          <a:xfrm>
            <a:off x="2335237" y="64800"/>
            <a:ext cx="4753719" cy="400110"/>
          </a:xfrm>
          <a:prstGeom prst="rect">
            <a:avLst/>
          </a:prstGeom>
        </p:spPr>
        <p:txBody>
          <a:bodyPr vert="horz" wrap="none" lIns="91440" tIns="45720" rIns="91440" bIns="45720" rtlCol="0" anchor="ctr">
            <a:normAutofit/>
          </a:bodyPr>
          <a:lstStyle>
            <a:lvl1pPr defTabSz="457200" eaLnBrk="1" latinLnBrk="0" hangingPunct="1">
              <a:buNone/>
              <a:defRPr sz="2000" i="0">
                <a:latin typeface="Arial"/>
                <a:ea typeface="+mj-ea"/>
                <a:cs typeface="Arial"/>
              </a:defRPr>
            </a:lvl1pPr>
          </a:lstStyle>
          <a:p>
            <a:pPr algn="r"/>
            <a:endParaRPr lang="fr-FR" sz="1800" dirty="0">
              <a:solidFill>
                <a:schemeClr val="bg1"/>
              </a:solidFill>
            </a:endParaRPr>
          </a:p>
        </p:txBody>
      </p:sp>
    </p:spTree>
    <p:extLst>
      <p:ext uri="{BB962C8B-B14F-4D97-AF65-F5344CB8AC3E}">
        <p14:creationId xmlns:p14="http://schemas.microsoft.com/office/powerpoint/2010/main" xmlns="" val="1278441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7224" y="228600"/>
            <a:ext cx="6705600" cy="446649"/>
          </a:xfrm>
        </p:spPr>
        <p:txBody>
          <a:bodyPr>
            <a:normAutofit/>
          </a:bodyPr>
          <a:lstStyle/>
          <a:p>
            <a:r>
              <a:rPr lang="fr-FR" sz="2000" dirty="0"/>
              <a:t>La phase diagnostique </a:t>
            </a:r>
            <a:endParaRPr lang="fr-FR" sz="1400" dirty="0"/>
          </a:p>
        </p:txBody>
      </p:sp>
      <p:sp>
        <p:nvSpPr>
          <p:cNvPr id="3" name="Espace réservé du contenu 2"/>
          <p:cNvSpPr>
            <a:spLocks noGrp="1"/>
          </p:cNvSpPr>
          <p:nvPr>
            <p:ph sz="quarter" idx="13"/>
          </p:nvPr>
        </p:nvSpPr>
        <p:spPr>
          <a:xfrm>
            <a:off x="1938524" y="603947"/>
            <a:ext cx="6952258" cy="5979733"/>
          </a:xfrm>
        </p:spPr>
        <p:txBody>
          <a:bodyPr/>
          <a:lstStyle/>
          <a:p>
            <a:pPr marL="188913" indent="0">
              <a:buNone/>
            </a:pPr>
            <a:r>
              <a:rPr lang="fr-FR" u="sng" dirty="0" smtClean="0">
                <a:solidFill>
                  <a:schemeClr val="tx1"/>
                </a:solidFill>
              </a:rPr>
              <a:t>La réponse à la décompensation et à l’urgence </a:t>
            </a:r>
          </a:p>
          <a:p>
            <a:pPr marL="188913" indent="0">
              <a:buNone/>
            </a:pPr>
            <a:r>
              <a:rPr lang="fr-FR" dirty="0"/>
              <a:t>	</a:t>
            </a:r>
            <a:r>
              <a:rPr lang="fr-FR" dirty="0" smtClean="0">
                <a:solidFill>
                  <a:srgbClr val="002060"/>
                </a:solidFill>
              </a:rPr>
              <a:t>- comment tenir compte des alertes émanant des aidants familiaux ou professionnels ?</a:t>
            </a:r>
          </a:p>
          <a:p>
            <a:pPr marL="188913" indent="0">
              <a:buNone/>
            </a:pPr>
            <a:r>
              <a:rPr lang="fr-FR" dirty="0" smtClean="0">
                <a:solidFill>
                  <a:srgbClr val="002060"/>
                </a:solidFill>
              </a:rPr>
              <a:t>	- Un n° vert ? Connecté au SAMU ? Une astreinte organisée pour répondre ? La téléconsultation ?</a:t>
            </a:r>
          </a:p>
          <a:p>
            <a:pPr marL="188913" indent="0">
              <a:buNone/>
            </a:pPr>
            <a:r>
              <a:rPr lang="fr-FR" dirty="0" smtClean="0">
                <a:solidFill>
                  <a:srgbClr val="002060"/>
                </a:solidFill>
              </a:rPr>
              <a:t>	- l’HJ ? Le CMP ? </a:t>
            </a:r>
          </a:p>
          <a:p>
            <a:pPr marL="188913" indent="0">
              <a:buNone/>
            </a:pPr>
            <a:r>
              <a:rPr lang="fr-FR" dirty="0" smtClean="0">
                <a:solidFill>
                  <a:srgbClr val="002060"/>
                </a:solidFill>
              </a:rPr>
              <a:t>	</a:t>
            </a:r>
            <a:r>
              <a:rPr lang="fr-FR" dirty="0">
                <a:solidFill>
                  <a:srgbClr val="002060"/>
                </a:solidFill>
              </a:rPr>
              <a:t>- la constitution d’EM pour intervenir dans les ESMS, dans le logement, TS, la crise, </a:t>
            </a:r>
            <a:r>
              <a:rPr lang="fr-FR" dirty="0" smtClean="0">
                <a:solidFill>
                  <a:srgbClr val="002060"/>
                </a:solidFill>
              </a:rPr>
              <a:t>…</a:t>
            </a:r>
            <a:endParaRPr lang="fr-FR" dirty="0">
              <a:solidFill>
                <a:srgbClr val="002060"/>
              </a:solidFill>
            </a:endParaRPr>
          </a:p>
          <a:p>
            <a:pPr marL="188913" indent="0">
              <a:buNone/>
            </a:pPr>
            <a:r>
              <a:rPr lang="fr-FR" dirty="0">
                <a:solidFill>
                  <a:srgbClr val="002060"/>
                </a:solidFill>
              </a:rPr>
              <a:t>	</a:t>
            </a:r>
            <a:r>
              <a:rPr lang="fr-FR" dirty="0" smtClean="0">
                <a:solidFill>
                  <a:srgbClr val="002060"/>
                </a:solidFill>
              </a:rPr>
              <a:t>- la question du bilan somatique obligatoire ? Jusqu’où ? HJ partagés ?</a:t>
            </a:r>
          </a:p>
          <a:p>
            <a:pPr marL="188913" indent="0">
              <a:buNone/>
            </a:pPr>
            <a:r>
              <a:rPr lang="fr-FR" u="sng" dirty="0" smtClean="0">
                <a:solidFill>
                  <a:schemeClr val="tx1"/>
                </a:solidFill>
              </a:rPr>
              <a:t>Un besoin de clarification des agréments et des notifications MDPH :</a:t>
            </a:r>
          </a:p>
          <a:p>
            <a:pPr marL="188913" indent="0">
              <a:buNone/>
            </a:pPr>
            <a:r>
              <a:rPr lang="fr-FR" dirty="0">
                <a:solidFill>
                  <a:schemeClr val="tx2">
                    <a:lumMod val="75000"/>
                  </a:schemeClr>
                </a:solidFill>
              </a:rPr>
              <a:t>	</a:t>
            </a:r>
            <a:r>
              <a:rPr lang="fr-FR" dirty="0" smtClean="0">
                <a:solidFill>
                  <a:schemeClr val="tx2">
                    <a:lumMod val="75000"/>
                  </a:schemeClr>
                </a:solidFill>
              </a:rPr>
              <a:t>- MDPH : qualité des orientations mais GEVA remis en question : </a:t>
            </a:r>
          </a:p>
          <a:p>
            <a:pPr marL="188913" indent="0">
              <a:buNone/>
            </a:pPr>
            <a:r>
              <a:rPr lang="fr-FR" dirty="0">
                <a:solidFill>
                  <a:schemeClr val="tx2">
                    <a:lumMod val="75000"/>
                  </a:schemeClr>
                </a:solidFill>
              </a:rPr>
              <a:t>	</a:t>
            </a:r>
            <a:r>
              <a:rPr lang="fr-FR" dirty="0" smtClean="0">
                <a:solidFill>
                  <a:schemeClr val="tx2">
                    <a:lumMod val="75000"/>
                  </a:schemeClr>
                </a:solidFill>
              </a:rPr>
              <a:t>	- </a:t>
            </a:r>
            <a:r>
              <a:rPr lang="fr-FR" sz="1400" b="0" dirty="0" smtClean="0">
                <a:solidFill>
                  <a:schemeClr val="tx2">
                    <a:lumMod val="75000"/>
                  </a:schemeClr>
                </a:solidFill>
              </a:rPr>
              <a:t>trop lourd à remplir </a:t>
            </a:r>
          </a:p>
          <a:p>
            <a:pPr marL="188913" indent="0">
              <a:buNone/>
            </a:pPr>
            <a:r>
              <a:rPr lang="fr-FR" sz="1400" b="0" dirty="0">
                <a:solidFill>
                  <a:schemeClr val="tx2">
                    <a:lumMod val="75000"/>
                  </a:schemeClr>
                </a:solidFill>
              </a:rPr>
              <a:t>	</a:t>
            </a:r>
            <a:r>
              <a:rPr lang="fr-FR" sz="1400" b="0" dirty="0" smtClean="0">
                <a:solidFill>
                  <a:schemeClr val="tx2">
                    <a:lumMod val="75000"/>
                  </a:schemeClr>
                </a:solidFill>
              </a:rPr>
              <a:t>	- Incompris des psychiatres (diagnostic médical versus définition du niveau de handicap)</a:t>
            </a:r>
          </a:p>
          <a:p>
            <a:pPr marL="188913" indent="0">
              <a:buNone/>
            </a:pPr>
            <a:r>
              <a:rPr lang="fr-FR" dirty="0">
                <a:solidFill>
                  <a:schemeClr val="tx2">
                    <a:lumMod val="75000"/>
                  </a:schemeClr>
                </a:solidFill>
              </a:rPr>
              <a:t>	</a:t>
            </a:r>
            <a:r>
              <a:rPr lang="fr-FR" dirty="0" smtClean="0">
                <a:solidFill>
                  <a:schemeClr val="tx2">
                    <a:lumMod val="75000"/>
                  </a:schemeClr>
                </a:solidFill>
              </a:rPr>
              <a:t>- Quels agréments pour les ESMS ? </a:t>
            </a:r>
          </a:p>
          <a:p>
            <a:pPr marL="188913" indent="0">
              <a:buNone/>
            </a:pPr>
            <a:r>
              <a:rPr lang="fr-FR" dirty="0">
                <a:solidFill>
                  <a:schemeClr val="tx2">
                    <a:lumMod val="75000"/>
                  </a:schemeClr>
                </a:solidFill>
              </a:rPr>
              <a:t>	</a:t>
            </a:r>
            <a:r>
              <a:rPr lang="fr-FR" dirty="0" smtClean="0">
                <a:solidFill>
                  <a:schemeClr val="tx2">
                    <a:lumMod val="75000"/>
                  </a:schemeClr>
                </a:solidFill>
              </a:rPr>
              <a:t>	</a:t>
            </a:r>
            <a:r>
              <a:rPr lang="fr-FR" b="0" dirty="0" smtClean="0">
                <a:solidFill>
                  <a:schemeClr val="tx2">
                    <a:lumMod val="75000"/>
                  </a:schemeClr>
                </a:solidFill>
              </a:rPr>
              <a:t>- </a:t>
            </a:r>
            <a:r>
              <a:rPr lang="fr-FR" sz="1400" b="0" dirty="0" smtClean="0">
                <a:solidFill>
                  <a:schemeClr val="tx2">
                    <a:lumMod val="75000"/>
                  </a:schemeClr>
                </a:solidFill>
              </a:rPr>
              <a:t>généralistes ou spécialisés ?</a:t>
            </a:r>
          </a:p>
          <a:p>
            <a:pPr marL="188913" indent="0">
              <a:buNone/>
            </a:pPr>
            <a:r>
              <a:rPr lang="fr-FR" sz="1400" b="0" dirty="0">
                <a:solidFill>
                  <a:schemeClr val="tx2">
                    <a:lumMod val="75000"/>
                  </a:schemeClr>
                </a:solidFill>
              </a:rPr>
              <a:t>	</a:t>
            </a:r>
            <a:r>
              <a:rPr lang="fr-FR" sz="1400" b="0" dirty="0" smtClean="0">
                <a:solidFill>
                  <a:schemeClr val="tx2">
                    <a:lumMod val="75000"/>
                  </a:schemeClr>
                </a:solidFill>
              </a:rPr>
              <a:t>	- quel niveau de compétence requis ? Adéquation avec les CPOM</a:t>
            </a:r>
          </a:p>
          <a:p>
            <a:pPr marL="188913" indent="0">
              <a:buNone/>
            </a:pPr>
            <a:r>
              <a:rPr lang="fr-FR" dirty="0">
                <a:solidFill>
                  <a:schemeClr val="tx2">
                    <a:lumMod val="75000"/>
                  </a:schemeClr>
                </a:solidFill>
              </a:rPr>
              <a:t>	</a:t>
            </a:r>
            <a:r>
              <a:rPr lang="fr-FR" dirty="0" smtClean="0">
                <a:solidFill>
                  <a:schemeClr val="tx2">
                    <a:lumMod val="75000"/>
                  </a:schemeClr>
                </a:solidFill>
              </a:rPr>
              <a:t>- Quels critères d’inclusion pour les ESMS suite à notification ?</a:t>
            </a:r>
          </a:p>
          <a:p>
            <a:pPr marL="188913" indent="0">
              <a:buNone/>
            </a:pPr>
            <a:r>
              <a:rPr lang="fr-FR" dirty="0">
                <a:solidFill>
                  <a:schemeClr val="tx2">
                    <a:lumMod val="75000"/>
                  </a:schemeClr>
                </a:solidFill>
              </a:rPr>
              <a:t>	</a:t>
            </a:r>
            <a:r>
              <a:rPr lang="fr-FR" dirty="0" smtClean="0">
                <a:solidFill>
                  <a:schemeClr val="tx2">
                    <a:lumMod val="75000"/>
                  </a:schemeClr>
                </a:solidFill>
              </a:rPr>
              <a:t>	</a:t>
            </a:r>
            <a:r>
              <a:rPr lang="fr-FR" sz="1400" b="0" dirty="0" smtClean="0">
                <a:solidFill>
                  <a:schemeClr val="tx2">
                    <a:lumMod val="75000"/>
                  </a:schemeClr>
                </a:solidFill>
              </a:rPr>
              <a:t>- besoin de transparence </a:t>
            </a:r>
          </a:p>
          <a:p>
            <a:pPr marL="188913" indent="0">
              <a:buNone/>
            </a:pPr>
            <a:endParaRPr lang="fr-FR" u="sng" dirty="0">
              <a:solidFill>
                <a:schemeClr val="tx2">
                  <a:lumMod val="75000"/>
                </a:schemeClr>
              </a:solidFill>
            </a:endParaRPr>
          </a:p>
        </p:txBody>
      </p:sp>
      <p:sp>
        <p:nvSpPr>
          <p:cNvPr id="4" name="ZoneTexte 3"/>
          <p:cNvSpPr txBox="1"/>
          <p:nvPr/>
        </p:nvSpPr>
        <p:spPr>
          <a:xfrm>
            <a:off x="2335237" y="64800"/>
            <a:ext cx="4753719" cy="400110"/>
          </a:xfrm>
          <a:prstGeom prst="rect">
            <a:avLst/>
          </a:prstGeom>
        </p:spPr>
        <p:txBody>
          <a:bodyPr vert="horz" wrap="none" lIns="91440" tIns="45720" rIns="91440" bIns="45720" rtlCol="0" anchor="ctr">
            <a:normAutofit/>
          </a:bodyPr>
          <a:lstStyle>
            <a:lvl1pPr defTabSz="457200" eaLnBrk="1" latinLnBrk="0" hangingPunct="1">
              <a:buNone/>
              <a:defRPr sz="2000" i="0">
                <a:latin typeface="Arial"/>
                <a:ea typeface="+mj-ea"/>
                <a:cs typeface="Arial"/>
              </a:defRPr>
            </a:lvl1pPr>
          </a:lstStyle>
          <a:p>
            <a:pPr algn="r"/>
            <a:endParaRPr lang="fr-FR" sz="1800" dirty="0">
              <a:solidFill>
                <a:schemeClr val="bg1"/>
              </a:solidFill>
            </a:endParaRPr>
          </a:p>
        </p:txBody>
      </p:sp>
    </p:spTree>
    <p:extLst>
      <p:ext uri="{BB962C8B-B14F-4D97-AF65-F5344CB8AC3E}">
        <p14:creationId xmlns:p14="http://schemas.microsoft.com/office/powerpoint/2010/main" xmlns="" val="3482519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2132" y="528851"/>
            <a:ext cx="6705600" cy="628632"/>
          </a:xfrm>
        </p:spPr>
        <p:txBody>
          <a:bodyPr>
            <a:normAutofit fontScale="90000"/>
          </a:bodyPr>
          <a:lstStyle/>
          <a:p>
            <a:r>
              <a:rPr lang="fr-FR" sz="2000" dirty="0" smtClean="0"/>
              <a:t>La phase diagnostique </a:t>
            </a:r>
            <a:br>
              <a:rPr lang="fr-FR" sz="2000" dirty="0" smtClean="0"/>
            </a:br>
            <a:r>
              <a:rPr lang="fr-FR" sz="2000" dirty="0" smtClean="0"/>
              <a:t>Synthèse des constats dans les 3 régions de la vague 2 </a:t>
            </a:r>
            <a:r>
              <a:rPr lang="fr-FR" sz="1400" dirty="0" smtClean="0"/>
              <a:t>(non exhaustive)</a:t>
            </a:r>
            <a:endParaRPr lang="fr-FR" sz="1400" dirty="0"/>
          </a:p>
        </p:txBody>
      </p:sp>
      <p:sp>
        <p:nvSpPr>
          <p:cNvPr id="3" name="Espace réservé du contenu 2"/>
          <p:cNvSpPr>
            <a:spLocks noGrp="1"/>
          </p:cNvSpPr>
          <p:nvPr>
            <p:ph sz="quarter" idx="13"/>
          </p:nvPr>
        </p:nvSpPr>
        <p:spPr>
          <a:xfrm>
            <a:off x="1936845" y="1270379"/>
            <a:ext cx="6705600" cy="5321490"/>
          </a:xfrm>
        </p:spPr>
        <p:txBody>
          <a:bodyPr/>
          <a:lstStyle/>
          <a:p>
            <a:pPr marL="188913" indent="0">
              <a:buNone/>
            </a:pPr>
            <a:r>
              <a:rPr lang="fr-FR" u="sng" dirty="0" smtClean="0">
                <a:solidFill>
                  <a:schemeClr val="tx1"/>
                </a:solidFill>
              </a:rPr>
              <a:t>Un besoin de connaissance et d’interconnaissance :</a:t>
            </a:r>
          </a:p>
          <a:p>
            <a:pPr marL="188913" indent="0">
              <a:buNone/>
            </a:pPr>
            <a:r>
              <a:rPr lang="fr-FR" sz="1400" dirty="0" smtClean="0">
                <a:solidFill>
                  <a:srgbClr val="002060"/>
                </a:solidFill>
              </a:rPr>
              <a:t>besoin </a:t>
            </a:r>
            <a:r>
              <a:rPr lang="fr-FR" sz="1400" dirty="0">
                <a:solidFill>
                  <a:srgbClr val="002060"/>
                </a:solidFill>
              </a:rPr>
              <a:t>de créer une culture commune et d’organiser des moyens d’échanger </a:t>
            </a:r>
            <a:r>
              <a:rPr lang="fr-FR" sz="1400" dirty="0" smtClean="0">
                <a:solidFill>
                  <a:srgbClr val="002060"/>
                </a:solidFill>
              </a:rPr>
              <a:t>: (SI ?)</a:t>
            </a:r>
            <a:endParaRPr lang="fr-FR" sz="1400" dirty="0">
              <a:solidFill>
                <a:srgbClr val="002060"/>
              </a:solidFill>
            </a:endParaRPr>
          </a:p>
          <a:p>
            <a:pPr marL="188913" indent="0">
              <a:buNone/>
            </a:pPr>
            <a:r>
              <a:rPr lang="fr-FR" sz="1400" dirty="0">
                <a:solidFill>
                  <a:srgbClr val="002060"/>
                </a:solidFill>
              </a:rPr>
              <a:t>		- via les formations croisées,</a:t>
            </a:r>
          </a:p>
          <a:p>
            <a:pPr marL="188913" indent="0">
              <a:buNone/>
            </a:pPr>
            <a:r>
              <a:rPr lang="fr-FR" sz="1400" dirty="0">
                <a:solidFill>
                  <a:srgbClr val="002060"/>
                </a:solidFill>
              </a:rPr>
              <a:t>		- via les stages d’immersion croisés</a:t>
            </a:r>
          </a:p>
          <a:p>
            <a:pPr marL="188913" indent="0">
              <a:buNone/>
            </a:pPr>
            <a:r>
              <a:rPr lang="fr-FR" sz="1400" dirty="0">
                <a:solidFill>
                  <a:srgbClr val="002060"/>
                </a:solidFill>
              </a:rPr>
              <a:t>		- via la participation aux équipes techniques de la MDPH </a:t>
            </a:r>
          </a:p>
          <a:p>
            <a:pPr marL="188913" indent="0">
              <a:buNone/>
            </a:pPr>
            <a:r>
              <a:rPr lang="fr-FR" sz="1400" dirty="0">
                <a:solidFill>
                  <a:srgbClr val="002060"/>
                </a:solidFill>
              </a:rPr>
              <a:t>		- via la création de commissions des cas complexes</a:t>
            </a:r>
          </a:p>
          <a:p>
            <a:pPr marL="188913" indent="0">
              <a:buNone/>
            </a:pPr>
            <a:r>
              <a:rPr lang="fr-FR" sz="1400" dirty="0">
                <a:solidFill>
                  <a:srgbClr val="002060"/>
                </a:solidFill>
              </a:rPr>
              <a:t>		- via la diffusion des principes de RPS selon une approche graduée entre sanitaire et médicosocial</a:t>
            </a:r>
          </a:p>
          <a:p>
            <a:pPr marL="188913" indent="0">
              <a:buNone/>
            </a:pPr>
            <a:r>
              <a:rPr lang="fr-FR" sz="1400" dirty="0">
                <a:solidFill>
                  <a:srgbClr val="002060"/>
                </a:solidFill>
              </a:rPr>
              <a:t>		- via l’ETP </a:t>
            </a:r>
          </a:p>
          <a:p>
            <a:pPr marL="188913" indent="0">
              <a:buNone/>
            </a:pPr>
            <a:r>
              <a:rPr lang="fr-FR" sz="1400" dirty="0">
                <a:solidFill>
                  <a:srgbClr val="002060"/>
                </a:solidFill>
              </a:rPr>
              <a:t>		- faire monter en compétence les acteurs (</a:t>
            </a:r>
            <a:r>
              <a:rPr lang="fr-FR" sz="1400" dirty="0" smtClean="0">
                <a:solidFill>
                  <a:srgbClr val="002060"/>
                </a:solidFill>
              </a:rPr>
              <a:t>aidants)</a:t>
            </a:r>
          </a:p>
          <a:p>
            <a:pPr marL="188913" indent="0">
              <a:buNone/>
            </a:pPr>
            <a:r>
              <a:rPr lang="fr-FR" u="sng" dirty="0">
                <a:solidFill>
                  <a:schemeClr val="tx1"/>
                </a:solidFill>
              </a:rPr>
              <a:t>Les questions :</a:t>
            </a:r>
          </a:p>
          <a:p>
            <a:pPr marL="188913" indent="0">
              <a:buNone/>
            </a:pPr>
            <a:r>
              <a:rPr lang="fr-FR" sz="1400" dirty="0" smtClean="0">
                <a:solidFill>
                  <a:schemeClr val="tx2"/>
                </a:solidFill>
              </a:rPr>
              <a:t>Expression d’un besoin d’accompagnement sur le parcours des enfants et des adolescents  </a:t>
            </a:r>
          </a:p>
          <a:p>
            <a:pPr marL="188913" indent="0">
              <a:buNone/>
            </a:pPr>
            <a:r>
              <a:rPr lang="fr-FR" sz="1400" dirty="0" smtClean="0">
                <a:solidFill>
                  <a:schemeClr val="tx2"/>
                </a:solidFill>
              </a:rPr>
              <a:t>Parcours et GHT ….</a:t>
            </a:r>
          </a:p>
          <a:p>
            <a:pPr marL="188913" indent="0">
              <a:buNone/>
            </a:pPr>
            <a:r>
              <a:rPr lang="fr-FR" u="sng" dirty="0">
                <a:solidFill>
                  <a:schemeClr val="tx1"/>
                </a:solidFill>
              </a:rPr>
              <a:t>Les points de vigilance</a:t>
            </a:r>
          </a:p>
          <a:p>
            <a:pPr marL="188913" indent="0">
              <a:buNone/>
            </a:pPr>
            <a:r>
              <a:rPr lang="fr-FR" sz="1400" dirty="0">
                <a:solidFill>
                  <a:schemeClr val="tx2"/>
                </a:solidFill>
              </a:rPr>
              <a:t>Un contexte de réforme territoriale pour l’ARS</a:t>
            </a:r>
          </a:p>
          <a:p>
            <a:pPr marL="188913" indent="0">
              <a:buNone/>
            </a:pPr>
            <a:r>
              <a:rPr lang="fr-FR" sz="1400" dirty="0">
                <a:solidFill>
                  <a:schemeClr val="tx2"/>
                </a:solidFill>
              </a:rPr>
              <a:t>L’implication des acteurs du médico-social et du social dans la durée, en articulation avec la démarche « réponse accompagnées »</a:t>
            </a:r>
          </a:p>
          <a:p>
            <a:pPr marL="188913" indent="0">
              <a:buNone/>
            </a:pPr>
            <a:r>
              <a:rPr lang="fr-FR" sz="1400" dirty="0">
                <a:solidFill>
                  <a:schemeClr val="tx2"/>
                </a:solidFill>
              </a:rPr>
              <a:t>L’implication des professionnels libéraux dans la démarche</a:t>
            </a:r>
          </a:p>
          <a:p>
            <a:pPr marL="188913" indent="0">
              <a:buNone/>
            </a:pPr>
            <a:endParaRPr lang="fr-FR" sz="1400" dirty="0">
              <a:solidFill>
                <a:schemeClr val="tx2"/>
              </a:solidFill>
            </a:endParaRPr>
          </a:p>
          <a:p>
            <a:pPr marL="188913" indent="0">
              <a:buNone/>
            </a:pPr>
            <a:endParaRPr lang="fr-FR" dirty="0" smtClean="0">
              <a:solidFill>
                <a:srgbClr val="FF0000"/>
              </a:solidFill>
            </a:endParaRPr>
          </a:p>
        </p:txBody>
      </p:sp>
      <p:sp>
        <p:nvSpPr>
          <p:cNvPr id="4" name="ZoneTexte 3"/>
          <p:cNvSpPr txBox="1"/>
          <p:nvPr/>
        </p:nvSpPr>
        <p:spPr>
          <a:xfrm>
            <a:off x="2335237" y="64800"/>
            <a:ext cx="4753719" cy="400110"/>
          </a:xfrm>
          <a:prstGeom prst="rect">
            <a:avLst/>
          </a:prstGeom>
        </p:spPr>
        <p:txBody>
          <a:bodyPr vert="horz" wrap="none" lIns="91440" tIns="45720" rIns="91440" bIns="45720" rtlCol="0" anchor="ctr">
            <a:normAutofit/>
          </a:bodyPr>
          <a:lstStyle>
            <a:lvl1pPr defTabSz="457200" eaLnBrk="1" latinLnBrk="0" hangingPunct="1">
              <a:buNone/>
              <a:defRPr sz="2000" i="0">
                <a:latin typeface="Arial"/>
                <a:ea typeface="+mj-ea"/>
                <a:cs typeface="Arial"/>
              </a:defRPr>
            </a:lvl1pPr>
          </a:lstStyle>
          <a:p>
            <a:pPr algn="r"/>
            <a:endParaRPr lang="fr-FR" sz="1800" dirty="0">
              <a:solidFill>
                <a:schemeClr val="bg1"/>
              </a:solidFill>
            </a:endParaRPr>
          </a:p>
        </p:txBody>
      </p:sp>
    </p:spTree>
    <p:extLst>
      <p:ext uri="{BB962C8B-B14F-4D97-AF65-F5344CB8AC3E}">
        <p14:creationId xmlns:p14="http://schemas.microsoft.com/office/powerpoint/2010/main" xmlns="" val="2630804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196268"/>
            <a:ext cx="6705600" cy="2296013"/>
          </a:xfrm>
        </p:spPr>
        <p:txBody>
          <a:bodyPr>
            <a:spAutoFit/>
          </a:bodyPr>
          <a:lstStyle/>
          <a:p>
            <a:endParaRPr lang="fr-FR" dirty="0" smtClean="0"/>
          </a:p>
          <a:p>
            <a:endParaRPr lang="fr-FR" dirty="0"/>
          </a:p>
          <a:p>
            <a:pPr marL="0" indent="0">
              <a:buNone/>
            </a:pPr>
            <a:endParaRPr lang="fr-FR" dirty="0"/>
          </a:p>
          <a:p>
            <a:pPr marL="0" indent="0">
              <a:buNone/>
            </a:pPr>
            <a:endParaRPr lang="fr-FR" sz="1800" dirty="0"/>
          </a:p>
          <a:p>
            <a:r>
              <a:rPr lang="fr-FR" sz="1800" dirty="0" smtClean="0"/>
              <a:t>4. La démarche </a:t>
            </a:r>
            <a:endParaRPr lang="fr-FR" sz="1800" b="1" dirty="0" smtClean="0"/>
          </a:p>
          <a:p>
            <a:pPr lvl="2"/>
            <a:endParaRPr lang="fr-FR" sz="1800" dirty="0"/>
          </a:p>
          <a:p>
            <a:pPr lvl="2"/>
            <a:endParaRPr lang="fr-FR" sz="1800" dirty="0"/>
          </a:p>
        </p:txBody>
      </p:sp>
    </p:spTree>
    <p:extLst>
      <p:ext uri="{BB962C8B-B14F-4D97-AF65-F5344CB8AC3E}">
        <p14:creationId xmlns:p14="http://schemas.microsoft.com/office/powerpoint/2010/main" xmlns="" val="3164605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871" y="371669"/>
            <a:ext cx="8731205" cy="1143000"/>
          </a:xfrm>
        </p:spPr>
        <p:txBody>
          <a:bodyPr/>
          <a:lstStyle/>
          <a:p>
            <a:r>
              <a:rPr lang="fr-FR" sz="2800" dirty="0" smtClean="0"/>
              <a:t>Gouvernance de la démarche au niveau national</a:t>
            </a:r>
            <a:endParaRPr lang="fr-FR" sz="2800" dirty="0"/>
          </a:p>
        </p:txBody>
      </p:sp>
      <p:sp>
        <p:nvSpPr>
          <p:cNvPr id="4" name="Rectangle à coins arrondis 3"/>
          <p:cNvSpPr/>
          <p:nvPr/>
        </p:nvSpPr>
        <p:spPr>
          <a:xfrm>
            <a:off x="322738" y="1288826"/>
            <a:ext cx="2286000" cy="941295"/>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t>Comité de pilotage national (CPN)</a:t>
            </a:r>
            <a:endParaRPr lang="fr-FR" sz="1800" dirty="0"/>
          </a:p>
        </p:txBody>
      </p:sp>
      <p:sp>
        <p:nvSpPr>
          <p:cNvPr id="5" name="Rectangle 4"/>
          <p:cNvSpPr/>
          <p:nvPr/>
        </p:nvSpPr>
        <p:spPr>
          <a:xfrm>
            <a:off x="2741765" y="1251503"/>
            <a:ext cx="6402235" cy="1815882"/>
          </a:xfrm>
          <a:prstGeom prst="rect">
            <a:avLst/>
          </a:prstGeom>
        </p:spPr>
        <p:txBody>
          <a:bodyPr wrap="square">
            <a:spAutoFit/>
          </a:bodyPr>
          <a:lstStyle/>
          <a:p>
            <a:r>
              <a:rPr lang="fr-FR" sz="1600" dirty="0" smtClean="0">
                <a:solidFill>
                  <a:schemeClr val="accent2"/>
                </a:solidFill>
                <a:latin typeface="+mn-lt"/>
              </a:rPr>
              <a:t>ANAP, </a:t>
            </a:r>
            <a:r>
              <a:rPr lang="fr-FR" sz="1600" dirty="0">
                <a:solidFill>
                  <a:schemeClr val="accent2"/>
                </a:solidFill>
                <a:latin typeface="+mn-lt"/>
              </a:rPr>
              <a:t>ATIH, HAS, </a:t>
            </a:r>
            <a:r>
              <a:rPr lang="fr-FR" sz="1600" dirty="0" smtClean="0">
                <a:solidFill>
                  <a:schemeClr val="accent2"/>
                </a:solidFill>
                <a:latin typeface="+mn-lt"/>
              </a:rPr>
              <a:t>ANESM, ARS impliquées, membres du CSO ANAP, Personnalités qualifiées (CEDIAS, ANPCME, ADESM, URC-ECO) et </a:t>
            </a:r>
            <a:r>
              <a:rPr lang="fr-FR" sz="1600" dirty="0">
                <a:solidFill>
                  <a:schemeClr val="accent2"/>
                </a:solidFill>
                <a:latin typeface="+mn-lt"/>
              </a:rPr>
              <a:t>éventuellement ponctuellement IRDES, F2RSM, </a:t>
            </a:r>
            <a:r>
              <a:rPr lang="fr-FR" sz="1600" dirty="0" smtClean="0">
                <a:solidFill>
                  <a:schemeClr val="accent2"/>
                </a:solidFill>
                <a:latin typeface="+mn-lt"/>
              </a:rPr>
              <a:t>etc. </a:t>
            </a:r>
          </a:p>
          <a:p>
            <a:r>
              <a:rPr lang="fr-FR" sz="1600" dirty="0" smtClean="0">
                <a:solidFill>
                  <a:schemeClr val="accent6"/>
                </a:solidFill>
                <a:latin typeface="+mn-lt"/>
              </a:rPr>
              <a:t>Réunions tous les deux mois</a:t>
            </a:r>
          </a:p>
          <a:p>
            <a:pPr marL="171450" indent="-171450">
              <a:buFont typeface="Arial" panose="020B0604020202020204" pitchFamily="34" charset="0"/>
              <a:buChar char="•"/>
            </a:pPr>
            <a:r>
              <a:rPr lang="fr-FR" sz="1600" dirty="0" smtClean="0">
                <a:latin typeface="+mn-lt"/>
              </a:rPr>
              <a:t>Echanges et validation de la démarche, approche méthodologique et outils</a:t>
            </a:r>
          </a:p>
          <a:p>
            <a:pPr marL="171450" indent="-171450">
              <a:buFont typeface="Arial" panose="020B0604020202020204" pitchFamily="34" charset="0"/>
              <a:buChar char="•"/>
            </a:pPr>
            <a:r>
              <a:rPr lang="fr-FR" sz="1600" dirty="0" smtClean="0">
                <a:latin typeface="+mn-lt"/>
              </a:rPr>
              <a:t>Suivi de l’avancement respectif des territoires accompagnés</a:t>
            </a:r>
            <a:endParaRPr lang="fr-FR" sz="1600" dirty="0">
              <a:latin typeface="+mn-lt"/>
            </a:endParaRPr>
          </a:p>
        </p:txBody>
      </p:sp>
      <p:sp>
        <p:nvSpPr>
          <p:cNvPr id="6" name="Rectangle à coins arrondis 5"/>
          <p:cNvSpPr/>
          <p:nvPr/>
        </p:nvSpPr>
        <p:spPr>
          <a:xfrm>
            <a:off x="322738" y="3062939"/>
            <a:ext cx="2286000" cy="941295"/>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t>Groupe inter-administrations</a:t>
            </a:r>
            <a:endParaRPr lang="fr-FR" sz="1800" dirty="0"/>
          </a:p>
        </p:txBody>
      </p:sp>
      <p:sp>
        <p:nvSpPr>
          <p:cNvPr id="7" name="Rectangle 6"/>
          <p:cNvSpPr/>
          <p:nvPr/>
        </p:nvSpPr>
        <p:spPr>
          <a:xfrm>
            <a:off x="2608739" y="3062939"/>
            <a:ext cx="6402234" cy="2308324"/>
          </a:xfrm>
          <a:prstGeom prst="rect">
            <a:avLst/>
          </a:prstGeom>
        </p:spPr>
        <p:txBody>
          <a:bodyPr wrap="square">
            <a:spAutoFit/>
          </a:bodyPr>
          <a:lstStyle/>
          <a:p>
            <a:r>
              <a:rPr lang="fr-FR" sz="1600" dirty="0">
                <a:solidFill>
                  <a:schemeClr val="accent2"/>
                </a:solidFill>
                <a:latin typeface="+mn-lt"/>
              </a:rPr>
              <a:t>ANAP, </a:t>
            </a:r>
            <a:r>
              <a:rPr lang="fr-FR" sz="1600" dirty="0" smtClean="0">
                <a:solidFill>
                  <a:schemeClr val="accent2"/>
                </a:solidFill>
                <a:latin typeface="+mn-lt"/>
              </a:rPr>
              <a:t>DGOS, DGCS, DGS, CNSA, CNAMTS, SGMAS</a:t>
            </a:r>
            <a:endParaRPr lang="fr-FR" sz="1600" dirty="0">
              <a:solidFill>
                <a:schemeClr val="accent2"/>
              </a:solidFill>
              <a:latin typeface="+mn-lt"/>
            </a:endParaRPr>
          </a:p>
          <a:p>
            <a:r>
              <a:rPr lang="fr-FR" sz="1600" dirty="0">
                <a:solidFill>
                  <a:schemeClr val="accent6"/>
                </a:solidFill>
                <a:latin typeface="+mn-lt"/>
              </a:rPr>
              <a:t>Réunions </a:t>
            </a:r>
            <a:r>
              <a:rPr lang="fr-FR" sz="1600" dirty="0" smtClean="0">
                <a:solidFill>
                  <a:schemeClr val="accent6"/>
                </a:solidFill>
                <a:latin typeface="+mn-lt"/>
              </a:rPr>
              <a:t>trimestrielles</a:t>
            </a:r>
            <a:endParaRPr lang="fr-FR" sz="1600" dirty="0">
              <a:latin typeface="+mn-lt"/>
            </a:endParaRPr>
          </a:p>
          <a:p>
            <a:pPr marL="285750" indent="-285750">
              <a:buFont typeface="Arial" panose="020B0604020202020204" pitchFamily="34" charset="0"/>
              <a:buChar char="•"/>
            </a:pPr>
            <a:r>
              <a:rPr lang="fr-FR" sz="1600" dirty="0" smtClean="0">
                <a:latin typeface="+mn-lt"/>
              </a:rPr>
              <a:t>Information sur </a:t>
            </a:r>
            <a:r>
              <a:rPr lang="fr-FR" sz="1600" dirty="0">
                <a:latin typeface="+mn-lt"/>
              </a:rPr>
              <a:t>l’avancement</a:t>
            </a:r>
            <a:r>
              <a:rPr lang="fr-FR" sz="1600" dirty="0" smtClean="0">
                <a:latin typeface="+mn-lt"/>
              </a:rPr>
              <a:t> de la démarche </a:t>
            </a:r>
          </a:p>
          <a:p>
            <a:pPr marL="285750" indent="-285750">
              <a:buFont typeface="Arial" panose="020B0604020202020204" pitchFamily="34" charset="0"/>
              <a:buChar char="•"/>
            </a:pPr>
            <a:r>
              <a:rPr lang="fr-FR" sz="1600" dirty="0" smtClean="0">
                <a:latin typeface="+mn-lt"/>
              </a:rPr>
              <a:t>Echanges </a:t>
            </a:r>
            <a:r>
              <a:rPr lang="fr-FR" sz="1600" dirty="0">
                <a:latin typeface="+mn-lt"/>
              </a:rPr>
              <a:t>sur la démarche de diagnostic territorial, les différents outils produits et les publications</a:t>
            </a:r>
          </a:p>
          <a:p>
            <a:pPr marL="285750" indent="-285750">
              <a:buFont typeface="Arial" panose="020B0604020202020204" pitchFamily="34" charset="0"/>
              <a:buChar char="•"/>
            </a:pPr>
            <a:r>
              <a:rPr lang="fr-FR" sz="1600" dirty="0" smtClean="0">
                <a:latin typeface="+mn-lt"/>
              </a:rPr>
              <a:t>Arbitrages </a:t>
            </a:r>
            <a:r>
              <a:rPr lang="fr-FR" sz="1600" dirty="0">
                <a:latin typeface="+mn-lt"/>
              </a:rPr>
              <a:t>stratégiques sur les problématiques clés survenant durant le projet</a:t>
            </a:r>
          </a:p>
          <a:p>
            <a:pPr marL="285750" indent="-285750">
              <a:buFont typeface="Arial" panose="020B0604020202020204" pitchFamily="34" charset="0"/>
              <a:buChar char="•"/>
            </a:pPr>
            <a:r>
              <a:rPr lang="fr-FR" sz="1600" dirty="0" smtClean="0">
                <a:latin typeface="+mn-lt"/>
              </a:rPr>
              <a:t>Information </a:t>
            </a:r>
            <a:r>
              <a:rPr lang="fr-FR" sz="1600" dirty="0">
                <a:latin typeface="+mn-lt"/>
              </a:rPr>
              <a:t>sur les autres travaux en cours, et l’actualité (notamment réglementaire) dans le champ de la psychiatrie et de la santé mentale</a:t>
            </a:r>
          </a:p>
        </p:txBody>
      </p:sp>
      <p:sp>
        <p:nvSpPr>
          <p:cNvPr id="8" name="Rectangle à coins arrondis 7"/>
          <p:cNvSpPr/>
          <p:nvPr/>
        </p:nvSpPr>
        <p:spPr>
          <a:xfrm>
            <a:off x="322738" y="5346312"/>
            <a:ext cx="2286000" cy="94129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t>Séminaires interrégionaux</a:t>
            </a:r>
            <a:endParaRPr lang="fr-FR" sz="1800" dirty="0"/>
          </a:p>
        </p:txBody>
      </p:sp>
      <p:sp>
        <p:nvSpPr>
          <p:cNvPr id="9" name="Rectangle 8"/>
          <p:cNvSpPr/>
          <p:nvPr/>
        </p:nvSpPr>
        <p:spPr>
          <a:xfrm>
            <a:off x="2608739" y="5346312"/>
            <a:ext cx="6402234" cy="1323439"/>
          </a:xfrm>
          <a:prstGeom prst="rect">
            <a:avLst/>
          </a:prstGeom>
        </p:spPr>
        <p:txBody>
          <a:bodyPr wrap="square">
            <a:spAutoFit/>
          </a:bodyPr>
          <a:lstStyle/>
          <a:p>
            <a:r>
              <a:rPr lang="fr-FR" sz="1600" dirty="0">
                <a:solidFill>
                  <a:schemeClr val="accent2"/>
                </a:solidFill>
                <a:latin typeface="+mn-lt"/>
              </a:rPr>
              <a:t>ANAP, </a:t>
            </a:r>
            <a:r>
              <a:rPr lang="fr-FR" sz="1600" dirty="0" smtClean="0">
                <a:solidFill>
                  <a:schemeClr val="accent2"/>
                </a:solidFill>
                <a:latin typeface="+mn-lt"/>
              </a:rPr>
              <a:t>membres CPN, acteurs des territoires accompagnés, et autres personnalités </a:t>
            </a:r>
            <a:endParaRPr lang="fr-FR" sz="1600" dirty="0">
              <a:solidFill>
                <a:schemeClr val="accent2"/>
              </a:solidFill>
              <a:latin typeface="+mn-lt"/>
            </a:endParaRPr>
          </a:p>
          <a:p>
            <a:r>
              <a:rPr lang="fr-FR" sz="1600" dirty="0" smtClean="0">
                <a:solidFill>
                  <a:schemeClr val="accent6"/>
                </a:solidFill>
                <a:latin typeface="+mn-lt"/>
              </a:rPr>
              <a:t>Séminaires annuels (ou biannuels)</a:t>
            </a:r>
          </a:p>
          <a:p>
            <a:pPr marL="171450" indent="-171450">
              <a:buFont typeface="Arial" panose="020B0604020202020204" pitchFamily="34" charset="0"/>
              <a:buChar char="•"/>
            </a:pPr>
            <a:r>
              <a:rPr lang="fr-FR" sz="1600" dirty="0" smtClean="0">
                <a:latin typeface="+mn-lt"/>
              </a:rPr>
              <a:t>Echange d’expériences entre les territoires</a:t>
            </a:r>
          </a:p>
          <a:p>
            <a:pPr marL="171450" indent="-171450">
              <a:buFont typeface="Arial" panose="020B0604020202020204" pitchFamily="34" charset="0"/>
              <a:buChar char="•"/>
            </a:pPr>
            <a:r>
              <a:rPr lang="fr-FR" sz="1600" dirty="0" smtClean="0">
                <a:latin typeface="+mn-lt"/>
              </a:rPr>
              <a:t>Capitalisation</a:t>
            </a:r>
            <a:endParaRPr lang="fr-FR" sz="1600" dirty="0">
              <a:latin typeface="+mn-lt"/>
            </a:endParaRPr>
          </a:p>
        </p:txBody>
      </p:sp>
    </p:spTree>
    <p:extLst>
      <p:ext uri="{BB962C8B-B14F-4D97-AF65-F5344CB8AC3E}">
        <p14:creationId xmlns:p14="http://schemas.microsoft.com/office/powerpoint/2010/main" xmlns="" val="2704906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La démarche du projet de Diagnostic Territorial </a:t>
            </a:r>
            <a:br>
              <a:rPr lang="fr-FR" dirty="0"/>
            </a:br>
            <a:r>
              <a:rPr lang="fr-FR" dirty="0"/>
              <a:t>des parcours en Psychiatrie et Santé Mentale (DTPSM)</a:t>
            </a:r>
          </a:p>
        </p:txBody>
      </p:sp>
      <p:grpSp>
        <p:nvGrpSpPr>
          <p:cNvPr id="50" name="Groupe 49"/>
          <p:cNvGrpSpPr/>
          <p:nvPr/>
        </p:nvGrpSpPr>
        <p:grpSpPr>
          <a:xfrm>
            <a:off x="0" y="1900816"/>
            <a:ext cx="9144000" cy="4855103"/>
            <a:chOff x="0" y="1900816"/>
            <a:chExt cx="9144000" cy="4855103"/>
          </a:xfrm>
        </p:grpSpPr>
        <p:sp>
          <p:nvSpPr>
            <p:cNvPr id="9" name="Chevron 8"/>
            <p:cNvSpPr/>
            <p:nvPr/>
          </p:nvSpPr>
          <p:spPr>
            <a:xfrm>
              <a:off x="5834665" y="1900817"/>
              <a:ext cx="1863437" cy="1080000"/>
            </a:xfrm>
            <a:prstGeom prst="chevron">
              <a:avLst>
                <a:gd name="adj" fmla="val 16299"/>
              </a:avLst>
            </a:prstGeom>
            <a:solidFill>
              <a:schemeClr val="bg1"/>
            </a:solidFill>
            <a:ln w="38100" cap="flat" cmpd="sng" algn="ctr">
              <a:solidFill>
                <a:srgbClr val="02375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smtClean="0">
                  <a:solidFill>
                    <a:srgbClr val="02375E"/>
                  </a:solidFill>
                </a:rPr>
                <a:t>4. </a:t>
              </a:r>
            </a:p>
            <a:p>
              <a:pPr algn="ctr"/>
              <a:r>
                <a:rPr lang="fr-FR" sz="1600" dirty="0" smtClean="0">
                  <a:solidFill>
                    <a:srgbClr val="02375E"/>
                  </a:solidFill>
                </a:rPr>
                <a:t>Mise en œuvre de la feuille de route</a:t>
              </a:r>
              <a:endParaRPr lang="fr-FR" sz="1600" dirty="0">
                <a:solidFill>
                  <a:srgbClr val="02375E"/>
                </a:solidFill>
              </a:endParaRPr>
            </a:p>
          </p:txBody>
        </p:sp>
        <p:cxnSp>
          <p:nvCxnSpPr>
            <p:cNvPr id="17" name="Connecteur droit 16"/>
            <p:cNvCxnSpPr/>
            <p:nvPr/>
          </p:nvCxnSpPr>
          <p:spPr>
            <a:xfrm flipH="1">
              <a:off x="821094" y="2980816"/>
              <a:ext cx="216591" cy="975364"/>
            </a:xfrm>
            <a:prstGeom prst="line">
              <a:avLst/>
            </a:prstGeom>
          </p:spPr>
          <p:style>
            <a:lnRef idx="2">
              <a:schemeClr val="accent2"/>
            </a:lnRef>
            <a:fillRef idx="0">
              <a:schemeClr val="accent2"/>
            </a:fillRef>
            <a:effectRef idx="1">
              <a:schemeClr val="accent2"/>
            </a:effectRef>
            <a:fontRef idx="minor">
              <a:schemeClr val="tx1"/>
            </a:fontRef>
          </p:style>
        </p:cxnSp>
        <p:sp>
          <p:nvSpPr>
            <p:cNvPr id="7" name="Signalisation droite 2"/>
            <p:cNvSpPr/>
            <p:nvPr/>
          </p:nvSpPr>
          <p:spPr>
            <a:xfrm>
              <a:off x="786600" y="1900817"/>
              <a:ext cx="929308" cy="1080000"/>
            </a:xfrm>
            <a:prstGeom prst="homePlate">
              <a:avLst>
                <a:gd name="adj" fmla="val 20270"/>
              </a:avLst>
            </a:prstGeom>
            <a:solidFill>
              <a:schemeClr val="bg1"/>
            </a:solidFill>
            <a:ln w="38100" cap="flat" cmpd="sng" algn="ctr">
              <a:solidFill>
                <a:srgbClr val="02375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baseline="-25000" dirty="0" smtClean="0">
                  <a:solidFill>
                    <a:srgbClr val="02375E"/>
                  </a:solidFill>
                </a:rPr>
                <a:t>Cadrage</a:t>
              </a:r>
              <a:endParaRPr lang="fr-FR" sz="1600" baseline="-25000" dirty="0">
                <a:solidFill>
                  <a:srgbClr val="02375E"/>
                </a:solidFill>
              </a:endParaRPr>
            </a:p>
          </p:txBody>
        </p:sp>
        <p:sp>
          <p:nvSpPr>
            <p:cNvPr id="8" name="Chevron 7"/>
            <p:cNvSpPr/>
            <p:nvPr/>
          </p:nvSpPr>
          <p:spPr>
            <a:xfrm>
              <a:off x="2726526" y="1900817"/>
              <a:ext cx="1752673" cy="1080000"/>
            </a:xfrm>
            <a:prstGeom prst="chevron">
              <a:avLst>
                <a:gd name="adj" fmla="val 16299"/>
              </a:avLst>
            </a:prstGeom>
            <a:solidFill>
              <a:schemeClr val="bg1"/>
            </a:solidFill>
            <a:ln w="38100" cap="flat" cmpd="sng" algn="ctr">
              <a:solidFill>
                <a:srgbClr val="02375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smtClean="0">
                  <a:solidFill>
                    <a:srgbClr val="02375E"/>
                  </a:solidFill>
                </a:rPr>
                <a:t>2. </a:t>
              </a:r>
            </a:p>
            <a:p>
              <a:pPr algn="ctr"/>
              <a:r>
                <a:rPr lang="fr-FR" sz="1600" dirty="0" smtClean="0">
                  <a:solidFill>
                    <a:srgbClr val="02375E"/>
                  </a:solidFill>
                </a:rPr>
                <a:t>Diagnostic</a:t>
              </a:r>
              <a:endParaRPr lang="fr-FR" sz="1600" dirty="0">
                <a:solidFill>
                  <a:srgbClr val="02375E"/>
                </a:solidFill>
              </a:endParaRPr>
            </a:p>
          </p:txBody>
        </p:sp>
        <p:sp>
          <p:nvSpPr>
            <p:cNvPr id="10" name="Chevron 9"/>
            <p:cNvSpPr/>
            <p:nvPr/>
          </p:nvSpPr>
          <p:spPr>
            <a:xfrm>
              <a:off x="7586030" y="1900817"/>
              <a:ext cx="1424942" cy="1080000"/>
            </a:xfrm>
            <a:prstGeom prst="chevron">
              <a:avLst>
                <a:gd name="adj" fmla="val 16299"/>
              </a:avLst>
            </a:prstGeom>
            <a:solidFill>
              <a:schemeClr val="bg1"/>
            </a:solidFill>
            <a:ln w="38100" cap="flat" cmpd="sng" algn="ctr">
              <a:solidFill>
                <a:srgbClr val="02375E"/>
              </a:solidFill>
              <a:prstDash val="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smtClean="0">
                  <a:solidFill>
                    <a:srgbClr val="02375E"/>
                  </a:solidFill>
                </a:rPr>
                <a:t>Essaimage régional</a:t>
              </a:r>
              <a:endParaRPr lang="fr-FR" sz="1600" dirty="0">
                <a:solidFill>
                  <a:srgbClr val="02375E"/>
                </a:solidFill>
              </a:endParaRPr>
            </a:p>
          </p:txBody>
        </p:sp>
        <p:sp>
          <p:nvSpPr>
            <p:cNvPr id="11" name="ZoneTexte 8"/>
            <p:cNvSpPr txBox="1"/>
            <p:nvPr/>
          </p:nvSpPr>
          <p:spPr>
            <a:xfrm>
              <a:off x="0" y="3995728"/>
              <a:ext cx="2047210" cy="1600438"/>
            </a:xfrm>
            <a:prstGeom prst="rect">
              <a:avLst/>
            </a:prstGeom>
            <a:solidFill>
              <a:srgbClr val="FFFFFF"/>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fr-FR" sz="1400" dirty="0" smtClean="0">
                  <a:solidFill>
                    <a:schemeClr val="accent6">
                      <a:lumMod val="75000"/>
                    </a:schemeClr>
                  </a:solidFill>
                </a:rPr>
                <a:t>Choix du territoire d’action</a:t>
              </a:r>
            </a:p>
            <a:p>
              <a:pPr marL="0" lvl="1"/>
              <a:r>
                <a:rPr lang="fr-FR" sz="1400" dirty="0" smtClean="0">
                  <a:solidFill>
                    <a:srgbClr val="F18E00"/>
                  </a:solidFill>
                </a:rPr>
                <a:t>2. Cartographie du territoire</a:t>
              </a:r>
            </a:p>
            <a:p>
              <a:pPr marL="0" lvl="1"/>
              <a:r>
                <a:rPr lang="fr-FR" sz="1400" dirty="0" smtClean="0">
                  <a:solidFill>
                    <a:srgbClr val="02375E"/>
                  </a:solidFill>
                </a:rPr>
                <a:t>3.  Prérequis</a:t>
              </a:r>
            </a:p>
            <a:p>
              <a:pPr marL="0" lvl="1"/>
              <a:endParaRPr lang="fr-FR" sz="1400" dirty="0" smtClean="0">
                <a:solidFill>
                  <a:schemeClr val="accent6">
                    <a:lumMod val="75000"/>
                  </a:schemeClr>
                </a:solidFill>
              </a:endParaRPr>
            </a:p>
            <a:p>
              <a:endParaRPr lang="fr-FR" sz="1400" dirty="0" smtClean="0">
                <a:solidFill>
                  <a:schemeClr val="accent6">
                    <a:lumMod val="75000"/>
                  </a:schemeClr>
                </a:solidFill>
              </a:endParaRPr>
            </a:p>
          </p:txBody>
        </p:sp>
        <p:sp>
          <p:nvSpPr>
            <p:cNvPr id="12" name="ZoneTexte 9"/>
            <p:cNvSpPr txBox="1"/>
            <p:nvPr/>
          </p:nvSpPr>
          <p:spPr>
            <a:xfrm>
              <a:off x="1625056" y="4293706"/>
              <a:ext cx="5299540" cy="246221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lvl="1" indent="-179388">
                <a:buFont typeface="+mj-lt"/>
                <a:buAutoNum type="arabicPeriod"/>
              </a:pPr>
              <a:r>
                <a:rPr lang="fr-FR" sz="1400" dirty="0" smtClean="0"/>
                <a:t>Description et analyse </a:t>
              </a:r>
              <a:r>
                <a:rPr lang="fr-FR" sz="1400" dirty="0" smtClean="0">
                  <a:solidFill>
                    <a:srgbClr val="EE8028"/>
                  </a:solidFill>
                </a:rPr>
                <a:t>de 5 « portes d’entrée » </a:t>
              </a:r>
              <a:r>
                <a:rPr lang="fr-FR" sz="1400" dirty="0" smtClean="0"/>
                <a:t>sur les parcours des territoires considérés </a:t>
              </a:r>
            </a:p>
            <a:p>
              <a:pPr marL="749300" lvl="2" indent="-285750">
                <a:buFont typeface="Wingdings" panose="05000000000000000000" pitchFamily="2" charset="2"/>
                <a:buChar char="ü"/>
              </a:pPr>
              <a:r>
                <a:rPr lang="fr-FR" sz="1400" b="0" dirty="0"/>
                <a:t>Accès au diagnostic et aux soins précoces</a:t>
              </a:r>
            </a:p>
            <a:p>
              <a:pPr marL="749300" lvl="3" indent="-285750">
                <a:buFont typeface="Wingdings" panose="05000000000000000000" pitchFamily="2" charset="2"/>
                <a:buChar char="ü"/>
              </a:pPr>
              <a:r>
                <a:rPr lang="fr-FR" sz="1400" b="0" dirty="0"/>
                <a:t>Accès aux soins somatiques</a:t>
              </a:r>
              <a:endParaRPr lang="fr-FR" sz="1400" dirty="0"/>
            </a:p>
            <a:p>
              <a:pPr marL="749300" lvl="3" indent="-285750">
                <a:buFont typeface="Wingdings" panose="05000000000000000000" pitchFamily="2" charset="2"/>
                <a:buChar char="ü"/>
              </a:pPr>
              <a:r>
                <a:rPr lang="fr-FR" sz="1400" b="0" dirty="0" smtClean="0"/>
                <a:t>Situations </a:t>
              </a:r>
              <a:r>
                <a:rPr lang="fr-FR" sz="1400" b="0" dirty="0"/>
                <a:t>inadéquates</a:t>
              </a:r>
            </a:p>
            <a:p>
              <a:pPr marL="749300" lvl="3" indent="-285750">
                <a:buFont typeface="Wingdings" panose="05000000000000000000" pitchFamily="2" charset="2"/>
                <a:buChar char="ü"/>
              </a:pPr>
              <a:r>
                <a:rPr lang="fr-FR" sz="1400" b="0" dirty="0"/>
                <a:t>Accès aux accompagnements sociaux et médico-sociaux</a:t>
              </a:r>
            </a:p>
            <a:p>
              <a:pPr marL="749300" lvl="3" indent="-285750">
                <a:buFont typeface="Wingdings" panose="05000000000000000000" pitchFamily="2" charset="2"/>
                <a:buChar char="ü"/>
              </a:pPr>
              <a:r>
                <a:rPr lang="fr-FR" sz="1400" b="0" dirty="0"/>
                <a:t>Prévention et gestion des situations de crise</a:t>
              </a:r>
            </a:p>
            <a:p>
              <a:pPr marL="185738" lvl="1" indent="-179388">
                <a:buFont typeface="+mj-lt"/>
                <a:buAutoNum type="arabicPeriod"/>
              </a:pPr>
              <a:r>
                <a:rPr lang="fr-FR" sz="1400" dirty="0" smtClean="0"/>
                <a:t>Identification des points de difficulté opérationnels sur chacune de ces portes d’entrée et </a:t>
              </a:r>
              <a:r>
                <a:rPr lang="fr-FR" sz="1400" dirty="0" smtClean="0">
                  <a:solidFill>
                    <a:srgbClr val="EE8028"/>
                  </a:solidFill>
                </a:rPr>
                <a:t>analyse causale</a:t>
              </a:r>
            </a:p>
            <a:p>
              <a:pPr marL="185738" lvl="1" indent="-179388">
                <a:buFont typeface="+mj-lt"/>
                <a:buAutoNum type="arabicPeriod"/>
              </a:pPr>
              <a:r>
                <a:rPr lang="fr-FR" sz="1400" dirty="0" smtClean="0"/>
                <a:t>Formalisation d’un </a:t>
              </a:r>
              <a:r>
                <a:rPr lang="fr-FR" sz="1400" dirty="0" smtClean="0">
                  <a:solidFill>
                    <a:srgbClr val="EE8028"/>
                  </a:solidFill>
                </a:rPr>
                <a:t>diagnostic et d’un plan d’actions partagés </a:t>
              </a:r>
              <a:r>
                <a:rPr lang="fr-FR" sz="1400" dirty="0" smtClean="0"/>
                <a:t>formalisé sous la forme d’un « contrat »</a:t>
              </a:r>
            </a:p>
          </p:txBody>
        </p:sp>
        <p:sp>
          <p:nvSpPr>
            <p:cNvPr id="13" name="Chevron 12"/>
            <p:cNvSpPr/>
            <p:nvPr/>
          </p:nvSpPr>
          <p:spPr>
            <a:xfrm>
              <a:off x="4394505" y="1900817"/>
              <a:ext cx="1512168" cy="1080000"/>
            </a:xfrm>
            <a:prstGeom prst="chevron">
              <a:avLst>
                <a:gd name="adj" fmla="val 16299"/>
              </a:avLst>
            </a:prstGeom>
            <a:solidFill>
              <a:schemeClr val="bg1"/>
            </a:solidFill>
            <a:ln w="38100" cap="flat" cmpd="sng" algn="ctr">
              <a:solidFill>
                <a:schemeClr val="tx2">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smtClean="0">
                  <a:solidFill>
                    <a:schemeClr val="tx2">
                      <a:lumMod val="75000"/>
                    </a:schemeClr>
                  </a:solidFill>
                </a:rPr>
                <a:t>3. </a:t>
              </a:r>
            </a:p>
            <a:p>
              <a:pPr algn="ctr"/>
              <a:r>
                <a:rPr lang="fr-FR" sz="1600" dirty="0" smtClean="0">
                  <a:solidFill>
                    <a:schemeClr val="tx2">
                      <a:lumMod val="75000"/>
                    </a:schemeClr>
                  </a:solidFill>
                </a:rPr>
                <a:t>Elaboration Feuille de route</a:t>
              </a:r>
              <a:endParaRPr lang="fr-FR" sz="1600" dirty="0">
                <a:solidFill>
                  <a:schemeClr val="tx2">
                    <a:lumMod val="75000"/>
                  </a:schemeClr>
                </a:solidFill>
              </a:endParaRPr>
            </a:p>
          </p:txBody>
        </p:sp>
        <p:sp>
          <p:nvSpPr>
            <p:cNvPr id="14" name="Chevron 13"/>
            <p:cNvSpPr/>
            <p:nvPr/>
          </p:nvSpPr>
          <p:spPr>
            <a:xfrm>
              <a:off x="1634227" y="1900816"/>
              <a:ext cx="1191326" cy="1080000"/>
            </a:xfrm>
            <a:prstGeom prst="chevron">
              <a:avLst>
                <a:gd name="adj" fmla="val 16299"/>
              </a:avLst>
            </a:prstGeom>
            <a:solidFill>
              <a:schemeClr val="bg1"/>
            </a:solidFill>
            <a:ln w="38100" cap="flat" cmpd="sng" algn="ctr">
              <a:solidFill>
                <a:srgbClr val="02375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baseline="-25000" dirty="0" smtClean="0">
                  <a:solidFill>
                    <a:srgbClr val="02375E"/>
                  </a:solidFill>
                </a:rPr>
                <a:t>1. Lancement</a:t>
              </a:r>
              <a:endParaRPr lang="fr-FR" sz="1600" baseline="-25000" dirty="0">
                <a:solidFill>
                  <a:srgbClr val="02375E"/>
                </a:solidFill>
              </a:endParaRPr>
            </a:p>
          </p:txBody>
        </p:sp>
        <p:cxnSp>
          <p:nvCxnSpPr>
            <p:cNvPr id="15" name="Forme 16"/>
            <p:cNvCxnSpPr/>
            <p:nvPr/>
          </p:nvCxnSpPr>
          <p:spPr>
            <a:xfrm rot="16200000" flipH="1">
              <a:off x="4283777" y="3267530"/>
              <a:ext cx="862581" cy="417944"/>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16" name="ZoneTexte 18"/>
            <p:cNvSpPr txBox="1"/>
            <p:nvPr/>
          </p:nvSpPr>
          <p:spPr>
            <a:xfrm>
              <a:off x="5001310" y="3615733"/>
              <a:ext cx="3495148" cy="738664"/>
            </a:xfrm>
            <a:prstGeom prst="rect">
              <a:avLst/>
            </a:prstGeom>
            <a:solidFill>
              <a:srgbClr val="FFFFFF"/>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fr-FR" sz="1400" dirty="0" smtClean="0">
                  <a:solidFill>
                    <a:schemeClr val="accent1">
                      <a:lumMod val="90000"/>
                      <a:lumOff val="10000"/>
                    </a:schemeClr>
                  </a:solidFill>
                </a:rPr>
                <a:t>Méthode de tri des pistes d’actions</a:t>
              </a:r>
            </a:p>
            <a:p>
              <a:pPr marL="228600" indent="-228600">
                <a:buFont typeface="+mj-lt"/>
                <a:buAutoNum type="arabicPeriod"/>
              </a:pPr>
              <a:r>
                <a:rPr lang="fr-FR" sz="1400" dirty="0" smtClean="0">
                  <a:solidFill>
                    <a:schemeClr val="accent1">
                      <a:lumMod val="90000"/>
                      <a:lumOff val="10000"/>
                    </a:schemeClr>
                  </a:solidFill>
                </a:rPr>
                <a:t>Construction et validation de la feuille de  route et du plan d’action</a:t>
              </a:r>
            </a:p>
          </p:txBody>
        </p:sp>
        <p:cxnSp>
          <p:nvCxnSpPr>
            <p:cNvPr id="18" name="Connecteur droit 17"/>
            <p:cNvCxnSpPr/>
            <p:nvPr/>
          </p:nvCxnSpPr>
          <p:spPr>
            <a:xfrm flipH="1">
              <a:off x="3065172" y="2980816"/>
              <a:ext cx="112354" cy="1269212"/>
            </a:xfrm>
            <a:prstGeom prst="line">
              <a:avLst/>
            </a:prstGeom>
          </p:spPr>
          <p:style>
            <a:lnRef idx="2">
              <a:schemeClr val="accent2"/>
            </a:lnRef>
            <a:fillRef idx="0">
              <a:schemeClr val="accent2"/>
            </a:fillRef>
            <a:effectRef idx="1">
              <a:schemeClr val="accent2"/>
            </a:effectRef>
            <a:fontRef idx="minor">
              <a:schemeClr val="tx1"/>
            </a:fontRef>
          </p:style>
        </p:cxnSp>
        <p:sp>
          <p:nvSpPr>
            <p:cNvPr id="5" name="ZoneTexte 4"/>
            <p:cNvSpPr txBox="1"/>
            <p:nvPr/>
          </p:nvSpPr>
          <p:spPr>
            <a:xfrm>
              <a:off x="6800045" y="3103809"/>
              <a:ext cx="2343955" cy="523220"/>
            </a:xfrm>
            <a:prstGeom prst="rect">
              <a:avLst/>
            </a:prstGeom>
            <a:noFill/>
          </p:spPr>
          <p:txBody>
            <a:bodyPr wrap="square" rtlCol="0">
              <a:spAutoFit/>
            </a:bodyPr>
            <a:lstStyle/>
            <a:p>
              <a:r>
                <a:rPr lang="fr-FR" sz="1400" dirty="0" smtClean="0">
                  <a:solidFill>
                    <a:schemeClr val="accent6">
                      <a:lumMod val="75000"/>
                    </a:schemeClr>
                  </a:solidFill>
                  <a:latin typeface="+mn-lt"/>
                </a:rPr>
                <a:t>1.Opérationnalité</a:t>
              </a:r>
            </a:p>
            <a:p>
              <a:r>
                <a:rPr lang="fr-FR" sz="1400" dirty="0" smtClean="0">
                  <a:solidFill>
                    <a:schemeClr val="accent6">
                      <a:lumMod val="75000"/>
                    </a:schemeClr>
                  </a:solidFill>
                  <a:latin typeface="+mn-lt"/>
                </a:rPr>
                <a:t>2. Consolidation des acquis</a:t>
              </a:r>
              <a:endParaRPr lang="fr-FR" sz="1400" dirty="0">
                <a:solidFill>
                  <a:schemeClr val="accent6">
                    <a:lumMod val="75000"/>
                  </a:schemeClr>
                </a:solidFill>
                <a:latin typeface="+mn-lt"/>
              </a:endParaRPr>
            </a:p>
          </p:txBody>
        </p:sp>
        <p:cxnSp>
          <p:nvCxnSpPr>
            <p:cNvPr id="45" name="Forme 16"/>
            <p:cNvCxnSpPr/>
            <p:nvPr/>
          </p:nvCxnSpPr>
          <p:spPr>
            <a:xfrm>
              <a:off x="6078828" y="2962141"/>
              <a:ext cx="695462" cy="425006"/>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grpSp>
      <p:pic>
        <p:nvPicPr>
          <p:cNvPr id="19" name="Image 18"/>
          <p:cNvPicPr>
            <a:picLocks noChangeAspect="1"/>
          </p:cNvPicPr>
          <p:nvPr/>
        </p:nvPicPr>
        <p:blipFill>
          <a:blip r:embed="rId2" cstate="print"/>
          <a:stretch>
            <a:fillRect/>
          </a:stretch>
        </p:blipFill>
        <p:spPr>
          <a:xfrm>
            <a:off x="6467539" y="4749466"/>
            <a:ext cx="1026428" cy="797484"/>
          </a:xfrm>
          <a:prstGeom prst="rect">
            <a:avLst/>
          </a:prstGeom>
        </p:spPr>
      </p:pic>
      <p:sp>
        <p:nvSpPr>
          <p:cNvPr id="3" name="ZoneTexte 2"/>
          <p:cNvSpPr txBox="1"/>
          <p:nvPr/>
        </p:nvSpPr>
        <p:spPr>
          <a:xfrm>
            <a:off x="1187354" y="1470164"/>
            <a:ext cx="1228300" cy="288000"/>
          </a:xfrm>
          <a:prstGeom prst="rect">
            <a:avLst/>
          </a:prstGeom>
          <a:noFill/>
        </p:spPr>
        <p:txBody>
          <a:bodyPr wrap="square" rtlCol="0">
            <a:spAutoFit/>
          </a:bodyPr>
          <a:lstStyle/>
          <a:p>
            <a:r>
              <a:rPr lang="fr-FR" dirty="0" smtClean="0">
                <a:solidFill>
                  <a:schemeClr val="accent1">
                    <a:lumMod val="75000"/>
                    <a:lumOff val="25000"/>
                  </a:schemeClr>
                </a:solidFill>
              </a:rPr>
              <a:t>MOBILISATION</a:t>
            </a:r>
            <a:endParaRPr lang="fr-FR" dirty="0">
              <a:solidFill>
                <a:schemeClr val="accent1">
                  <a:lumMod val="75000"/>
                  <a:lumOff val="25000"/>
                </a:schemeClr>
              </a:solidFill>
            </a:endParaRPr>
          </a:p>
        </p:txBody>
      </p:sp>
      <p:sp>
        <p:nvSpPr>
          <p:cNvPr id="20" name="ZoneTexte 19"/>
          <p:cNvSpPr txBox="1"/>
          <p:nvPr/>
        </p:nvSpPr>
        <p:spPr>
          <a:xfrm>
            <a:off x="3004783" y="1489119"/>
            <a:ext cx="1091821" cy="288000"/>
          </a:xfrm>
          <a:prstGeom prst="rect">
            <a:avLst/>
          </a:prstGeom>
          <a:noFill/>
        </p:spPr>
        <p:txBody>
          <a:bodyPr wrap="square" rtlCol="0">
            <a:spAutoFit/>
          </a:bodyPr>
          <a:lstStyle/>
          <a:p>
            <a:r>
              <a:rPr lang="fr-FR" dirty="0" smtClean="0">
                <a:solidFill>
                  <a:schemeClr val="accent1">
                    <a:lumMod val="75000"/>
                    <a:lumOff val="25000"/>
                  </a:schemeClr>
                </a:solidFill>
              </a:rPr>
              <a:t>ADHESION</a:t>
            </a:r>
            <a:endParaRPr lang="fr-FR" dirty="0">
              <a:solidFill>
                <a:schemeClr val="accent1">
                  <a:lumMod val="75000"/>
                  <a:lumOff val="25000"/>
                </a:schemeClr>
              </a:solidFill>
            </a:endParaRPr>
          </a:p>
        </p:txBody>
      </p:sp>
      <p:sp>
        <p:nvSpPr>
          <p:cNvPr id="21" name="ZoneTexte 20"/>
          <p:cNvSpPr txBox="1"/>
          <p:nvPr/>
        </p:nvSpPr>
        <p:spPr>
          <a:xfrm>
            <a:off x="4508311" y="1502724"/>
            <a:ext cx="1091821" cy="288000"/>
          </a:xfrm>
          <a:prstGeom prst="rect">
            <a:avLst/>
          </a:prstGeom>
          <a:noFill/>
        </p:spPr>
        <p:txBody>
          <a:bodyPr wrap="square" rtlCol="0">
            <a:spAutoFit/>
          </a:bodyPr>
          <a:lstStyle/>
          <a:p>
            <a:r>
              <a:rPr lang="fr-FR" dirty="0" smtClean="0">
                <a:solidFill>
                  <a:schemeClr val="accent1">
                    <a:lumMod val="75000"/>
                    <a:lumOff val="25000"/>
                  </a:schemeClr>
                </a:solidFill>
              </a:rPr>
              <a:t>IMPLICATION</a:t>
            </a:r>
            <a:endParaRPr lang="fr-FR" dirty="0">
              <a:solidFill>
                <a:schemeClr val="accent1">
                  <a:lumMod val="75000"/>
                  <a:lumOff val="25000"/>
                </a:schemeClr>
              </a:solidFill>
            </a:endParaRPr>
          </a:p>
        </p:txBody>
      </p:sp>
      <p:sp>
        <p:nvSpPr>
          <p:cNvPr id="22" name="ZoneTexte 21"/>
          <p:cNvSpPr txBox="1"/>
          <p:nvPr/>
        </p:nvSpPr>
        <p:spPr>
          <a:xfrm>
            <a:off x="6039135" y="1495195"/>
            <a:ext cx="1671850" cy="288000"/>
          </a:xfrm>
          <a:prstGeom prst="rect">
            <a:avLst/>
          </a:prstGeom>
          <a:noFill/>
        </p:spPr>
        <p:txBody>
          <a:bodyPr wrap="square" rtlCol="0">
            <a:spAutoFit/>
          </a:bodyPr>
          <a:lstStyle/>
          <a:p>
            <a:r>
              <a:rPr lang="fr-FR" dirty="0" smtClean="0">
                <a:solidFill>
                  <a:schemeClr val="accent1">
                    <a:lumMod val="75000"/>
                    <a:lumOff val="25000"/>
                  </a:schemeClr>
                </a:solidFill>
              </a:rPr>
              <a:t>RESPONSABILISATION</a:t>
            </a:r>
            <a:endParaRPr lang="fr-FR" dirty="0">
              <a:solidFill>
                <a:schemeClr val="accent1">
                  <a:lumMod val="75000"/>
                  <a:lumOff val="25000"/>
                </a:schemeClr>
              </a:solidFill>
            </a:endParaRPr>
          </a:p>
        </p:txBody>
      </p:sp>
      <p:cxnSp>
        <p:nvCxnSpPr>
          <p:cNvPr id="23" name="Connecteur droit 22"/>
          <p:cNvCxnSpPr/>
          <p:nvPr/>
        </p:nvCxnSpPr>
        <p:spPr>
          <a:xfrm flipH="1">
            <a:off x="2118048" y="2983926"/>
            <a:ext cx="5099" cy="524384"/>
          </a:xfrm>
          <a:prstGeom prst="line">
            <a:avLst/>
          </a:prstGeom>
        </p:spPr>
        <p:style>
          <a:lnRef idx="2">
            <a:schemeClr val="accent2"/>
          </a:lnRef>
          <a:fillRef idx="0">
            <a:schemeClr val="accent2"/>
          </a:fillRef>
          <a:effectRef idx="1">
            <a:schemeClr val="accent2"/>
          </a:effectRef>
          <a:fontRef idx="minor">
            <a:schemeClr val="tx1"/>
          </a:fontRef>
        </p:style>
      </p:cxnSp>
      <p:sp>
        <p:nvSpPr>
          <p:cNvPr id="4" name="ZoneTexte 3"/>
          <p:cNvSpPr txBox="1"/>
          <p:nvPr/>
        </p:nvSpPr>
        <p:spPr>
          <a:xfrm>
            <a:off x="1698170" y="3508310"/>
            <a:ext cx="1287624" cy="276999"/>
          </a:xfrm>
          <a:prstGeom prst="rect">
            <a:avLst/>
          </a:prstGeom>
          <a:noFill/>
        </p:spPr>
        <p:txBody>
          <a:bodyPr wrap="square" rtlCol="0">
            <a:spAutoFit/>
          </a:bodyPr>
          <a:lstStyle/>
          <a:p>
            <a:r>
              <a:rPr lang="fr-FR" sz="1200" dirty="0" smtClean="0">
                <a:solidFill>
                  <a:schemeClr val="tx2"/>
                </a:solidFill>
              </a:rPr>
              <a:t>Gouvernance</a:t>
            </a:r>
            <a:endParaRPr lang="fr-FR" sz="1200" dirty="0">
              <a:solidFill>
                <a:schemeClr val="tx2"/>
              </a:solidFill>
            </a:endParaRPr>
          </a:p>
        </p:txBody>
      </p:sp>
    </p:spTree>
    <p:extLst>
      <p:ext uri="{BB962C8B-B14F-4D97-AF65-F5344CB8AC3E}">
        <p14:creationId xmlns:p14="http://schemas.microsoft.com/office/powerpoint/2010/main" xmlns="" val="3037518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hlinkClick r:id="rId3" action="ppaction://hlinkfile"/>
              </a:rPr>
              <a:t>Carte d’identité du territoire </a:t>
            </a:r>
            <a:r>
              <a:rPr lang="fr-FR" dirty="0" smtClean="0"/>
              <a:t>(données de contexte)</a:t>
            </a:r>
            <a:endParaRPr lang="fr-FR" dirty="0"/>
          </a:p>
        </p:txBody>
      </p:sp>
      <p:graphicFrame>
        <p:nvGraphicFramePr>
          <p:cNvPr id="5" name="Espace réservé du contenu 4"/>
          <p:cNvGraphicFramePr>
            <a:graphicFrameLocks/>
          </p:cNvGraphicFramePr>
          <p:nvPr>
            <p:extLst/>
          </p:nvPr>
        </p:nvGraphicFramePr>
        <p:xfrm>
          <a:off x="5244352" y="2509087"/>
          <a:ext cx="3624861" cy="2712720"/>
        </p:xfrm>
        <a:graphic>
          <a:graphicData uri="http://schemas.openxmlformats.org/drawingml/2006/table">
            <a:tbl>
              <a:tblPr>
                <a:tableStyleId>{5C22544A-7EE6-4342-B048-85BDC9FD1C3A}</a:tableStyleId>
              </a:tblPr>
              <a:tblGrid>
                <a:gridCol w="3624861"/>
              </a:tblGrid>
              <a:tr h="189089">
                <a:tc>
                  <a:txBody>
                    <a:bodyPr/>
                    <a:lstStyle/>
                    <a:p>
                      <a:pPr algn="l" fontAlgn="b"/>
                      <a:r>
                        <a:rPr lang="fr-FR" sz="1800" b="1" u="none" strike="noStrike" dirty="0">
                          <a:effectLst/>
                        </a:rPr>
                        <a:t>Activité et </a:t>
                      </a:r>
                      <a:r>
                        <a:rPr lang="fr-FR" sz="1800" b="1" u="none" strike="noStrike" dirty="0" smtClean="0">
                          <a:effectLst/>
                        </a:rPr>
                        <a:t>flux</a:t>
                      </a:r>
                      <a:r>
                        <a:rPr lang="fr-FR" sz="1800" b="1" u="none" strike="noStrike" baseline="0" dirty="0" smtClean="0">
                          <a:effectLst/>
                        </a:rPr>
                        <a:t> </a:t>
                      </a:r>
                      <a:r>
                        <a:rPr lang="fr-FR" sz="1600" b="1" u="none" strike="noStrike" baseline="0" dirty="0" smtClean="0">
                          <a:effectLst/>
                        </a:rPr>
                        <a:t>(sanitaire et médico-soc.)</a:t>
                      </a:r>
                      <a:endParaRPr lang="fr-FR" sz="1600" b="1" i="0" u="none" strike="noStrike" dirty="0">
                        <a:solidFill>
                          <a:srgbClr val="000000"/>
                        </a:solidFill>
                        <a:effectLst/>
                        <a:latin typeface="Calibri" panose="020F0502020204030204" pitchFamily="34" charset="0"/>
                      </a:endParaRPr>
                    </a:p>
                  </a:txBody>
                  <a:tcPr marL="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Calibri" panose="020F0502020204030204" pitchFamily="34" charset="0"/>
                        </a:rPr>
                        <a:t>File active de psychiatrie </a:t>
                      </a:r>
                      <a:r>
                        <a:rPr lang="fr-FR" sz="1600" b="0" i="0" u="none" strike="noStrike" dirty="0" smtClean="0">
                          <a:solidFill>
                            <a:srgbClr val="000000"/>
                          </a:solidFill>
                          <a:effectLst/>
                          <a:latin typeface="Calibri" panose="020F0502020204030204" pitchFamily="34" charset="0"/>
                        </a:rPr>
                        <a:t>(totale et </a:t>
                      </a:r>
                      <a:r>
                        <a:rPr lang="fr-FR" sz="1600" b="0" i="0" u="none" strike="noStrike" dirty="0" err="1" smtClean="0">
                          <a:solidFill>
                            <a:srgbClr val="000000"/>
                          </a:solidFill>
                          <a:effectLst/>
                          <a:latin typeface="Calibri" panose="020F0502020204030204" pitchFamily="34" charset="0"/>
                        </a:rPr>
                        <a:t>ambu</a:t>
                      </a:r>
                      <a:r>
                        <a:rPr lang="fr-FR" sz="1600" b="0" i="0" u="none" strike="noStrike" dirty="0" smtClean="0">
                          <a:solidFill>
                            <a:srgbClr val="000000"/>
                          </a:solidFill>
                          <a:effectLst/>
                          <a:latin typeface="Calibri" panose="020F0502020204030204" pitchFamily="34" charset="0"/>
                        </a:rPr>
                        <a:t> exclu)</a:t>
                      </a: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u="none" strike="noStrike" dirty="0" smtClean="0">
                          <a:solidFill>
                            <a:schemeClr val="tx1"/>
                          </a:solidFill>
                          <a:effectLst/>
                        </a:rPr>
                        <a:t>Profils des pers. prises en charge</a:t>
                      </a:r>
                      <a:endParaRPr lang="fr-FR" sz="1800" b="0" i="0" u="none" strike="noStrike" dirty="0" smtClean="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u="none" strike="noStrike" dirty="0" smtClean="0">
                          <a:solidFill>
                            <a:schemeClr val="tx1"/>
                          </a:solidFill>
                          <a:effectLst/>
                        </a:rPr>
                        <a:t>Durées moyennes de prise en charge</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u="none" strike="noStrike" dirty="0" smtClean="0">
                          <a:solidFill>
                            <a:schemeClr val="tx1"/>
                          </a:solidFill>
                          <a:effectLst/>
                        </a:rPr>
                        <a:t>Taux d'Occupation / de rotation</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u="none" strike="noStrike" dirty="0" err="1" smtClean="0">
                          <a:solidFill>
                            <a:schemeClr val="tx1"/>
                          </a:solidFill>
                          <a:effectLst/>
                        </a:rPr>
                        <a:t>Réhospitalisations</a:t>
                      </a:r>
                      <a:r>
                        <a:rPr lang="fr-FR" sz="1800" u="none" strike="noStrike" dirty="0" smtClean="0">
                          <a:solidFill>
                            <a:schemeClr val="tx1"/>
                          </a:solidFill>
                          <a:effectLst/>
                        </a:rPr>
                        <a:t> </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b="1" u="none" strike="noStrike" dirty="0">
                          <a:effectLst/>
                        </a:rPr>
                        <a:t>Consommation de soins</a:t>
                      </a:r>
                      <a:endParaRPr lang="fr-FR" sz="1800" b="1" i="0" u="none" strike="noStrike" dirty="0">
                        <a:solidFill>
                          <a:srgbClr val="000000"/>
                        </a:solidFill>
                        <a:effectLst/>
                        <a:latin typeface="Calibri" panose="020F0502020204030204" pitchFamily="34" charset="0"/>
                      </a:endParaRPr>
                    </a:p>
                  </a:txBody>
                  <a:tcPr marL="0" marR="0" marT="0" marB="0" anchor="b"/>
                </a:tc>
              </a:tr>
              <a:tr h="189089">
                <a:tc>
                  <a:txBody>
                    <a:bodyPr/>
                    <a:lstStyle/>
                    <a:p>
                      <a:pPr algn="l" fontAlgn="b"/>
                      <a:r>
                        <a:rPr lang="fr-FR" sz="1800" u="none" strike="noStrike" dirty="0">
                          <a:solidFill>
                            <a:schemeClr val="tx1"/>
                          </a:solidFill>
                          <a:effectLst/>
                        </a:rPr>
                        <a:t>Taux de </a:t>
                      </a:r>
                      <a:r>
                        <a:rPr lang="fr-FR" sz="1800" u="none" strike="noStrike" dirty="0" smtClean="0">
                          <a:solidFill>
                            <a:schemeClr val="tx1"/>
                          </a:solidFill>
                          <a:effectLst/>
                        </a:rPr>
                        <a:t>recours à la psychiatrie</a:t>
                      </a:r>
                      <a:r>
                        <a:rPr lang="fr-FR" sz="1800" u="none" strike="noStrike" baseline="0" dirty="0" smtClean="0">
                          <a:solidFill>
                            <a:schemeClr val="tx1"/>
                          </a:solidFill>
                          <a:effectLst/>
                        </a:rPr>
                        <a:t> (HC, HP, </a:t>
                      </a:r>
                      <a:r>
                        <a:rPr lang="fr-FR" sz="1800" u="none" strike="noStrike" baseline="0" dirty="0" err="1" smtClean="0">
                          <a:solidFill>
                            <a:schemeClr val="tx1"/>
                          </a:solidFill>
                          <a:effectLst/>
                        </a:rPr>
                        <a:t>ambu</a:t>
                      </a:r>
                      <a:r>
                        <a:rPr lang="fr-FR" sz="1800" u="none" strike="noStrike" baseline="0" dirty="0" smtClean="0">
                          <a:solidFill>
                            <a:schemeClr val="tx1"/>
                          </a:solidFill>
                          <a:effectLst/>
                        </a:rPr>
                        <a:t>)</a:t>
                      </a:r>
                      <a:endParaRPr lang="fr-FR" sz="1800" b="0" i="0" u="none" strike="noStrike" dirty="0">
                        <a:solidFill>
                          <a:schemeClr val="tx1"/>
                        </a:solidFill>
                        <a:effectLst/>
                        <a:latin typeface="Calibri" panose="020F0502020204030204" pitchFamily="34" charset="0"/>
                      </a:endParaRPr>
                    </a:p>
                  </a:txBody>
                  <a:tcPr marL="85090" marR="0" marT="0" marB="0" anchor="b"/>
                </a:tc>
              </a:tr>
            </a:tbl>
          </a:graphicData>
        </a:graphic>
      </p:graphicFrame>
      <p:graphicFrame>
        <p:nvGraphicFramePr>
          <p:cNvPr id="7" name="Tableau 6"/>
          <p:cNvGraphicFramePr>
            <a:graphicFrameLocks noGrp="1"/>
          </p:cNvGraphicFramePr>
          <p:nvPr>
            <p:extLst/>
          </p:nvPr>
        </p:nvGraphicFramePr>
        <p:xfrm>
          <a:off x="537883" y="1834685"/>
          <a:ext cx="4249270" cy="1645920"/>
        </p:xfrm>
        <a:graphic>
          <a:graphicData uri="http://schemas.openxmlformats.org/drawingml/2006/table">
            <a:tbl>
              <a:tblPr>
                <a:tableStyleId>{5C22544A-7EE6-4342-B048-85BDC9FD1C3A}</a:tableStyleId>
              </a:tblPr>
              <a:tblGrid>
                <a:gridCol w="4249270"/>
              </a:tblGrid>
              <a:tr h="189089">
                <a:tc>
                  <a:txBody>
                    <a:bodyPr/>
                    <a:lstStyle/>
                    <a:p>
                      <a:pPr algn="l" fontAlgn="b"/>
                      <a:r>
                        <a:rPr lang="fr-FR" sz="1800" b="1" u="none" strike="noStrike" dirty="0">
                          <a:effectLst/>
                        </a:rPr>
                        <a:t>Population et Territoire</a:t>
                      </a:r>
                      <a:endParaRPr lang="fr-FR" sz="1800" b="1" i="0" u="none" strike="noStrike" dirty="0">
                        <a:solidFill>
                          <a:srgbClr val="000000"/>
                        </a:solidFill>
                        <a:effectLst/>
                        <a:latin typeface="Calibri" panose="020F0502020204030204" pitchFamily="34" charset="0"/>
                      </a:endParaRPr>
                    </a:p>
                  </a:txBody>
                  <a:tcPr marL="0" marR="0" marT="0" marB="0" anchor="b"/>
                </a:tc>
              </a:tr>
              <a:tr h="189089">
                <a:tc>
                  <a:txBody>
                    <a:bodyPr/>
                    <a:lstStyle/>
                    <a:p>
                      <a:pPr algn="l" fontAlgn="b"/>
                      <a:r>
                        <a:rPr lang="fr-FR" sz="1800" u="none" strike="noStrike" dirty="0">
                          <a:effectLst/>
                        </a:rPr>
                        <a:t>Démographie et description du territoire</a:t>
                      </a:r>
                      <a:endParaRPr lang="fr-FR" sz="1800" b="0" i="0" u="none" strike="noStrike" dirty="0">
                        <a:solidFill>
                          <a:srgbClr val="000000"/>
                        </a:solidFill>
                        <a:effectLst/>
                        <a:latin typeface="Calibri" panose="020F0502020204030204" pitchFamily="34" charset="0"/>
                      </a:endParaRP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u="none" strike="noStrike" dirty="0" smtClean="0">
                          <a:effectLst/>
                        </a:rPr>
                        <a:t>Situation socio-économique</a:t>
                      </a:r>
                      <a:endParaRPr lang="fr-FR" sz="1800" b="0" i="0" u="none" strike="noStrike" dirty="0" smtClean="0">
                        <a:solidFill>
                          <a:srgbClr val="000000"/>
                        </a:solidFill>
                        <a:effectLst/>
                        <a:latin typeface="Calibri" panose="020F0502020204030204" pitchFamily="34" charset="0"/>
                      </a:endParaRP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b="0" i="0" u="none" strike="noStrike" dirty="0" smtClean="0">
                          <a:solidFill>
                            <a:schemeClr val="dk1"/>
                          </a:solidFill>
                          <a:effectLst/>
                          <a:latin typeface="+mn-lt"/>
                        </a:rPr>
                        <a:t>Allocataires</a:t>
                      </a:r>
                      <a:r>
                        <a:rPr lang="fr-FR" sz="1800" b="0" i="0" u="none" strike="noStrike" baseline="0" dirty="0" smtClean="0">
                          <a:solidFill>
                            <a:schemeClr val="dk1"/>
                          </a:solidFill>
                          <a:effectLst/>
                          <a:latin typeface="+mn-lt"/>
                        </a:rPr>
                        <a:t> AAH psy</a:t>
                      </a:r>
                      <a:endParaRPr lang="fr-FR" sz="1800" b="0" i="0" u="none" strike="noStrike" dirty="0" smtClean="0">
                        <a:solidFill>
                          <a:srgbClr val="000000"/>
                        </a:solidFill>
                        <a:effectLst/>
                        <a:latin typeface="Calibri" panose="020F0502020204030204" pitchFamily="34" charset="0"/>
                      </a:endParaRP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mn-lt"/>
                        </a:rPr>
                        <a:t>Personnes en ALD 23</a:t>
                      </a:r>
                    </a:p>
                  </a:txBody>
                  <a:tcPr marL="85090" marR="0" marT="0" marB="0" anchor="b"/>
                </a:tc>
              </a:tr>
              <a:tr h="18908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mn-lt"/>
                        </a:rPr>
                        <a:t>Surmortalité par suicide</a:t>
                      </a:r>
                    </a:p>
                  </a:txBody>
                  <a:tcPr marL="85090" marR="0" marT="0" marB="0" anchor="b"/>
                </a:tc>
              </a:tr>
            </a:tbl>
          </a:graphicData>
        </a:graphic>
      </p:graphicFrame>
      <p:graphicFrame>
        <p:nvGraphicFramePr>
          <p:cNvPr id="8" name="Tableau 7"/>
          <p:cNvGraphicFramePr>
            <a:graphicFrameLocks noGrp="1"/>
          </p:cNvGraphicFramePr>
          <p:nvPr>
            <p:extLst/>
          </p:nvPr>
        </p:nvGraphicFramePr>
        <p:xfrm>
          <a:off x="578222" y="4113967"/>
          <a:ext cx="4222377" cy="1920240"/>
        </p:xfrm>
        <a:graphic>
          <a:graphicData uri="http://schemas.openxmlformats.org/drawingml/2006/table">
            <a:tbl>
              <a:tblPr>
                <a:tableStyleId>{5C22544A-7EE6-4342-B048-85BDC9FD1C3A}</a:tableStyleId>
              </a:tblPr>
              <a:tblGrid>
                <a:gridCol w="4222377"/>
              </a:tblGrid>
              <a:tr h="189089">
                <a:tc>
                  <a:txBody>
                    <a:bodyPr/>
                    <a:lstStyle/>
                    <a:p>
                      <a:pPr algn="l" fontAlgn="b"/>
                      <a:r>
                        <a:rPr lang="fr-FR" sz="1800" b="1" u="none" strike="noStrike" dirty="0">
                          <a:effectLst/>
                        </a:rPr>
                        <a:t>Offre</a:t>
                      </a:r>
                      <a:endParaRPr lang="fr-FR" sz="1800" b="1" i="0" u="none" strike="noStrike" dirty="0">
                        <a:solidFill>
                          <a:srgbClr val="000000"/>
                        </a:solidFill>
                        <a:effectLst/>
                        <a:latin typeface="Calibri" panose="020F0502020204030204" pitchFamily="34" charset="0"/>
                      </a:endParaRPr>
                    </a:p>
                  </a:txBody>
                  <a:tcPr marL="0" marR="0" marT="0" marB="0" anchor="b"/>
                </a:tc>
              </a:tr>
              <a:tr h="189089">
                <a:tc>
                  <a:txBody>
                    <a:bodyPr/>
                    <a:lstStyle/>
                    <a:p>
                      <a:pPr algn="l" fontAlgn="b"/>
                      <a:r>
                        <a:rPr lang="fr-FR" sz="1800" u="none" strike="noStrike" dirty="0" smtClean="0">
                          <a:solidFill>
                            <a:schemeClr val="tx1"/>
                          </a:solidFill>
                          <a:effectLst/>
                        </a:rPr>
                        <a:t>Hospitalier : lits</a:t>
                      </a:r>
                      <a:r>
                        <a:rPr lang="fr-FR" sz="1800" u="none" strike="noStrike" baseline="0" dirty="0" smtClean="0">
                          <a:solidFill>
                            <a:schemeClr val="tx1"/>
                          </a:solidFill>
                          <a:effectLst/>
                        </a:rPr>
                        <a:t> HC, HP, nb équipes mobiles</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b="0" i="0" u="none" strike="noStrike" dirty="0" smtClean="0">
                          <a:solidFill>
                            <a:schemeClr val="tx1"/>
                          </a:solidFill>
                          <a:effectLst/>
                          <a:latin typeface="Calibri" panose="020F0502020204030204" pitchFamily="34" charset="0"/>
                        </a:rPr>
                        <a:t>Effectifs de professionnels de santé</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u="none" strike="noStrike" dirty="0" smtClean="0">
                          <a:solidFill>
                            <a:schemeClr val="tx1"/>
                          </a:solidFill>
                          <a:effectLst/>
                        </a:rPr>
                        <a:t>Médico-Social : lits et places</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u="none" strike="noStrike" dirty="0" smtClean="0">
                          <a:solidFill>
                            <a:schemeClr val="tx1"/>
                          </a:solidFill>
                          <a:effectLst/>
                        </a:rPr>
                        <a:t>Ambulatoire :</a:t>
                      </a:r>
                      <a:r>
                        <a:rPr lang="fr-FR" sz="1800" u="none" strike="noStrike" baseline="0" dirty="0" smtClean="0">
                          <a:solidFill>
                            <a:schemeClr val="tx1"/>
                          </a:solidFill>
                          <a:effectLst/>
                        </a:rPr>
                        <a:t> CMP, CATTP…</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b="0" i="0" u="none" strike="noStrike" dirty="0" smtClean="0">
                          <a:solidFill>
                            <a:schemeClr val="tx1"/>
                          </a:solidFill>
                          <a:effectLst/>
                          <a:latin typeface="Calibri" panose="020F0502020204030204" pitchFamily="34" charset="0"/>
                        </a:rPr>
                        <a:t>Pairs :</a:t>
                      </a:r>
                      <a:r>
                        <a:rPr lang="fr-FR" sz="1800" b="0" i="0" u="none" strike="noStrike" baseline="0" dirty="0" smtClean="0">
                          <a:solidFill>
                            <a:schemeClr val="tx1"/>
                          </a:solidFill>
                          <a:effectLst/>
                          <a:latin typeface="Calibri" panose="020F0502020204030204" pitchFamily="34" charset="0"/>
                        </a:rPr>
                        <a:t> </a:t>
                      </a:r>
                      <a:r>
                        <a:rPr lang="fr-FR" sz="1800" b="0" i="0" u="none" strike="noStrike" dirty="0" smtClean="0">
                          <a:solidFill>
                            <a:schemeClr val="tx1"/>
                          </a:solidFill>
                          <a:effectLst/>
                          <a:latin typeface="Calibri" panose="020F0502020204030204" pitchFamily="34" charset="0"/>
                        </a:rPr>
                        <a:t>GEM…</a:t>
                      </a:r>
                      <a:endParaRPr lang="fr-FR" sz="1800" b="0" i="0" u="none" strike="noStrike" dirty="0">
                        <a:solidFill>
                          <a:schemeClr val="tx1"/>
                        </a:solidFill>
                        <a:effectLst/>
                        <a:latin typeface="Calibri" panose="020F0502020204030204" pitchFamily="34" charset="0"/>
                      </a:endParaRPr>
                    </a:p>
                  </a:txBody>
                  <a:tcPr marL="85090" marR="0" marT="0" marB="0" anchor="b"/>
                </a:tc>
              </a:tr>
              <a:tr h="189089">
                <a:tc>
                  <a:txBody>
                    <a:bodyPr/>
                    <a:lstStyle/>
                    <a:p>
                      <a:pPr algn="l" fontAlgn="b"/>
                      <a:r>
                        <a:rPr lang="fr-FR" sz="1800" u="none" strike="noStrike" dirty="0" smtClean="0">
                          <a:solidFill>
                            <a:schemeClr val="tx1"/>
                          </a:solidFill>
                          <a:effectLst/>
                        </a:rPr>
                        <a:t>Coordination :</a:t>
                      </a:r>
                      <a:r>
                        <a:rPr lang="fr-FR" sz="1800" u="none" strike="noStrike" baseline="0" dirty="0" smtClean="0">
                          <a:solidFill>
                            <a:schemeClr val="tx1"/>
                          </a:solidFill>
                          <a:effectLst/>
                        </a:rPr>
                        <a:t> </a:t>
                      </a:r>
                      <a:r>
                        <a:rPr lang="fr-FR" sz="1600" u="none" strike="noStrike" dirty="0" smtClean="0">
                          <a:solidFill>
                            <a:schemeClr val="tx1"/>
                          </a:solidFill>
                          <a:effectLst/>
                        </a:rPr>
                        <a:t>CLSM, Réseau, CTA/MAIA, PTA…</a:t>
                      </a:r>
                      <a:endParaRPr lang="fr-FR" sz="1800" b="0" i="0" u="none" strike="noStrike" dirty="0">
                        <a:solidFill>
                          <a:schemeClr val="tx1"/>
                        </a:solidFill>
                        <a:effectLst/>
                        <a:latin typeface="Calibri" panose="020F0502020204030204" pitchFamily="34" charset="0"/>
                      </a:endParaRPr>
                    </a:p>
                  </a:txBody>
                  <a:tcPr marL="85090" marR="0" marT="0" marB="0" anchor="b"/>
                </a:tc>
              </a:tr>
            </a:tbl>
          </a:graphicData>
        </a:graphic>
      </p:graphicFrame>
      <p:sp>
        <p:nvSpPr>
          <p:cNvPr id="9" name="Rectangle à coins arrondis 8"/>
          <p:cNvSpPr/>
          <p:nvPr/>
        </p:nvSpPr>
        <p:spPr>
          <a:xfrm>
            <a:off x="3045772" y="3966047"/>
            <a:ext cx="1600200" cy="32273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L’existant</a:t>
            </a:r>
            <a:endParaRPr lang="fr-FR" sz="2000" dirty="0"/>
          </a:p>
        </p:txBody>
      </p:sp>
      <p:sp>
        <p:nvSpPr>
          <p:cNvPr id="10" name="Rectangle à coins arrondis 9"/>
          <p:cNvSpPr/>
          <p:nvPr/>
        </p:nvSpPr>
        <p:spPr>
          <a:xfrm>
            <a:off x="268946" y="1471841"/>
            <a:ext cx="2729747" cy="322730"/>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Le contexte territorial</a:t>
            </a:r>
            <a:endParaRPr lang="fr-FR" sz="2000" dirty="0"/>
          </a:p>
        </p:txBody>
      </p:sp>
      <p:sp>
        <p:nvSpPr>
          <p:cNvPr id="11" name="Rectangle à coins arrondis 10"/>
          <p:cNvSpPr/>
          <p:nvPr/>
        </p:nvSpPr>
        <p:spPr>
          <a:xfrm>
            <a:off x="5257799" y="1829025"/>
            <a:ext cx="3590364" cy="577995"/>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Les caractéristiques de la prise en charge des personnes</a:t>
            </a:r>
            <a:endParaRPr lang="fr-FR" sz="2000" dirty="0"/>
          </a:p>
        </p:txBody>
      </p:sp>
      <p:sp>
        <p:nvSpPr>
          <p:cNvPr id="12" name="ZoneTexte 11"/>
          <p:cNvSpPr txBox="1"/>
          <p:nvPr/>
        </p:nvSpPr>
        <p:spPr>
          <a:xfrm>
            <a:off x="2579428" y="0"/>
            <a:ext cx="5950424" cy="461665"/>
          </a:xfrm>
          <a:prstGeom prst="rect">
            <a:avLst/>
          </a:prstGeom>
          <a:noFill/>
        </p:spPr>
        <p:txBody>
          <a:bodyPr wrap="square" rtlCol="0">
            <a:spAutoFit/>
          </a:bodyPr>
          <a:lstStyle/>
          <a:p>
            <a:r>
              <a:rPr lang="fr-FR" sz="2400" dirty="0" smtClean="0">
                <a:solidFill>
                  <a:schemeClr val="bg1"/>
                </a:solidFill>
              </a:rPr>
              <a:t>Les outils du DTPSM</a:t>
            </a:r>
            <a:endParaRPr lang="fr-FR" sz="2400" dirty="0">
              <a:solidFill>
                <a:schemeClr val="bg1"/>
              </a:solidFill>
            </a:endParaRPr>
          </a:p>
        </p:txBody>
      </p:sp>
      <p:sp>
        <p:nvSpPr>
          <p:cNvPr id="3" name="Flèche droite 2"/>
          <p:cNvSpPr/>
          <p:nvPr/>
        </p:nvSpPr>
        <p:spPr>
          <a:xfrm>
            <a:off x="311810" y="4317353"/>
            <a:ext cx="188254" cy="414338"/>
          </a:xfrm>
          <a:prstGeom prst="rightArrow">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cstate="print"/>
          <a:stretch>
            <a:fillRect/>
          </a:stretch>
        </p:blipFill>
        <p:spPr>
          <a:xfrm>
            <a:off x="5414963" y="5477326"/>
            <a:ext cx="1157508" cy="1146854"/>
          </a:xfrm>
          <a:prstGeom prst="rect">
            <a:avLst/>
          </a:prstGeom>
        </p:spPr>
      </p:pic>
      <p:sp>
        <p:nvSpPr>
          <p:cNvPr id="13" name="Flèche droite 12"/>
          <p:cNvSpPr/>
          <p:nvPr/>
        </p:nvSpPr>
        <p:spPr>
          <a:xfrm>
            <a:off x="123556" y="4527050"/>
            <a:ext cx="188254" cy="414338"/>
          </a:xfrm>
          <a:prstGeom prst="rightArrow">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lèche droite 13"/>
          <p:cNvSpPr/>
          <p:nvPr/>
        </p:nvSpPr>
        <p:spPr>
          <a:xfrm>
            <a:off x="311810" y="5108380"/>
            <a:ext cx="188254" cy="414338"/>
          </a:xfrm>
          <a:prstGeom prst="rightArrow">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lèche droite 14"/>
          <p:cNvSpPr/>
          <p:nvPr/>
        </p:nvSpPr>
        <p:spPr>
          <a:xfrm>
            <a:off x="5040969" y="2843624"/>
            <a:ext cx="188254" cy="414338"/>
          </a:xfrm>
          <a:prstGeom prst="rightArrow">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Flèche droite 15"/>
          <p:cNvSpPr/>
          <p:nvPr/>
        </p:nvSpPr>
        <p:spPr>
          <a:xfrm>
            <a:off x="5040971" y="3506837"/>
            <a:ext cx="188254" cy="414338"/>
          </a:xfrm>
          <a:prstGeom prst="rightArrow">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68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groupe </a:t>
            </a:r>
            <a:r>
              <a:rPr lang="fr-FR" dirty="0" err="1" smtClean="0"/>
              <a:t>médicoéconomique</a:t>
            </a:r>
            <a:endParaRPr lang="fr-FR" dirty="0"/>
          </a:p>
        </p:txBody>
      </p:sp>
      <p:sp>
        <p:nvSpPr>
          <p:cNvPr id="3" name="Espace réservé du contenu 2"/>
          <p:cNvSpPr>
            <a:spLocks noGrp="1"/>
          </p:cNvSpPr>
          <p:nvPr>
            <p:ph sz="quarter" idx="13"/>
          </p:nvPr>
        </p:nvSpPr>
        <p:spPr>
          <a:xfrm>
            <a:off x="2209800" y="1447800"/>
            <a:ext cx="6705600" cy="3740020"/>
          </a:xfrm>
        </p:spPr>
        <p:txBody>
          <a:bodyPr/>
          <a:lstStyle/>
          <a:p>
            <a:r>
              <a:rPr lang="fr-FR" sz="1800" dirty="0" smtClean="0"/>
              <a:t>Objectifs : aller vers un </a:t>
            </a:r>
            <a:r>
              <a:rPr lang="fr-FR" sz="1800" dirty="0" err="1" smtClean="0"/>
              <a:t>hospidiag</a:t>
            </a:r>
            <a:r>
              <a:rPr lang="fr-FR" sz="1800" dirty="0" smtClean="0"/>
              <a:t> « psy » ?</a:t>
            </a:r>
          </a:p>
          <a:p>
            <a:endParaRPr lang="fr-FR" sz="1800" dirty="0" smtClean="0"/>
          </a:p>
          <a:p>
            <a:r>
              <a:rPr lang="fr-FR" sz="1800" dirty="0" smtClean="0"/>
              <a:t>Définitions : </a:t>
            </a:r>
          </a:p>
          <a:p>
            <a:pPr lvl="1"/>
            <a:r>
              <a:rPr lang="fr-FR" sz="1600" dirty="0"/>
              <a:t>Qu’est-ce que la performance en psychiatrie ? </a:t>
            </a:r>
          </a:p>
          <a:p>
            <a:pPr lvl="1"/>
            <a:r>
              <a:rPr lang="fr-FR" sz="1600" dirty="0"/>
              <a:t>Quels sont les grands domaines à regarder pour objectiver la performance ?</a:t>
            </a:r>
          </a:p>
          <a:p>
            <a:pPr lvl="1"/>
            <a:r>
              <a:rPr lang="fr-FR" sz="1600" dirty="0"/>
              <a:t>Quels sont les indicateurs permettant d’analyser cette performance ?</a:t>
            </a:r>
          </a:p>
          <a:p>
            <a:endParaRPr lang="fr-FR" sz="1800" dirty="0" smtClean="0"/>
          </a:p>
        </p:txBody>
      </p:sp>
    </p:spTree>
    <p:extLst>
      <p:ext uri="{BB962C8B-B14F-4D97-AF65-F5344CB8AC3E}">
        <p14:creationId xmlns:p14="http://schemas.microsoft.com/office/powerpoint/2010/main" xmlns="" val="266857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972" y="794683"/>
            <a:ext cx="8730000" cy="447660"/>
          </a:xfrm>
        </p:spPr>
        <p:txBody>
          <a:bodyPr/>
          <a:lstStyle/>
          <a:p>
            <a:r>
              <a:rPr lang="fr-FR" dirty="0"/>
              <a:t>Présentation de l’ANAP</a:t>
            </a:r>
          </a:p>
        </p:txBody>
      </p:sp>
      <p:sp>
        <p:nvSpPr>
          <p:cNvPr id="4" name="Titre 1"/>
          <p:cNvSpPr txBox="1">
            <a:spLocks/>
          </p:cNvSpPr>
          <p:nvPr/>
        </p:nvSpPr>
        <p:spPr>
          <a:xfrm>
            <a:off x="280972" y="1313927"/>
            <a:ext cx="8730000" cy="447660"/>
          </a:xfrm>
          <a:prstGeom prst="rect">
            <a:avLst/>
          </a:prstGeom>
        </p:spPr>
        <p:txBody>
          <a:bodyPr vert="horz" wrap="none" lIns="91440" tIns="45720" rIns="91440" bIns="45720" rtlCol="0" anchor="ctr">
            <a:normAutofit fontScale="67500" lnSpcReduction="20000"/>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fontAlgn="auto">
              <a:spcAft>
                <a:spcPts val="0"/>
              </a:spcAft>
            </a:pPr>
            <a:r>
              <a:rPr lang="fr-FR" dirty="0" smtClean="0"/>
              <a:t>Qu’est-ce que la performance en santé ?</a:t>
            </a:r>
            <a:br>
              <a:rPr lang="fr-FR" dirty="0" smtClean="0"/>
            </a:br>
            <a:r>
              <a:rPr lang="fr-FR" dirty="0" smtClean="0"/>
              <a:t>Comment cela se traduit pour les établissements ?</a:t>
            </a:r>
            <a:endParaRPr lang="fr-FR"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5723" y="1756243"/>
            <a:ext cx="2160000" cy="546810"/>
          </a:xfrm>
          <a:prstGeom prst="rect">
            <a:avLst/>
          </a:prstGeom>
          <a:noFill/>
          <a:ln w="9525">
            <a:noFill/>
            <a:miter lim="800000"/>
            <a:headEnd/>
            <a:tailEnd/>
          </a:ln>
        </p:spPr>
      </p:pic>
      <p:sp>
        <p:nvSpPr>
          <p:cNvPr id="6" name="Rectangle 5"/>
          <p:cNvSpPr/>
          <p:nvPr/>
        </p:nvSpPr>
        <p:spPr>
          <a:xfrm>
            <a:off x="1322175" y="2274224"/>
            <a:ext cx="7262267" cy="2031309"/>
          </a:xfrm>
          <a:prstGeom prst="rect">
            <a:avLst/>
          </a:prstGeom>
        </p:spPr>
        <p:txBody>
          <a:bodyPr wrap="square" lIns="91424" tIns="45712" rIns="91424" bIns="45712">
            <a:spAutoFit/>
          </a:bodyPr>
          <a:lstStyle/>
          <a:p>
            <a:r>
              <a:rPr lang="en-US" sz="1800" i="1" u="none" dirty="0" smtClean="0"/>
              <a:t>“Attain </a:t>
            </a:r>
            <a:r>
              <a:rPr lang="en-US" sz="1800" i="1" u="none" dirty="0" smtClean="0">
                <a:solidFill>
                  <a:srgbClr val="EE8028"/>
                </a:solidFill>
              </a:rPr>
              <a:t>good health</a:t>
            </a:r>
            <a:r>
              <a:rPr lang="en-US" sz="1800" i="1" u="none" dirty="0" smtClean="0"/>
              <a:t>, </a:t>
            </a:r>
            <a:r>
              <a:rPr lang="en-US" sz="1800" i="1" u="none" dirty="0" smtClean="0">
                <a:solidFill>
                  <a:srgbClr val="EE8028"/>
                </a:solidFill>
              </a:rPr>
              <a:t>responsiveness </a:t>
            </a:r>
            <a:r>
              <a:rPr lang="en-US" sz="1800" i="1" u="none" dirty="0" smtClean="0"/>
              <a:t>and </a:t>
            </a:r>
            <a:r>
              <a:rPr lang="en-US" sz="1800" i="1" u="none" dirty="0" smtClean="0">
                <a:solidFill>
                  <a:srgbClr val="EE8028"/>
                </a:solidFill>
              </a:rPr>
              <a:t>fair financial </a:t>
            </a:r>
            <a:r>
              <a:rPr lang="en-US" sz="1800" i="1" u="none" dirty="0" smtClean="0"/>
              <a:t>contribution […] the best that could be achieved with the same </a:t>
            </a:r>
            <a:r>
              <a:rPr lang="en-US" sz="1800" i="1" u="none" dirty="0" smtClean="0">
                <a:solidFill>
                  <a:srgbClr val="EE8028"/>
                </a:solidFill>
              </a:rPr>
              <a:t>resources</a:t>
            </a:r>
            <a:r>
              <a:rPr lang="en-US" sz="1800" i="1" u="none" dirty="0" smtClean="0"/>
              <a:t>” :</a:t>
            </a:r>
          </a:p>
          <a:p>
            <a:r>
              <a:rPr lang="en-US" sz="1800" i="1" dirty="0"/>
              <a:t>	</a:t>
            </a:r>
            <a:r>
              <a:rPr lang="en-US" sz="1800" i="1" dirty="0" err="1" smtClean="0"/>
              <a:t>contribuer</a:t>
            </a:r>
            <a:r>
              <a:rPr lang="en-US" sz="1800" i="1" dirty="0" smtClean="0"/>
              <a:t> à </a:t>
            </a:r>
            <a:r>
              <a:rPr lang="en-US" sz="1800" i="1" dirty="0" err="1" smtClean="0"/>
              <a:t>améliorer</a:t>
            </a:r>
            <a:r>
              <a:rPr lang="en-US" sz="1800" i="1" dirty="0" smtClean="0"/>
              <a:t> le </a:t>
            </a:r>
            <a:r>
              <a:rPr lang="en-US" sz="1800" i="1" dirty="0" err="1" smtClean="0"/>
              <a:t>système</a:t>
            </a:r>
            <a:r>
              <a:rPr lang="en-US" sz="1800" i="1" dirty="0" smtClean="0"/>
              <a:t> global de santé par </a:t>
            </a:r>
            <a:r>
              <a:rPr lang="en-US" sz="1800" i="1" dirty="0" err="1" smtClean="0"/>
              <a:t>une</a:t>
            </a:r>
            <a:r>
              <a:rPr lang="en-US" sz="1800" i="1" dirty="0" smtClean="0"/>
              <a:t> </a:t>
            </a:r>
            <a:r>
              <a:rPr lang="en-US" sz="1800" i="1" dirty="0" err="1" smtClean="0"/>
              <a:t>meilleure</a:t>
            </a:r>
            <a:r>
              <a:rPr lang="en-US" sz="1800" i="1" dirty="0" smtClean="0"/>
              <a:t> satisfaction des </a:t>
            </a:r>
            <a:r>
              <a:rPr lang="en-US" sz="1800" i="1" dirty="0" err="1" smtClean="0"/>
              <a:t>besoins</a:t>
            </a:r>
            <a:r>
              <a:rPr lang="en-US" sz="1800" i="1" dirty="0" smtClean="0"/>
              <a:t> des </a:t>
            </a:r>
            <a:r>
              <a:rPr lang="en-US" sz="1800" i="1" dirty="0" err="1" smtClean="0"/>
              <a:t>usagers</a:t>
            </a:r>
            <a:r>
              <a:rPr lang="en-US" sz="1800" i="1" dirty="0" smtClean="0"/>
              <a:t>, de </a:t>
            </a:r>
            <a:r>
              <a:rPr lang="en-US" sz="1800" i="1" dirty="0" err="1" smtClean="0"/>
              <a:t>meilleures</a:t>
            </a:r>
            <a:r>
              <a:rPr lang="en-US" sz="1800" i="1" dirty="0" smtClean="0"/>
              <a:t> conditions de travail pour les </a:t>
            </a:r>
            <a:r>
              <a:rPr lang="en-US" sz="1800" i="1" dirty="0" err="1" smtClean="0"/>
              <a:t>professionnels</a:t>
            </a:r>
            <a:r>
              <a:rPr lang="en-US" sz="1800" i="1" dirty="0" smtClean="0"/>
              <a:t> et </a:t>
            </a:r>
            <a:r>
              <a:rPr lang="en-US" sz="1800" i="1" dirty="0" err="1" smtClean="0"/>
              <a:t>dans</a:t>
            </a:r>
            <a:r>
              <a:rPr lang="en-US" sz="1800" i="1" dirty="0" smtClean="0"/>
              <a:t> un </a:t>
            </a:r>
            <a:r>
              <a:rPr lang="en-US" sz="1800" i="1" dirty="0" err="1" smtClean="0"/>
              <a:t>contexte</a:t>
            </a:r>
            <a:r>
              <a:rPr lang="en-US" sz="1800" i="1" dirty="0" smtClean="0"/>
              <a:t> de </a:t>
            </a:r>
            <a:r>
              <a:rPr lang="en-US" sz="1800" i="1" dirty="0" err="1" smtClean="0"/>
              <a:t>ressources</a:t>
            </a:r>
            <a:r>
              <a:rPr lang="en-US" sz="1800" i="1" dirty="0" smtClean="0"/>
              <a:t> </a:t>
            </a:r>
            <a:r>
              <a:rPr lang="en-US" sz="1800" i="1" dirty="0" err="1" smtClean="0"/>
              <a:t>limitées</a:t>
            </a:r>
            <a:endParaRPr lang="fr-FR" sz="1800" i="1" u="none" dirty="0"/>
          </a:p>
        </p:txBody>
      </p:sp>
      <p:pic>
        <p:nvPicPr>
          <p:cNvPr id="7" name="Picture 3" descr="C:\Documents and Settings\ayden.tajahmady.RESEAUGMSIH\Local Settings\Temporary Internet Files\Content.IE5\90IXFL0K\dglxasset[2].aspx"/>
          <p:cNvPicPr>
            <a:picLocks noChangeAspect="1" noChangeArrowheads="1"/>
          </p:cNvPicPr>
          <p:nvPr/>
        </p:nvPicPr>
        <p:blipFill>
          <a:blip r:embed="rId3" cstate="print">
            <a:clrChange>
              <a:clrFrom>
                <a:srgbClr val="D1D1D1"/>
              </a:clrFrom>
              <a:clrTo>
                <a:srgbClr val="D1D1D1">
                  <a:alpha val="0"/>
                </a:srgbClr>
              </a:clrTo>
            </a:clrChange>
          </a:blip>
          <a:srcRect r="8829"/>
          <a:stretch>
            <a:fillRect/>
          </a:stretch>
        </p:blipFill>
        <p:spPr bwMode="auto">
          <a:xfrm>
            <a:off x="3070413" y="4402072"/>
            <a:ext cx="673687" cy="713018"/>
          </a:xfrm>
          <a:prstGeom prst="rect">
            <a:avLst/>
          </a:prstGeom>
          <a:noFill/>
        </p:spPr>
      </p:pic>
      <p:sp>
        <p:nvSpPr>
          <p:cNvPr id="8" name="Rectangle 7"/>
          <p:cNvSpPr/>
          <p:nvPr/>
        </p:nvSpPr>
        <p:spPr>
          <a:xfrm>
            <a:off x="3941808" y="4489323"/>
            <a:ext cx="4744991" cy="1661977"/>
          </a:xfrm>
          <a:prstGeom prst="rect">
            <a:avLst/>
          </a:prstGeom>
        </p:spPr>
        <p:txBody>
          <a:bodyPr wrap="square" lIns="91424" tIns="45712" rIns="91424" bIns="45712">
            <a:spAutoFit/>
          </a:bodyPr>
          <a:lstStyle/>
          <a:p>
            <a:r>
              <a:rPr lang="en-US" sz="1800" i="1" u="none" dirty="0" err="1" smtClean="0"/>
              <a:t>Participer</a:t>
            </a:r>
            <a:r>
              <a:rPr lang="en-US" sz="1800" i="1" u="none" dirty="0" smtClean="0"/>
              <a:t> à la performance du </a:t>
            </a:r>
            <a:r>
              <a:rPr lang="en-US" sz="1800" i="1" u="none" dirty="0" err="1" smtClean="0"/>
              <a:t>système</a:t>
            </a:r>
            <a:r>
              <a:rPr lang="en-US" sz="1800" i="1" u="none" dirty="0" smtClean="0"/>
              <a:t> de santé:</a:t>
            </a:r>
          </a:p>
          <a:p>
            <a:endParaRPr lang="en-US" sz="1400" i="1" dirty="0" smtClean="0"/>
          </a:p>
          <a:p>
            <a:pPr marL="177800" indent="-177800">
              <a:buFontTx/>
              <a:buChar char="-"/>
            </a:pPr>
            <a:r>
              <a:rPr lang="en-US" sz="1300" i="1" dirty="0" err="1" smtClean="0">
                <a:solidFill>
                  <a:srgbClr val="EE8028"/>
                </a:solidFill>
              </a:rPr>
              <a:t>Qualité</a:t>
            </a:r>
            <a:r>
              <a:rPr lang="en-US" sz="1300" i="1" dirty="0" smtClean="0">
                <a:solidFill>
                  <a:srgbClr val="EE8028"/>
                </a:solidFill>
              </a:rPr>
              <a:t>, </a:t>
            </a:r>
            <a:r>
              <a:rPr lang="en-US" sz="1300" i="1" dirty="0" err="1" smtClean="0">
                <a:solidFill>
                  <a:srgbClr val="EE8028"/>
                </a:solidFill>
              </a:rPr>
              <a:t>sécurité</a:t>
            </a:r>
            <a:r>
              <a:rPr lang="en-US" sz="1300" i="1" dirty="0" smtClean="0">
                <a:solidFill>
                  <a:srgbClr val="EE8028"/>
                </a:solidFill>
              </a:rPr>
              <a:t> et </a:t>
            </a:r>
            <a:r>
              <a:rPr lang="en-US" sz="1300" i="1" dirty="0" err="1" smtClean="0">
                <a:solidFill>
                  <a:srgbClr val="EE8028"/>
                </a:solidFill>
              </a:rPr>
              <a:t>accessibilté</a:t>
            </a:r>
            <a:r>
              <a:rPr lang="en-US" sz="1300" i="1" dirty="0" smtClean="0">
                <a:solidFill>
                  <a:srgbClr val="EE8028"/>
                </a:solidFill>
              </a:rPr>
              <a:t> </a:t>
            </a:r>
            <a:r>
              <a:rPr lang="en-US" sz="1300" i="1" dirty="0" smtClean="0"/>
              <a:t>des </a:t>
            </a:r>
            <a:r>
              <a:rPr lang="en-US" sz="1300" i="1" dirty="0" err="1" smtClean="0"/>
              <a:t>soins</a:t>
            </a:r>
            <a:r>
              <a:rPr lang="en-US" sz="1300" i="1" dirty="0" smtClean="0"/>
              <a:t> et du service </a:t>
            </a:r>
            <a:r>
              <a:rPr lang="en-US" sz="1300" i="1" dirty="0" err="1" smtClean="0"/>
              <a:t>rendu</a:t>
            </a:r>
            <a:endParaRPr lang="en-US" sz="1300" i="1" dirty="0" smtClean="0"/>
          </a:p>
          <a:p>
            <a:pPr marL="177800" indent="-177800">
              <a:buFontTx/>
              <a:buChar char="-"/>
            </a:pPr>
            <a:r>
              <a:rPr lang="fr-FR" sz="1300" i="1" dirty="0" smtClean="0"/>
              <a:t>Amélioration des </a:t>
            </a:r>
            <a:r>
              <a:rPr lang="fr-FR" sz="1300" i="1" dirty="0" smtClean="0">
                <a:solidFill>
                  <a:srgbClr val="EE8028"/>
                </a:solidFill>
              </a:rPr>
              <a:t>conditions de travail</a:t>
            </a:r>
          </a:p>
          <a:p>
            <a:pPr marL="177800" indent="-177800">
              <a:buFontTx/>
              <a:buChar char="-"/>
            </a:pPr>
            <a:r>
              <a:rPr lang="fr-FR" sz="1300" i="1" dirty="0" smtClean="0"/>
              <a:t>Performance opérationnelle et </a:t>
            </a:r>
            <a:r>
              <a:rPr lang="fr-FR" sz="1300" i="1" dirty="0" smtClean="0">
                <a:solidFill>
                  <a:srgbClr val="EE8028"/>
                </a:solidFill>
              </a:rPr>
              <a:t>efficience économique</a:t>
            </a:r>
            <a:endParaRPr lang="fr-FR" sz="1300" i="1" dirty="0">
              <a:solidFill>
                <a:srgbClr val="EE8028"/>
              </a:solidFill>
            </a:endParaRPr>
          </a:p>
        </p:txBody>
      </p:sp>
      <p:sp>
        <p:nvSpPr>
          <p:cNvPr id="9" name="ZoneTexte 8"/>
          <p:cNvSpPr txBox="1"/>
          <p:nvPr/>
        </p:nvSpPr>
        <p:spPr>
          <a:xfrm>
            <a:off x="2335237" y="64800"/>
            <a:ext cx="6619463" cy="400110"/>
          </a:xfrm>
          <a:prstGeom prst="rect">
            <a:avLst/>
          </a:prstGeom>
        </p:spPr>
        <p:txBody>
          <a:bodyPr vert="horz" wrap="none" lIns="91440" tIns="45720" rIns="91440" bIns="45720" rtlCol="0" anchor="ctr">
            <a:normAutofit/>
          </a:bodyPr>
          <a:lstStyle>
            <a:lvl1pPr defTabSz="457200" eaLnBrk="1" latinLnBrk="0" hangingPunct="1">
              <a:buNone/>
              <a:defRPr sz="2000" i="0">
                <a:latin typeface="Arial"/>
                <a:ea typeface="+mj-ea"/>
                <a:cs typeface="Arial"/>
              </a:defRPr>
            </a:lvl1pPr>
          </a:lstStyle>
          <a:p>
            <a:pPr algn="r"/>
            <a:r>
              <a:rPr lang="fr-FR" sz="1800" dirty="0" smtClean="0">
                <a:solidFill>
                  <a:schemeClr val="bg1"/>
                </a:solidFill>
              </a:rPr>
              <a:t>Quel est le rôle de l’ANAP ?</a:t>
            </a:r>
            <a:endParaRPr lang="fr-FR" sz="1800" dirty="0">
              <a:solidFill>
                <a:schemeClr val="bg1"/>
              </a:solidFill>
            </a:endParaRPr>
          </a:p>
        </p:txBody>
      </p:sp>
      <p:sp>
        <p:nvSpPr>
          <p:cNvPr id="3" name="Flèche droite 2"/>
          <p:cNvSpPr/>
          <p:nvPr/>
        </p:nvSpPr>
        <p:spPr>
          <a:xfrm>
            <a:off x="485193" y="3153747"/>
            <a:ext cx="1436914" cy="2612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4984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t 27" hidden="1"/>
          <p:cNvGraphicFramePr>
            <a:graphicFrameLocks noChangeAspect="1"/>
          </p:cNvGraphicFramePr>
          <p:nvPr>
            <p:extLst/>
          </p:nvPr>
        </p:nvGraphicFramePr>
        <p:xfrm>
          <a:off x="1588" y="1588"/>
          <a:ext cx="1587" cy="1587"/>
        </p:xfrm>
        <a:graphic>
          <a:graphicData uri="http://schemas.openxmlformats.org/presentationml/2006/ole">
            <p:oleObj spid="_x0000_s11275" name="Diapositive think-cell" r:id="rId4" imgW="270" imgH="270" progId="">
              <p:embed/>
            </p:oleObj>
          </a:graphicData>
        </a:graphic>
      </p:graphicFrame>
      <p:graphicFrame>
        <p:nvGraphicFramePr>
          <p:cNvPr id="4" name="Espace réservé du contenu 3"/>
          <p:cNvGraphicFramePr>
            <a:graphicFrameLocks noGrp="1"/>
          </p:cNvGraphicFramePr>
          <p:nvPr>
            <p:ph sz="quarter" idx="13"/>
            <p:extLst/>
          </p:nvPr>
        </p:nvGraphicFramePr>
        <p:xfrm>
          <a:off x="2565070" y="1235034"/>
          <a:ext cx="4129087" cy="514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Soleil 26"/>
          <p:cNvSpPr/>
          <p:nvPr/>
        </p:nvSpPr>
        <p:spPr>
          <a:xfrm>
            <a:off x="3281541" y="2660073"/>
            <a:ext cx="2637522" cy="2349347"/>
          </a:xfrm>
          <a:prstGeom prst="sun">
            <a:avLst>
              <a:gd name="adj" fmla="val 19803"/>
            </a:avLst>
          </a:prstGeom>
          <a:solidFill>
            <a:schemeClr val="accent1">
              <a:alpha val="45000"/>
            </a:schemeClr>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800" dirty="0" smtClean="0"/>
              <a:t>Parcours de vie des personnes </a:t>
            </a:r>
            <a:endParaRPr lang="fr-FR" sz="1800" dirty="0"/>
          </a:p>
        </p:txBody>
      </p:sp>
      <p:sp>
        <p:nvSpPr>
          <p:cNvPr id="2" name="Titre 1"/>
          <p:cNvSpPr>
            <a:spLocks noGrp="1"/>
          </p:cNvSpPr>
          <p:nvPr>
            <p:ph type="title"/>
          </p:nvPr>
        </p:nvSpPr>
        <p:spPr>
          <a:xfrm>
            <a:off x="323528" y="764704"/>
            <a:ext cx="8820472" cy="668134"/>
          </a:xfrm>
        </p:spPr>
        <p:txBody>
          <a:bodyPr>
            <a:normAutofit fontScale="90000"/>
          </a:bodyPr>
          <a:lstStyle/>
          <a:p>
            <a:r>
              <a:rPr lang="fr-FR" dirty="0"/>
              <a:t>Le projet des Diagnostics Territoriaux des parcours en</a:t>
            </a:r>
            <a:br>
              <a:rPr lang="fr-FR" dirty="0"/>
            </a:br>
            <a:r>
              <a:rPr lang="fr-FR" dirty="0"/>
              <a:t>Psychiatrie et santé </a:t>
            </a:r>
            <a:r>
              <a:rPr lang="fr-FR" dirty="0" smtClean="0"/>
              <a:t>mentale : </a:t>
            </a:r>
            <a:r>
              <a:rPr lang="fr-FR" dirty="0" smtClean="0">
                <a:hlinkClick r:id="rId10" action="ppaction://hlinkfile"/>
              </a:rPr>
              <a:t>le modèle de la rosace</a:t>
            </a:r>
            <a:br>
              <a:rPr lang="fr-FR" dirty="0" smtClean="0">
                <a:hlinkClick r:id="rId10" action="ppaction://hlinkfile"/>
              </a:rPr>
            </a:br>
            <a:endParaRPr lang="fr-FR" dirty="0"/>
          </a:p>
        </p:txBody>
      </p:sp>
      <p:cxnSp>
        <p:nvCxnSpPr>
          <p:cNvPr id="10" name="Connecteur droit avec flèche 9"/>
          <p:cNvCxnSpPr/>
          <p:nvPr/>
        </p:nvCxnSpPr>
        <p:spPr>
          <a:xfrm flipV="1">
            <a:off x="3507178" y="2523507"/>
            <a:ext cx="296884" cy="273132"/>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5919063" y="4232564"/>
            <a:ext cx="148442" cy="389906"/>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flipH="1" flipV="1">
            <a:off x="5341909" y="2582883"/>
            <a:ext cx="296884" cy="273132"/>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flipV="1">
            <a:off x="3120233" y="4268190"/>
            <a:ext cx="148442" cy="389906"/>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flipH="1">
            <a:off x="4407327" y="5330041"/>
            <a:ext cx="385949" cy="0"/>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442949" y="0"/>
            <a:ext cx="4844955" cy="523220"/>
          </a:xfrm>
          <a:prstGeom prst="rect">
            <a:avLst/>
          </a:prstGeom>
          <a:noFill/>
        </p:spPr>
        <p:txBody>
          <a:bodyPr wrap="square" rtlCol="0">
            <a:spAutoFit/>
          </a:bodyPr>
          <a:lstStyle/>
          <a:p>
            <a:r>
              <a:rPr lang="fr-FR" sz="2800" dirty="0" smtClean="0">
                <a:solidFill>
                  <a:srgbClr val="FF0000"/>
                </a:solidFill>
                <a:latin typeface="+mn-lt"/>
              </a:rPr>
              <a:t>La rosace</a:t>
            </a:r>
            <a:endParaRPr lang="fr-FR" sz="2800" dirty="0">
              <a:solidFill>
                <a:srgbClr val="FF0000"/>
              </a:solidFill>
              <a:latin typeface="+mn-lt"/>
            </a:endParaRPr>
          </a:p>
        </p:txBody>
      </p:sp>
    </p:spTree>
    <p:extLst>
      <p:ext uri="{BB962C8B-B14F-4D97-AF65-F5344CB8AC3E}">
        <p14:creationId xmlns:p14="http://schemas.microsoft.com/office/powerpoint/2010/main" xmlns="" val="487661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 du projet – au niveau territorial</a:t>
            </a:r>
            <a:endParaRPr lang="fr-FR" dirty="0"/>
          </a:p>
        </p:txBody>
      </p:sp>
      <p:sp>
        <p:nvSpPr>
          <p:cNvPr id="25" name="Rectangle à coins arrondis 24"/>
          <p:cNvSpPr/>
          <p:nvPr/>
        </p:nvSpPr>
        <p:spPr>
          <a:xfrm>
            <a:off x="363079" y="3361758"/>
            <a:ext cx="2286000" cy="551339"/>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solidFill>
                  <a:schemeClr val="tx1"/>
                </a:solidFill>
              </a:rPr>
              <a:t>Equipe projet ARS</a:t>
            </a:r>
            <a:endParaRPr lang="fr-FR" sz="1800" dirty="0">
              <a:solidFill>
                <a:schemeClr val="tx1"/>
              </a:solidFill>
            </a:endParaRPr>
          </a:p>
        </p:txBody>
      </p:sp>
      <p:sp>
        <p:nvSpPr>
          <p:cNvPr id="26" name="Rectangle 25"/>
          <p:cNvSpPr/>
          <p:nvPr/>
        </p:nvSpPr>
        <p:spPr>
          <a:xfrm>
            <a:off x="2775628" y="3321417"/>
            <a:ext cx="6139773" cy="1323439"/>
          </a:xfrm>
          <a:prstGeom prst="rect">
            <a:avLst/>
          </a:prstGeom>
        </p:spPr>
        <p:txBody>
          <a:bodyPr wrap="square">
            <a:spAutoFit/>
          </a:bodyPr>
          <a:lstStyle/>
          <a:p>
            <a:r>
              <a:rPr lang="fr-FR" sz="1600" dirty="0" smtClean="0">
                <a:solidFill>
                  <a:schemeClr val="accent2"/>
                </a:solidFill>
                <a:latin typeface="+mn-lt"/>
              </a:rPr>
              <a:t>Intra-ARS : siège et DT, référent MS, et autres compétences selon les besoins par ex. statisticiens </a:t>
            </a:r>
          </a:p>
          <a:p>
            <a:r>
              <a:rPr lang="fr-FR" sz="1600" dirty="0" smtClean="0">
                <a:solidFill>
                  <a:schemeClr val="accent6"/>
                </a:solidFill>
                <a:latin typeface="+mn-lt"/>
              </a:rPr>
              <a:t>Réunions autant que de besoin</a:t>
            </a:r>
          </a:p>
          <a:p>
            <a:pPr marL="171450" indent="-171450">
              <a:buFont typeface="Arial" panose="020B0604020202020204" pitchFamily="34" charset="0"/>
              <a:buChar char="•"/>
            </a:pPr>
            <a:r>
              <a:rPr lang="fr-FR" sz="1600" dirty="0" smtClean="0">
                <a:latin typeface="+mn-lt"/>
              </a:rPr>
              <a:t>Assurer la coordination des actions de l’ARS</a:t>
            </a:r>
          </a:p>
          <a:p>
            <a:pPr marL="171450" indent="-171450">
              <a:buFont typeface="Arial" panose="020B0604020202020204" pitchFamily="34" charset="0"/>
              <a:buChar char="•"/>
            </a:pPr>
            <a:r>
              <a:rPr lang="fr-FR" sz="1600" dirty="0" smtClean="0">
                <a:latin typeface="+mn-lt"/>
              </a:rPr>
              <a:t>Apporter les expertises nécessaires aux besoins du projet</a:t>
            </a:r>
          </a:p>
        </p:txBody>
      </p:sp>
      <p:sp>
        <p:nvSpPr>
          <p:cNvPr id="28" name="Rectangle à coins arrondis 27"/>
          <p:cNvSpPr/>
          <p:nvPr/>
        </p:nvSpPr>
        <p:spPr>
          <a:xfrm>
            <a:off x="363079" y="1308834"/>
            <a:ext cx="2286000" cy="941295"/>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Comité de pilotage territorial</a:t>
            </a:r>
          </a:p>
        </p:txBody>
      </p:sp>
      <p:sp>
        <p:nvSpPr>
          <p:cNvPr id="29" name="Rectangle 28"/>
          <p:cNvSpPr/>
          <p:nvPr/>
        </p:nvSpPr>
        <p:spPr>
          <a:xfrm>
            <a:off x="2775628" y="1255046"/>
            <a:ext cx="6139773" cy="1323439"/>
          </a:xfrm>
          <a:prstGeom prst="rect">
            <a:avLst/>
          </a:prstGeom>
        </p:spPr>
        <p:txBody>
          <a:bodyPr wrap="square">
            <a:spAutoFit/>
          </a:bodyPr>
          <a:lstStyle/>
          <a:p>
            <a:r>
              <a:rPr lang="fr-FR" sz="1600" dirty="0" smtClean="0">
                <a:solidFill>
                  <a:schemeClr val="accent2"/>
                </a:solidFill>
                <a:latin typeface="+mn-lt"/>
              </a:rPr>
              <a:t>DG ARS, Equipe projet, URPS, Association patients/familles, MDPH, Acteurs sociaux (bailleurs…)</a:t>
            </a:r>
            <a:endParaRPr lang="fr-FR" sz="1600" dirty="0">
              <a:solidFill>
                <a:schemeClr val="accent2"/>
              </a:solidFill>
              <a:latin typeface="+mn-lt"/>
            </a:endParaRPr>
          </a:p>
          <a:p>
            <a:r>
              <a:rPr lang="fr-FR" sz="1600" dirty="0">
                <a:solidFill>
                  <a:schemeClr val="accent6"/>
                </a:solidFill>
                <a:latin typeface="+mn-lt"/>
              </a:rPr>
              <a:t>5</a:t>
            </a:r>
            <a:r>
              <a:rPr lang="fr-FR" sz="1600" dirty="0" smtClean="0">
                <a:solidFill>
                  <a:schemeClr val="accent6"/>
                </a:solidFill>
                <a:latin typeface="+mn-lt"/>
              </a:rPr>
              <a:t> réunions sur l’ensemble du projet</a:t>
            </a:r>
          </a:p>
          <a:p>
            <a:pPr marL="171450" indent="-171450">
              <a:buFont typeface="Arial" panose="020B0604020202020204" pitchFamily="34" charset="0"/>
              <a:buChar char="•"/>
            </a:pPr>
            <a:r>
              <a:rPr lang="fr-FR" sz="1600" dirty="0">
                <a:latin typeface="+mn-lt"/>
              </a:rPr>
              <a:t>Définir la </a:t>
            </a:r>
            <a:r>
              <a:rPr lang="fr-FR" sz="1600" dirty="0" smtClean="0">
                <a:latin typeface="+mn-lt"/>
              </a:rPr>
              <a:t>stratégie</a:t>
            </a:r>
          </a:p>
          <a:p>
            <a:pPr marL="171450" indent="-171450">
              <a:buFont typeface="Arial" panose="020B0604020202020204" pitchFamily="34" charset="0"/>
              <a:buChar char="•"/>
            </a:pPr>
            <a:r>
              <a:rPr lang="fr-FR" sz="1600" dirty="0" smtClean="0">
                <a:latin typeface="+mn-lt"/>
              </a:rPr>
              <a:t>Valider les productions à l’issue de chaque phase</a:t>
            </a:r>
            <a:endParaRPr lang="fr-FR" sz="1600" dirty="0">
              <a:latin typeface="+mn-lt"/>
            </a:endParaRPr>
          </a:p>
        </p:txBody>
      </p:sp>
      <p:sp>
        <p:nvSpPr>
          <p:cNvPr id="8" name="Rectangle à coins arrondis 7"/>
          <p:cNvSpPr/>
          <p:nvPr/>
        </p:nvSpPr>
        <p:spPr>
          <a:xfrm>
            <a:off x="363079" y="6360458"/>
            <a:ext cx="2286000" cy="376518"/>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solidFill>
                  <a:schemeClr val="tx1"/>
                </a:solidFill>
              </a:rPr>
              <a:t>Groupes de travail</a:t>
            </a:r>
            <a:endParaRPr lang="fr-FR" sz="1800" dirty="0">
              <a:solidFill>
                <a:schemeClr val="tx1"/>
              </a:solidFill>
            </a:endParaRPr>
          </a:p>
        </p:txBody>
      </p:sp>
      <p:sp>
        <p:nvSpPr>
          <p:cNvPr id="9" name="Rectangle à coins arrondis 8"/>
          <p:cNvSpPr/>
          <p:nvPr/>
        </p:nvSpPr>
        <p:spPr>
          <a:xfrm>
            <a:off x="363079" y="2595165"/>
            <a:ext cx="2286000" cy="475352"/>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solidFill>
                  <a:schemeClr val="tx1"/>
                </a:solidFill>
              </a:rPr>
              <a:t>Chef de projet ARS</a:t>
            </a:r>
            <a:endParaRPr lang="fr-FR" sz="1800" dirty="0">
              <a:solidFill>
                <a:schemeClr val="tx1"/>
              </a:solidFill>
            </a:endParaRPr>
          </a:p>
        </p:txBody>
      </p:sp>
      <p:sp>
        <p:nvSpPr>
          <p:cNvPr id="10" name="Rectangle 9"/>
          <p:cNvSpPr/>
          <p:nvPr/>
        </p:nvSpPr>
        <p:spPr>
          <a:xfrm>
            <a:off x="2775628" y="2552344"/>
            <a:ext cx="6139773" cy="830997"/>
          </a:xfrm>
          <a:prstGeom prst="rect">
            <a:avLst/>
          </a:prstGeom>
        </p:spPr>
        <p:txBody>
          <a:bodyPr wrap="square">
            <a:spAutoFit/>
          </a:bodyPr>
          <a:lstStyle/>
          <a:p>
            <a:pPr marL="171450" indent="-171450">
              <a:buFont typeface="Arial" panose="020B0604020202020204" pitchFamily="34" charset="0"/>
              <a:buChar char="•"/>
            </a:pPr>
            <a:r>
              <a:rPr lang="fr-FR" sz="1600" dirty="0" smtClean="0">
                <a:latin typeface="+mn-lt"/>
              </a:rPr>
              <a:t>Chef d’orchestre du projet</a:t>
            </a:r>
          </a:p>
          <a:p>
            <a:pPr marL="171450" indent="-171450">
              <a:buFont typeface="Arial" panose="020B0604020202020204" pitchFamily="34" charset="0"/>
              <a:buChar char="•"/>
            </a:pPr>
            <a:r>
              <a:rPr lang="fr-FR" sz="1600" dirty="0" smtClean="0">
                <a:latin typeface="+mn-lt"/>
              </a:rPr>
              <a:t>Responsabilité opérationnelle de la mise en œuvre</a:t>
            </a:r>
          </a:p>
          <a:p>
            <a:pPr marL="171450" indent="-171450">
              <a:buFont typeface="Arial" panose="020B0604020202020204" pitchFamily="34" charset="0"/>
              <a:buChar char="•"/>
            </a:pPr>
            <a:r>
              <a:rPr lang="fr-FR" sz="1600" dirty="0" smtClean="0">
                <a:latin typeface="+mn-lt"/>
              </a:rPr>
              <a:t>Représentation</a:t>
            </a:r>
            <a:endParaRPr lang="fr-FR" sz="1600" dirty="0">
              <a:latin typeface="+mn-lt"/>
            </a:endParaRPr>
          </a:p>
        </p:txBody>
      </p:sp>
      <p:sp>
        <p:nvSpPr>
          <p:cNvPr id="11" name="Rectangle 10"/>
          <p:cNvSpPr/>
          <p:nvPr/>
        </p:nvSpPr>
        <p:spPr>
          <a:xfrm>
            <a:off x="2775628" y="6414246"/>
            <a:ext cx="4754725" cy="338554"/>
          </a:xfrm>
          <a:prstGeom prst="rect">
            <a:avLst/>
          </a:prstGeom>
        </p:spPr>
        <p:txBody>
          <a:bodyPr wrap="square">
            <a:spAutoFit/>
          </a:bodyPr>
          <a:lstStyle/>
          <a:p>
            <a:r>
              <a:rPr lang="fr-FR" sz="1600" i="1" dirty="0" smtClean="0">
                <a:solidFill>
                  <a:schemeClr val="accent2"/>
                </a:solidFill>
                <a:latin typeface="+mn-lt"/>
              </a:rPr>
              <a:t>Définis en phase de mise en œuvre</a:t>
            </a:r>
          </a:p>
        </p:txBody>
      </p:sp>
      <p:sp>
        <p:nvSpPr>
          <p:cNvPr id="12" name="Rectangle à coins arrondis 11"/>
          <p:cNvSpPr/>
          <p:nvPr/>
        </p:nvSpPr>
        <p:spPr>
          <a:xfrm>
            <a:off x="363079" y="4649019"/>
            <a:ext cx="2286000" cy="551339"/>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solidFill>
                  <a:schemeClr val="tx1"/>
                </a:solidFill>
              </a:rPr>
              <a:t>Groupe projet</a:t>
            </a:r>
            <a:endParaRPr lang="fr-FR" sz="1800" dirty="0">
              <a:solidFill>
                <a:schemeClr val="tx1"/>
              </a:solidFill>
            </a:endParaRPr>
          </a:p>
        </p:txBody>
      </p:sp>
      <p:sp>
        <p:nvSpPr>
          <p:cNvPr id="13" name="Rectangle 12"/>
          <p:cNvSpPr/>
          <p:nvPr/>
        </p:nvSpPr>
        <p:spPr>
          <a:xfrm>
            <a:off x="2775628" y="4595231"/>
            <a:ext cx="6139773" cy="1815882"/>
          </a:xfrm>
          <a:prstGeom prst="rect">
            <a:avLst/>
          </a:prstGeom>
        </p:spPr>
        <p:txBody>
          <a:bodyPr wrap="square">
            <a:spAutoFit/>
          </a:bodyPr>
          <a:lstStyle/>
          <a:p>
            <a:r>
              <a:rPr lang="fr-FR" sz="1600" dirty="0" smtClean="0">
                <a:solidFill>
                  <a:schemeClr val="accent2"/>
                </a:solidFill>
                <a:latin typeface="+mn-lt"/>
              </a:rPr>
              <a:t>Equipe projet, CD, directions d’établissements (ES et ESMS), structures</a:t>
            </a:r>
            <a:r>
              <a:rPr lang="fr-FR" sz="1600" dirty="0">
                <a:solidFill>
                  <a:schemeClr val="accent2"/>
                </a:solidFill>
                <a:latin typeface="+mn-lt"/>
              </a:rPr>
              <a:t>, </a:t>
            </a:r>
            <a:r>
              <a:rPr lang="fr-FR" sz="1600" dirty="0" smtClean="0">
                <a:solidFill>
                  <a:schemeClr val="accent2"/>
                </a:solidFill>
                <a:latin typeface="+mn-lt"/>
              </a:rPr>
              <a:t>acteurs </a:t>
            </a:r>
            <a:r>
              <a:rPr lang="fr-FR" sz="1600" dirty="0">
                <a:solidFill>
                  <a:schemeClr val="accent2"/>
                </a:solidFill>
                <a:latin typeface="+mn-lt"/>
              </a:rPr>
              <a:t>de terrain, </a:t>
            </a:r>
            <a:r>
              <a:rPr lang="fr-FR" sz="1600" dirty="0" smtClean="0">
                <a:solidFill>
                  <a:schemeClr val="accent2"/>
                </a:solidFill>
                <a:latin typeface="+mn-lt"/>
              </a:rPr>
              <a:t>etc. </a:t>
            </a:r>
            <a:r>
              <a:rPr lang="fr-FR" sz="1600" b="0" i="1" dirty="0" smtClean="0">
                <a:solidFill>
                  <a:schemeClr val="accent2"/>
                </a:solidFill>
                <a:latin typeface="+mn-lt"/>
              </a:rPr>
              <a:t>(évolution possible en phase de mise en œuvre)</a:t>
            </a:r>
          </a:p>
          <a:p>
            <a:r>
              <a:rPr lang="fr-FR" sz="1600" dirty="0" smtClean="0">
                <a:solidFill>
                  <a:schemeClr val="accent6"/>
                </a:solidFill>
                <a:latin typeface="+mn-lt"/>
              </a:rPr>
              <a:t>Réunions autant que de besoin</a:t>
            </a:r>
          </a:p>
          <a:p>
            <a:pPr marL="171450" indent="-171450">
              <a:buFont typeface="Arial" panose="020B0604020202020204" pitchFamily="34" charset="0"/>
              <a:buChar char="•"/>
            </a:pPr>
            <a:r>
              <a:rPr lang="fr-FR" sz="1600" dirty="0" smtClean="0">
                <a:latin typeface="+mn-lt"/>
              </a:rPr>
              <a:t>Réaliser les travaux de diagnostic et définir la FDR</a:t>
            </a:r>
          </a:p>
          <a:p>
            <a:pPr marL="171450" indent="-171450">
              <a:buFont typeface="Arial" panose="020B0604020202020204" pitchFamily="34" charset="0"/>
              <a:buChar char="•"/>
            </a:pPr>
            <a:r>
              <a:rPr lang="fr-FR" sz="1600" dirty="0" smtClean="0">
                <a:latin typeface="+mn-lt"/>
              </a:rPr>
              <a:t>Suivre la mise en œuvre de la démarche</a:t>
            </a:r>
          </a:p>
          <a:p>
            <a:pPr marL="171450" indent="-171450">
              <a:buFont typeface="Arial" panose="020B0604020202020204" pitchFamily="34" charset="0"/>
              <a:buChar char="•"/>
            </a:pPr>
            <a:r>
              <a:rPr lang="fr-FR" sz="1600" dirty="0">
                <a:latin typeface="+mn-lt"/>
              </a:rPr>
              <a:t>Veiller au respect des orientations décidées par le </a:t>
            </a:r>
            <a:r>
              <a:rPr lang="fr-FR" sz="1600" dirty="0" err="1">
                <a:latin typeface="+mn-lt"/>
              </a:rPr>
              <a:t>copil</a:t>
            </a:r>
            <a:endParaRPr lang="fr-FR" sz="1600" dirty="0">
              <a:latin typeface="+mn-lt"/>
            </a:endParaRPr>
          </a:p>
          <a:p>
            <a:pPr marL="171450" indent="-171450">
              <a:buFont typeface="Arial" panose="020B0604020202020204" pitchFamily="34" charset="0"/>
              <a:buChar char="•"/>
            </a:pPr>
            <a:r>
              <a:rPr lang="fr-FR" sz="1600" dirty="0">
                <a:latin typeface="+mn-lt"/>
              </a:rPr>
              <a:t>Veiller à la cohérence du </a:t>
            </a:r>
            <a:r>
              <a:rPr lang="fr-FR" sz="1600" dirty="0" smtClean="0">
                <a:latin typeface="+mn-lt"/>
              </a:rPr>
              <a:t>projet</a:t>
            </a:r>
            <a:endParaRPr lang="fr-FR" sz="1600" dirty="0">
              <a:latin typeface="+mn-lt"/>
            </a:endParaRPr>
          </a:p>
        </p:txBody>
      </p:sp>
      <p:sp>
        <p:nvSpPr>
          <p:cNvPr id="14" name="Rectangle à coins arrondis 13"/>
          <p:cNvSpPr/>
          <p:nvPr/>
        </p:nvSpPr>
        <p:spPr>
          <a:xfrm>
            <a:off x="129716" y="5994256"/>
            <a:ext cx="2286000" cy="376518"/>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smtClean="0">
                <a:solidFill>
                  <a:schemeClr val="tx1"/>
                </a:solidFill>
              </a:rPr>
              <a:t>Réunions plénières</a:t>
            </a:r>
            <a:endParaRPr lang="fr-FR" sz="1800" dirty="0">
              <a:solidFill>
                <a:schemeClr val="tx1"/>
              </a:solidFill>
            </a:endParaRPr>
          </a:p>
        </p:txBody>
      </p:sp>
    </p:spTree>
    <p:extLst>
      <p:ext uri="{BB962C8B-B14F-4D97-AF65-F5344CB8AC3E}">
        <p14:creationId xmlns:p14="http://schemas.microsoft.com/office/powerpoint/2010/main" xmlns="" val="1548562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err="1" smtClean="0"/>
              <a:t>Autodiag</a:t>
            </a:r>
            <a:r>
              <a:rPr lang="fr-FR" dirty="0" smtClean="0"/>
              <a:t> en psychiatrie </a:t>
            </a:r>
            <a:r>
              <a:rPr lang="fr-FR" sz="1400" dirty="0" smtClean="0"/>
              <a:t>(Benoît Servant)</a:t>
            </a:r>
            <a:endParaRPr lang="fr-FR" sz="1400" dirty="0"/>
          </a:p>
        </p:txBody>
      </p:sp>
      <p:sp>
        <p:nvSpPr>
          <p:cNvPr id="2" name="Espace réservé du contenu 1"/>
          <p:cNvSpPr>
            <a:spLocks noGrp="1"/>
          </p:cNvSpPr>
          <p:nvPr>
            <p:ph sz="quarter" idx="13"/>
          </p:nvPr>
        </p:nvSpPr>
        <p:spPr>
          <a:xfrm>
            <a:off x="2209800" y="832513"/>
            <a:ext cx="6705600" cy="5923129"/>
          </a:xfrm>
        </p:spPr>
        <p:txBody>
          <a:bodyPr>
            <a:normAutofit fontScale="70000" lnSpcReduction="20000"/>
          </a:bodyPr>
          <a:lstStyle/>
          <a:p>
            <a:r>
              <a:rPr lang="fr-FR" sz="2600" dirty="0">
                <a:latin typeface="Arial Narrow" panose="020B0606020202030204" pitchFamily="34" charset="0"/>
              </a:rPr>
              <a:t>L’outil autodiag en psychiatrie et santé mentale est un outil de dialogue interne et externe qui permet de vérifier le niveau d’acceptation et d’engagement à s’inscrire comme intervenant actif dans le parcours de vie personnes vivant avec des troubles psychiques chroniques.</a:t>
            </a:r>
          </a:p>
          <a:p>
            <a:r>
              <a:rPr lang="fr-FR" sz="2600" dirty="0">
                <a:latin typeface="Arial Narrow" panose="020B0606020202030204" pitchFamily="34" charset="0"/>
              </a:rPr>
              <a:t>Il peut être utilisé à l’occasion de l’association de l’établissement dans la démarche du DTPSM ou à l’occasion de l’élaboration d’un projet de service, de pôle, ou du projet d’établissement. </a:t>
            </a:r>
          </a:p>
          <a:p>
            <a:r>
              <a:rPr lang="fr-FR" sz="2600" dirty="0">
                <a:latin typeface="Arial Narrow" panose="020B0606020202030204" pitchFamily="34" charset="0"/>
              </a:rPr>
              <a:t>L’outil est constitué de </a:t>
            </a:r>
            <a:r>
              <a:rPr lang="fr-FR" sz="2600" dirty="0">
                <a:latin typeface="Arial Narrow" panose="020B0606020202030204" pitchFamily="34" charset="0"/>
                <a:hlinkClick r:id="rId2" action="ppaction://hlinkfile"/>
              </a:rPr>
              <a:t>72 questions </a:t>
            </a:r>
            <a:r>
              <a:rPr lang="fr-FR" sz="2600" dirty="0">
                <a:latin typeface="Arial Narrow" panose="020B0606020202030204" pitchFamily="34" charset="0"/>
              </a:rPr>
              <a:t>qui permettent d’interroger le positionnement de l’établissement, du service ou du pôle au regard des 5 « portes d’entrée » où sont constatés  les risques de rupture les plus fréquents dans le parcours de la </a:t>
            </a:r>
            <a:r>
              <a:rPr lang="fr-FR" sz="2600" dirty="0" smtClean="0">
                <a:latin typeface="Arial Narrow" panose="020B0606020202030204" pitchFamily="34" charset="0"/>
              </a:rPr>
              <a:t>personne</a:t>
            </a:r>
            <a:r>
              <a:rPr lang="fr-FR" sz="2600" dirty="0">
                <a:latin typeface="Arial Narrow" panose="020B0606020202030204" pitchFamily="34" charset="0"/>
              </a:rPr>
              <a:t> </a:t>
            </a:r>
          </a:p>
          <a:p>
            <a:r>
              <a:rPr lang="fr-FR" sz="2600" dirty="0">
                <a:latin typeface="Arial Narrow" panose="020B0606020202030204" pitchFamily="34" charset="0"/>
              </a:rPr>
              <a:t>Pour chaque item, les réponses apportées par l’établissement, le service ou le pôle sont analysées sous l’angle de la communication, des pratiques professionnelles et du pilotage.</a:t>
            </a:r>
          </a:p>
          <a:p>
            <a:r>
              <a:rPr lang="fr-FR" sz="2600" dirty="0">
                <a:latin typeface="Arial Narrow" panose="020B0606020202030204" pitchFamily="34" charset="0"/>
              </a:rPr>
              <a:t>L’outil permet ainsi d’objectiver les organisations permettant d’assurer une prise en compte de la personne dans sa globalité, de mieux gérer les situations de crise et de préparer et de réussir la sortie du patient. </a:t>
            </a:r>
          </a:p>
          <a:p>
            <a:r>
              <a:rPr lang="fr-FR" sz="2600" dirty="0">
                <a:latin typeface="Arial Narrow" panose="020B0606020202030204" pitchFamily="34" charset="0"/>
              </a:rPr>
              <a:t>Le résultat est traduit sous forme de radar ce qui permet de visualiser très rapidement les points forts et les axes d’amélioration.</a:t>
            </a:r>
          </a:p>
          <a:p>
            <a:r>
              <a:rPr lang="fr-FR" sz="2600" dirty="0">
                <a:latin typeface="Arial Narrow" panose="020B0606020202030204" pitchFamily="34" charset="0"/>
              </a:rPr>
              <a:t>L’établissement qui s’en sert pourra ainsi engager les mesures correctrices pour aborder le patient dans son environnement et s’inscrire dans le parcours territorial</a:t>
            </a:r>
            <a:r>
              <a:rPr lang="fr-FR" sz="2600" dirty="0" smtClean="0">
                <a:latin typeface="Arial Narrow" panose="020B0606020202030204" pitchFamily="34" charset="0"/>
              </a:rPr>
              <a:t>.</a:t>
            </a:r>
            <a:r>
              <a:rPr lang="fr-FR" sz="2600" dirty="0">
                <a:latin typeface="Arial Narrow" panose="020B0606020202030204" pitchFamily="34" charset="0"/>
              </a:rPr>
              <a:t> </a:t>
            </a:r>
            <a:endParaRPr lang="fr-FR" dirty="0"/>
          </a:p>
        </p:txBody>
      </p:sp>
      <p:sp>
        <p:nvSpPr>
          <p:cNvPr id="33" name="Rectangle 1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711325" algn="l"/>
              </a:tabLst>
              <a:defRPr>
                <a:solidFill>
                  <a:schemeClr val="tx1"/>
                </a:solidFill>
                <a:latin typeface="Arial" pitchFamily="34" charset="0"/>
                <a:cs typeface="Arial" pitchFamily="34" charset="0"/>
              </a:defRPr>
            </a:lvl1pPr>
            <a:lvl2pPr fontAlgn="base">
              <a:spcBef>
                <a:spcPct val="0"/>
              </a:spcBef>
              <a:spcAft>
                <a:spcPct val="0"/>
              </a:spcAft>
              <a:tabLst>
                <a:tab pos="1711325" algn="l"/>
              </a:tabLst>
              <a:defRPr>
                <a:solidFill>
                  <a:schemeClr val="tx1"/>
                </a:solidFill>
                <a:latin typeface="Arial" pitchFamily="34" charset="0"/>
                <a:cs typeface="Arial" pitchFamily="34" charset="0"/>
              </a:defRPr>
            </a:lvl2pPr>
            <a:lvl3pPr fontAlgn="base">
              <a:spcBef>
                <a:spcPct val="0"/>
              </a:spcBef>
              <a:spcAft>
                <a:spcPct val="0"/>
              </a:spcAft>
              <a:tabLst>
                <a:tab pos="1711325" algn="l"/>
              </a:tabLst>
              <a:defRPr>
                <a:solidFill>
                  <a:schemeClr val="tx1"/>
                </a:solidFill>
                <a:latin typeface="Arial" pitchFamily="34" charset="0"/>
                <a:cs typeface="Arial" pitchFamily="34" charset="0"/>
              </a:defRPr>
            </a:lvl3pPr>
            <a:lvl4pPr fontAlgn="base">
              <a:spcBef>
                <a:spcPct val="0"/>
              </a:spcBef>
              <a:spcAft>
                <a:spcPct val="0"/>
              </a:spcAft>
              <a:tabLst>
                <a:tab pos="1711325" algn="l"/>
              </a:tabLst>
              <a:defRPr>
                <a:solidFill>
                  <a:schemeClr val="tx1"/>
                </a:solidFill>
                <a:latin typeface="Arial" pitchFamily="34" charset="0"/>
                <a:cs typeface="Arial" pitchFamily="34" charset="0"/>
              </a:defRPr>
            </a:lvl4pPr>
            <a:lvl5pPr fontAlgn="base">
              <a:spcBef>
                <a:spcPct val="0"/>
              </a:spcBef>
              <a:spcAft>
                <a:spcPct val="0"/>
              </a:spcAft>
              <a:tabLst>
                <a:tab pos="1711325" algn="l"/>
              </a:tabLst>
              <a:defRPr>
                <a:solidFill>
                  <a:schemeClr val="tx1"/>
                </a:solidFill>
                <a:latin typeface="Arial" pitchFamily="34" charset="0"/>
                <a:cs typeface="Arial" pitchFamily="34" charset="0"/>
              </a:defRPr>
            </a:lvl5pPr>
            <a:lvl6pPr fontAlgn="base">
              <a:spcBef>
                <a:spcPct val="0"/>
              </a:spcBef>
              <a:spcAft>
                <a:spcPct val="0"/>
              </a:spcAft>
              <a:tabLst>
                <a:tab pos="1711325" algn="l"/>
              </a:tabLst>
              <a:defRPr>
                <a:solidFill>
                  <a:schemeClr val="tx1"/>
                </a:solidFill>
                <a:latin typeface="Arial" pitchFamily="34" charset="0"/>
                <a:cs typeface="Arial" pitchFamily="34" charset="0"/>
              </a:defRPr>
            </a:lvl6pPr>
            <a:lvl7pPr fontAlgn="base">
              <a:spcBef>
                <a:spcPct val="0"/>
              </a:spcBef>
              <a:spcAft>
                <a:spcPct val="0"/>
              </a:spcAft>
              <a:tabLst>
                <a:tab pos="1711325" algn="l"/>
              </a:tabLst>
              <a:defRPr>
                <a:solidFill>
                  <a:schemeClr val="tx1"/>
                </a:solidFill>
                <a:latin typeface="Arial" pitchFamily="34" charset="0"/>
                <a:cs typeface="Arial" pitchFamily="34" charset="0"/>
              </a:defRPr>
            </a:lvl7pPr>
            <a:lvl8pPr fontAlgn="base">
              <a:spcBef>
                <a:spcPct val="0"/>
              </a:spcBef>
              <a:spcAft>
                <a:spcPct val="0"/>
              </a:spcAft>
              <a:tabLst>
                <a:tab pos="1711325" algn="l"/>
              </a:tabLst>
              <a:defRPr>
                <a:solidFill>
                  <a:schemeClr val="tx1"/>
                </a:solidFill>
                <a:latin typeface="Arial" pitchFamily="34" charset="0"/>
                <a:cs typeface="Arial" pitchFamily="34" charset="0"/>
              </a:defRPr>
            </a:lvl8pPr>
            <a:lvl9pPr fontAlgn="base">
              <a:spcBef>
                <a:spcPct val="0"/>
              </a:spcBef>
              <a:spcAft>
                <a:spcPct val="0"/>
              </a:spcAft>
              <a:tabLst>
                <a:tab pos="17113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11325" algn="l"/>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31598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6" name="Image 5"/>
          <p:cNvPicPr>
            <a:picLocks noChangeAspect="1"/>
          </p:cNvPicPr>
          <p:nvPr/>
        </p:nvPicPr>
        <p:blipFill>
          <a:blip r:embed="rId2" cstate="print"/>
          <a:stretch>
            <a:fillRect/>
          </a:stretch>
        </p:blipFill>
        <p:spPr>
          <a:xfrm>
            <a:off x="53788" y="40263"/>
            <a:ext cx="9009530" cy="4749866"/>
          </a:xfrm>
          <a:prstGeom prst="rect">
            <a:avLst/>
          </a:prstGeom>
        </p:spPr>
      </p:pic>
      <p:pic>
        <p:nvPicPr>
          <p:cNvPr id="8" name="Image 7"/>
          <p:cNvPicPr>
            <a:picLocks noChangeAspect="1"/>
          </p:cNvPicPr>
          <p:nvPr/>
        </p:nvPicPr>
        <p:blipFill>
          <a:blip r:embed="rId3" cstate="print"/>
          <a:stretch>
            <a:fillRect/>
          </a:stretch>
        </p:blipFill>
        <p:spPr>
          <a:xfrm>
            <a:off x="5311322" y="4922098"/>
            <a:ext cx="2474792" cy="1478227"/>
          </a:xfrm>
          <a:prstGeom prst="rect">
            <a:avLst/>
          </a:prstGeom>
          <a:ln>
            <a:solidFill>
              <a:schemeClr val="accent2"/>
            </a:solidFill>
          </a:ln>
        </p:spPr>
      </p:pic>
      <p:sp>
        <p:nvSpPr>
          <p:cNvPr id="9" name="Ellipse 8"/>
          <p:cNvSpPr/>
          <p:nvPr/>
        </p:nvSpPr>
        <p:spPr>
          <a:xfrm>
            <a:off x="8162365" y="3926541"/>
            <a:ext cx="718226" cy="430306"/>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en angle 10"/>
          <p:cNvCxnSpPr>
            <a:stCxn id="9" idx="4"/>
            <a:endCxn id="8" idx="3"/>
          </p:cNvCxnSpPr>
          <p:nvPr/>
        </p:nvCxnSpPr>
        <p:spPr>
          <a:xfrm rot="5400000">
            <a:off x="7501614" y="4641347"/>
            <a:ext cx="1304365" cy="735364"/>
          </a:xfrm>
          <a:prstGeom prst="bentConnector2">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21325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Image 4"/>
          <p:cNvPicPr>
            <a:picLocks noChangeAspect="1"/>
          </p:cNvPicPr>
          <p:nvPr/>
        </p:nvPicPr>
        <p:blipFill>
          <a:blip r:embed="rId2" cstate="print"/>
          <a:stretch>
            <a:fillRect/>
          </a:stretch>
        </p:blipFill>
        <p:spPr>
          <a:xfrm>
            <a:off x="235411" y="461030"/>
            <a:ext cx="8769408" cy="1995770"/>
          </a:xfrm>
          <a:prstGeom prst="rect">
            <a:avLst/>
          </a:prstGeom>
        </p:spPr>
      </p:pic>
      <p:pic>
        <p:nvPicPr>
          <p:cNvPr id="7" name="Image 6"/>
          <p:cNvPicPr>
            <a:picLocks noChangeAspect="1"/>
          </p:cNvPicPr>
          <p:nvPr/>
        </p:nvPicPr>
        <p:blipFill rotWithShape="1">
          <a:blip r:embed="rId3" cstate="print"/>
          <a:srcRect b="4110"/>
          <a:stretch/>
        </p:blipFill>
        <p:spPr>
          <a:xfrm>
            <a:off x="318571" y="2384596"/>
            <a:ext cx="8728822" cy="4392721"/>
          </a:xfrm>
          <a:prstGeom prst="rect">
            <a:avLst/>
          </a:prstGeom>
        </p:spPr>
      </p:pic>
    </p:spTree>
    <p:extLst>
      <p:ext uri="{BB962C8B-B14F-4D97-AF65-F5344CB8AC3E}">
        <p14:creationId xmlns:p14="http://schemas.microsoft.com/office/powerpoint/2010/main" xmlns="" val="1129732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Image 5"/>
          <p:cNvPicPr>
            <a:picLocks noChangeAspect="1"/>
          </p:cNvPicPr>
          <p:nvPr/>
        </p:nvPicPr>
        <p:blipFill rotWithShape="1">
          <a:blip r:embed="rId2" cstate="print"/>
          <a:srcRect l="15171" t="11949" r="17962" b="5883"/>
          <a:stretch/>
        </p:blipFill>
        <p:spPr>
          <a:xfrm>
            <a:off x="40341" y="645459"/>
            <a:ext cx="8700247" cy="6010836"/>
          </a:xfrm>
          <a:prstGeom prst="rect">
            <a:avLst/>
          </a:prstGeom>
        </p:spPr>
      </p:pic>
    </p:spTree>
    <p:extLst>
      <p:ext uri="{BB962C8B-B14F-4D97-AF65-F5344CB8AC3E}">
        <p14:creationId xmlns:p14="http://schemas.microsoft.com/office/powerpoint/2010/main" xmlns="" val="2308761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196268"/>
            <a:ext cx="6705600" cy="1926681"/>
          </a:xfrm>
        </p:spPr>
        <p:txBody>
          <a:bodyPr>
            <a:spAutoFit/>
          </a:bodyPr>
          <a:lstStyle/>
          <a:p>
            <a:endParaRPr lang="fr-FR" dirty="0" smtClean="0"/>
          </a:p>
          <a:p>
            <a:endParaRPr lang="fr-FR" dirty="0"/>
          </a:p>
          <a:p>
            <a:pPr marL="0" indent="0">
              <a:buNone/>
            </a:pPr>
            <a:endParaRPr lang="fr-FR" dirty="0"/>
          </a:p>
          <a:p>
            <a:pPr marL="0" indent="0">
              <a:buNone/>
            </a:pPr>
            <a:r>
              <a:rPr lang="fr-FR" sz="1800" dirty="0" smtClean="0"/>
              <a:t>En conclusion </a:t>
            </a:r>
            <a:endParaRPr lang="fr-FR" sz="1800" b="1" dirty="0" smtClean="0"/>
          </a:p>
          <a:p>
            <a:pPr lvl="2"/>
            <a:endParaRPr lang="fr-FR" sz="1800" dirty="0"/>
          </a:p>
          <a:p>
            <a:pPr lvl="2"/>
            <a:endParaRPr lang="fr-FR" sz="1800" dirty="0"/>
          </a:p>
        </p:txBody>
      </p:sp>
    </p:spTree>
    <p:extLst>
      <p:ext uri="{BB962C8B-B14F-4D97-AF65-F5344CB8AC3E}">
        <p14:creationId xmlns:p14="http://schemas.microsoft.com/office/powerpoint/2010/main" xmlns="" val="996634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extLst/>
          </p:nvPr>
        </p:nvGraphicFramePr>
        <p:xfrm>
          <a:off x="2001442" y="1192"/>
          <a:ext cx="1190" cy="1190"/>
        </p:xfrm>
        <a:graphic>
          <a:graphicData uri="http://schemas.openxmlformats.org/presentationml/2006/ole">
            <p:oleObj spid="_x0000_s10252" name="Diapositive think-cell" r:id="rId4" imgW="270" imgH="270" progId="">
              <p:embed/>
            </p:oleObj>
          </a:graphicData>
        </a:graphic>
      </p:graphicFrame>
      <p:sp>
        <p:nvSpPr>
          <p:cNvPr id="10" name="Flèche vers le bas 9"/>
          <p:cNvSpPr/>
          <p:nvPr/>
        </p:nvSpPr>
        <p:spPr>
          <a:xfrm>
            <a:off x="3329863" y="1106742"/>
            <a:ext cx="2079122" cy="5677599"/>
          </a:xfrm>
          <a:prstGeom prst="downArrow">
            <a:avLst>
              <a:gd name="adj1" fmla="val 50000"/>
              <a:gd name="adj2" fmla="val 2539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a:p>
        </p:txBody>
      </p:sp>
      <p:cxnSp>
        <p:nvCxnSpPr>
          <p:cNvPr id="11" name="Connecteur droit 10"/>
          <p:cNvCxnSpPr/>
          <p:nvPr/>
        </p:nvCxnSpPr>
        <p:spPr>
          <a:xfrm>
            <a:off x="723331" y="2074460"/>
            <a:ext cx="7697338" cy="27295"/>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736979" y="3698544"/>
            <a:ext cx="7670042" cy="68238"/>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41445" y="5991369"/>
            <a:ext cx="7915701" cy="68237"/>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761911" y="1214754"/>
            <a:ext cx="1118636" cy="461665"/>
          </a:xfrm>
          <a:prstGeom prst="rect">
            <a:avLst/>
          </a:prstGeom>
          <a:noFill/>
        </p:spPr>
        <p:txBody>
          <a:bodyPr wrap="square" rtlCol="0">
            <a:spAutoFit/>
          </a:bodyPr>
          <a:lstStyle/>
          <a:p>
            <a:pPr algn="ctr"/>
            <a:r>
              <a:rPr lang="fr-FR" sz="1200" dirty="0">
                <a:solidFill>
                  <a:schemeClr val="bg1"/>
                </a:solidFill>
              </a:rPr>
              <a:t>Prérequis</a:t>
            </a:r>
          </a:p>
          <a:p>
            <a:pPr algn="ctr"/>
            <a:r>
              <a:rPr lang="fr-FR" sz="1200" dirty="0">
                <a:solidFill>
                  <a:schemeClr val="bg1"/>
                </a:solidFill>
              </a:rPr>
              <a:t>Cadrage </a:t>
            </a:r>
          </a:p>
        </p:txBody>
      </p:sp>
      <p:sp>
        <p:nvSpPr>
          <p:cNvPr id="15" name="ZoneTexte 14"/>
          <p:cNvSpPr txBox="1"/>
          <p:nvPr/>
        </p:nvSpPr>
        <p:spPr>
          <a:xfrm>
            <a:off x="3816501" y="2052140"/>
            <a:ext cx="1133298" cy="646331"/>
          </a:xfrm>
          <a:prstGeom prst="rect">
            <a:avLst/>
          </a:prstGeom>
          <a:noFill/>
        </p:spPr>
        <p:txBody>
          <a:bodyPr wrap="square" rtlCol="0">
            <a:spAutoFit/>
          </a:bodyPr>
          <a:lstStyle/>
          <a:p>
            <a:pPr algn="ctr"/>
            <a:r>
              <a:rPr lang="fr-FR" sz="1200" dirty="0">
                <a:solidFill>
                  <a:schemeClr val="bg1"/>
                </a:solidFill>
              </a:rPr>
              <a:t>Diagnostic territorial partagé  </a:t>
            </a:r>
          </a:p>
        </p:txBody>
      </p:sp>
      <p:sp>
        <p:nvSpPr>
          <p:cNvPr id="16" name="ZoneTexte 15"/>
          <p:cNvSpPr txBox="1"/>
          <p:nvPr/>
        </p:nvSpPr>
        <p:spPr>
          <a:xfrm>
            <a:off x="3815916" y="5049180"/>
            <a:ext cx="1133298" cy="830997"/>
          </a:xfrm>
          <a:prstGeom prst="rect">
            <a:avLst/>
          </a:prstGeom>
          <a:noFill/>
        </p:spPr>
        <p:txBody>
          <a:bodyPr wrap="square" rtlCol="0">
            <a:spAutoFit/>
          </a:bodyPr>
          <a:lstStyle/>
          <a:p>
            <a:pPr algn="ctr"/>
            <a:r>
              <a:rPr lang="fr-FR" sz="1200" dirty="0">
                <a:solidFill>
                  <a:schemeClr val="bg1"/>
                </a:solidFill>
              </a:rPr>
              <a:t>Mise en œuvre  de la feuille de route</a:t>
            </a:r>
          </a:p>
        </p:txBody>
      </p:sp>
      <p:sp>
        <p:nvSpPr>
          <p:cNvPr id="17" name="ZoneTexte 16"/>
          <p:cNvSpPr txBox="1"/>
          <p:nvPr/>
        </p:nvSpPr>
        <p:spPr>
          <a:xfrm>
            <a:off x="3815916" y="6183306"/>
            <a:ext cx="1118636" cy="276999"/>
          </a:xfrm>
          <a:prstGeom prst="rect">
            <a:avLst/>
          </a:prstGeom>
          <a:noFill/>
        </p:spPr>
        <p:txBody>
          <a:bodyPr wrap="square" rtlCol="0">
            <a:spAutoFit/>
          </a:bodyPr>
          <a:lstStyle/>
          <a:p>
            <a:pPr algn="ctr"/>
            <a:r>
              <a:rPr lang="fr-FR" sz="1200" dirty="0">
                <a:solidFill>
                  <a:schemeClr val="bg1"/>
                </a:solidFill>
              </a:rPr>
              <a:t>Et après ?</a:t>
            </a:r>
          </a:p>
        </p:txBody>
      </p:sp>
      <p:cxnSp>
        <p:nvCxnSpPr>
          <p:cNvPr id="32" name="Connecteur droit 31"/>
          <p:cNvCxnSpPr/>
          <p:nvPr/>
        </p:nvCxnSpPr>
        <p:spPr>
          <a:xfrm flipV="1">
            <a:off x="873457" y="4954138"/>
            <a:ext cx="7547212" cy="191069"/>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761910" y="3915054"/>
            <a:ext cx="1226648" cy="830997"/>
          </a:xfrm>
          <a:prstGeom prst="rect">
            <a:avLst/>
          </a:prstGeom>
          <a:noFill/>
        </p:spPr>
        <p:txBody>
          <a:bodyPr wrap="square" rtlCol="0">
            <a:spAutoFit/>
          </a:bodyPr>
          <a:lstStyle/>
          <a:p>
            <a:pPr algn="ctr"/>
            <a:r>
              <a:rPr lang="fr-FR" sz="1200" dirty="0">
                <a:solidFill>
                  <a:schemeClr val="bg1"/>
                </a:solidFill>
              </a:rPr>
              <a:t>Elaboration d’une Feuille de route</a:t>
            </a:r>
          </a:p>
          <a:p>
            <a:pPr algn="ctr"/>
            <a:r>
              <a:rPr lang="fr-FR" sz="1200" dirty="0">
                <a:solidFill>
                  <a:schemeClr val="bg1"/>
                </a:solidFill>
              </a:rPr>
              <a:t>opérationnelle </a:t>
            </a:r>
          </a:p>
        </p:txBody>
      </p:sp>
      <p:sp>
        <p:nvSpPr>
          <p:cNvPr id="37" name="Rectangle 36"/>
          <p:cNvSpPr/>
          <p:nvPr/>
        </p:nvSpPr>
        <p:spPr>
          <a:xfrm>
            <a:off x="545909" y="2725167"/>
            <a:ext cx="3124937" cy="938719"/>
          </a:xfrm>
          <a:prstGeom prst="rect">
            <a:avLst/>
          </a:prstGeom>
        </p:spPr>
        <p:txBody>
          <a:bodyPr wrap="square">
            <a:spAutoFit/>
          </a:bodyPr>
          <a:lstStyle/>
          <a:p>
            <a:r>
              <a:rPr lang="fr-FR" sz="1100" dirty="0"/>
              <a:t>Objectiver les besoins populationnels par rapport à l’offre du territoire</a:t>
            </a:r>
          </a:p>
          <a:p>
            <a:r>
              <a:rPr lang="fr-FR" sz="1100" dirty="0"/>
              <a:t>Décrire les dynamiques existantes et identifier les freins et leviers</a:t>
            </a:r>
          </a:p>
          <a:p>
            <a:r>
              <a:rPr lang="fr-FR" sz="1100" dirty="0"/>
              <a:t>Définir et prioriser les objectifs</a:t>
            </a:r>
          </a:p>
        </p:txBody>
      </p:sp>
      <p:sp>
        <p:nvSpPr>
          <p:cNvPr id="38" name="ZoneTexte 37"/>
          <p:cNvSpPr txBox="1"/>
          <p:nvPr/>
        </p:nvSpPr>
        <p:spPr>
          <a:xfrm>
            <a:off x="4950042" y="728700"/>
            <a:ext cx="1657676" cy="207749"/>
          </a:xfrm>
          <a:prstGeom prst="rect">
            <a:avLst/>
          </a:prstGeom>
          <a:noFill/>
        </p:spPr>
        <p:txBody>
          <a:bodyPr wrap="square" rtlCol="0">
            <a:spAutoFit/>
          </a:bodyPr>
          <a:lstStyle/>
          <a:p>
            <a:pPr algn="ctr"/>
            <a:r>
              <a:rPr lang="fr-FR" sz="750" u="sng" dirty="0"/>
              <a:t>Productions de l’ANAP </a:t>
            </a:r>
          </a:p>
        </p:txBody>
      </p:sp>
      <p:sp>
        <p:nvSpPr>
          <p:cNvPr id="39" name="ZoneTexte 38"/>
          <p:cNvSpPr txBox="1"/>
          <p:nvPr/>
        </p:nvSpPr>
        <p:spPr>
          <a:xfrm>
            <a:off x="1568523" y="729870"/>
            <a:ext cx="1300079" cy="207749"/>
          </a:xfrm>
          <a:prstGeom prst="rect">
            <a:avLst/>
          </a:prstGeom>
          <a:noFill/>
        </p:spPr>
        <p:txBody>
          <a:bodyPr wrap="square" rtlCol="0">
            <a:spAutoFit/>
          </a:bodyPr>
          <a:lstStyle/>
          <a:p>
            <a:pPr algn="ctr"/>
            <a:r>
              <a:rPr lang="fr-FR" sz="750" u="sng" dirty="0">
                <a:solidFill>
                  <a:srgbClr val="FF0000"/>
                </a:solidFill>
              </a:rPr>
              <a:t>Objectifs du terrain </a:t>
            </a:r>
          </a:p>
        </p:txBody>
      </p:sp>
      <p:sp>
        <p:nvSpPr>
          <p:cNvPr id="43" name="Rectangle 42"/>
          <p:cNvSpPr/>
          <p:nvPr/>
        </p:nvSpPr>
        <p:spPr>
          <a:xfrm>
            <a:off x="545909" y="1160748"/>
            <a:ext cx="3446528" cy="938719"/>
          </a:xfrm>
          <a:prstGeom prst="rect">
            <a:avLst/>
          </a:prstGeom>
        </p:spPr>
        <p:txBody>
          <a:bodyPr wrap="square">
            <a:spAutoFit/>
          </a:bodyPr>
          <a:lstStyle/>
          <a:p>
            <a:r>
              <a:rPr lang="fr-FR" sz="1100" dirty="0"/>
              <a:t>Rassembler les éléments de connaissance du terrain (données objectivées et projets en cours)</a:t>
            </a:r>
          </a:p>
          <a:p>
            <a:r>
              <a:rPr lang="fr-FR" sz="1100" dirty="0"/>
              <a:t>Mobiliser les partenaires </a:t>
            </a:r>
          </a:p>
          <a:p>
            <a:r>
              <a:rPr lang="fr-FR" sz="1100" dirty="0"/>
              <a:t>Organiser l’équipe projet </a:t>
            </a:r>
          </a:p>
          <a:p>
            <a:r>
              <a:rPr lang="fr-FR" sz="1100" dirty="0"/>
              <a:t>Construire la gouvernance </a:t>
            </a:r>
          </a:p>
        </p:txBody>
      </p:sp>
      <p:sp>
        <p:nvSpPr>
          <p:cNvPr id="44" name="Rectangle 43"/>
          <p:cNvSpPr/>
          <p:nvPr/>
        </p:nvSpPr>
        <p:spPr>
          <a:xfrm>
            <a:off x="545909" y="3725741"/>
            <a:ext cx="2456597" cy="261610"/>
          </a:xfrm>
          <a:prstGeom prst="rect">
            <a:avLst/>
          </a:prstGeom>
        </p:spPr>
        <p:txBody>
          <a:bodyPr wrap="square">
            <a:spAutoFit/>
          </a:bodyPr>
          <a:lstStyle/>
          <a:p>
            <a:r>
              <a:rPr lang="fr-FR" sz="1100" dirty="0"/>
              <a:t>Choisir et calibrer les actions :</a:t>
            </a:r>
          </a:p>
        </p:txBody>
      </p:sp>
      <p:sp>
        <p:nvSpPr>
          <p:cNvPr id="45" name="Rectangle 44"/>
          <p:cNvSpPr/>
          <p:nvPr/>
        </p:nvSpPr>
        <p:spPr>
          <a:xfrm>
            <a:off x="545909" y="5373216"/>
            <a:ext cx="2512503" cy="430887"/>
          </a:xfrm>
          <a:prstGeom prst="rect">
            <a:avLst/>
          </a:prstGeom>
        </p:spPr>
        <p:txBody>
          <a:bodyPr wrap="square">
            <a:spAutoFit/>
          </a:bodyPr>
          <a:lstStyle/>
          <a:p>
            <a:r>
              <a:rPr lang="fr-FR" sz="1100" dirty="0"/>
              <a:t>Accompagner la mise en œuvre opérationnelle</a:t>
            </a:r>
          </a:p>
        </p:txBody>
      </p:sp>
      <p:sp>
        <p:nvSpPr>
          <p:cNvPr id="4" name="ZoneTexte 3"/>
          <p:cNvSpPr txBox="1"/>
          <p:nvPr/>
        </p:nvSpPr>
        <p:spPr>
          <a:xfrm>
            <a:off x="4896037" y="1376773"/>
            <a:ext cx="2843414" cy="600164"/>
          </a:xfrm>
          <a:prstGeom prst="rect">
            <a:avLst/>
          </a:prstGeom>
          <a:noFill/>
        </p:spPr>
        <p:txBody>
          <a:bodyPr wrap="square" rtlCol="0">
            <a:spAutoFit/>
          </a:bodyPr>
          <a:lstStyle/>
          <a:p>
            <a:pPr marL="214313" indent="-214313">
              <a:buFont typeface="Arial" panose="020B0604020202020204" pitchFamily="34" charset="0"/>
              <a:buChar char="•"/>
            </a:pPr>
            <a:r>
              <a:rPr lang="fr-FR" sz="1100" i="1" dirty="0">
                <a:solidFill>
                  <a:sysClr val="windowText" lastClr="000000"/>
                </a:solidFill>
              </a:rPr>
              <a:t>Lettre de cadrage  </a:t>
            </a:r>
          </a:p>
          <a:p>
            <a:pPr marL="214313" indent="-214313">
              <a:buFont typeface="Arial" panose="020B0604020202020204" pitchFamily="34" charset="0"/>
              <a:buChar char="•"/>
            </a:pPr>
            <a:r>
              <a:rPr lang="fr-FR" sz="1100" i="1" dirty="0">
                <a:solidFill>
                  <a:sysClr val="windowText" lastClr="000000"/>
                </a:solidFill>
              </a:rPr>
              <a:t>Schéma de gouvernance</a:t>
            </a:r>
          </a:p>
          <a:p>
            <a:pPr marL="214313" indent="-214313">
              <a:buFont typeface="Arial" panose="020B0604020202020204" pitchFamily="34" charset="0"/>
              <a:buChar char="•"/>
            </a:pPr>
            <a:r>
              <a:rPr lang="fr-FR" sz="1100" i="1" dirty="0">
                <a:solidFill>
                  <a:sysClr val="windowText" lastClr="000000"/>
                </a:solidFill>
              </a:rPr>
              <a:t>Plan de communication   </a:t>
            </a:r>
          </a:p>
        </p:txBody>
      </p:sp>
      <p:sp>
        <p:nvSpPr>
          <p:cNvPr id="48" name="ZoneTexte 47"/>
          <p:cNvSpPr txBox="1"/>
          <p:nvPr/>
        </p:nvSpPr>
        <p:spPr>
          <a:xfrm>
            <a:off x="3533993" y="715637"/>
            <a:ext cx="1654994" cy="207749"/>
          </a:xfrm>
          <a:prstGeom prst="rect">
            <a:avLst/>
          </a:prstGeom>
          <a:noFill/>
        </p:spPr>
        <p:txBody>
          <a:bodyPr wrap="square" rtlCol="0">
            <a:spAutoFit/>
          </a:bodyPr>
          <a:lstStyle/>
          <a:p>
            <a:pPr algn="ctr"/>
            <a:r>
              <a:rPr lang="fr-FR" sz="750" u="sng" dirty="0">
                <a:solidFill>
                  <a:srgbClr val="FF0000"/>
                </a:solidFill>
              </a:rPr>
              <a:t>Phases du projet</a:t>
            </a:r>
          </a:p>
        </p:txBody>
      </p:sp>
      <p:sp>
        <p:nvSpPr>
          <p:cNvPr id="49" name="ZoneTexte 48"/>
          <p:cNvSpPr txBox="1"/>
          <p:nvPr/>
        </p:nvSpPr>
        <p:spPr>
          <a:xfrm>
            <a:off x="4896037" y="2118623"/>
            <a:ext cx="3388154" cy="1615827"/>
          </a:xfrm>
          <a:prstGeom prst="rect">
            <a:avLst/>
          </a:prstGeom>
          <a:noFill/>
        </p:spPr>
        <p:txBody>
          <a:bodyPr wrap="square" rtlCol="0">
            <a:spAutoFit/>
          </a:bodyPr>
          <a:lstStyle/>
          <a:p>
            <a:pPr marL="214313" indent="-214313">
              <a:buFont typeface="Arial" panose="020B0604020202020204" pitchFamily="34" charset="0"/>
              <a:buChar char="•"/>
            </a:pPr>
            <a:r>
              <a:rPr lang="fr-FR" sz="1100" i="1" dirty="0"/>
              <a:t>Carte d’identité du territoire </a:t>
            </a:r>
          </a:p>
          <a:p>
            <a:pPr marL="214313" indent="-214313">
              <a:buFont typeface="Arial" panose="020B0604020202020204" pitchFamily="34" charset="0"/>
              <a:buChar char="•"/>
            </a:pPr>
            <a:r>
              <a:rPr lang="fr-FR" sz="1100" i="1" dirty="0"/>
              <a:t>Indicateurs d’objectivation des situations à partir des portes d’entrées dans le parcours (Rosace)</a:t>
            </a:r>
          </a:p>
          <a:p>
            <a:pPr marL="214313" indent="-214313">
              <a:buFont typeface="Arial" panose="020B0604020202020204" pitchFamily="34" charset="0"/>
              <a:buChar char="•"/>
            </a:pPr>
            <a:r>
              <a:rPr lang="fr-FR" sz="1100" i="1" dirty="0"/>
              <a:t>Un outil d’autoévaluation pour les établissements : </a:t>
            </a:r>
            <a:r>
              <a:rPr lang="fr-FR" sz="1100" i="1" dirty="0" err="1"/>
              <a:t>autodiag</a:t>
            </a:r>
            <a:r>
              <a:rPr lang="fr-FR" sz="1100" i="1" dirty="0"/>
              <a:t> en psychiatrie</a:t>
            </a:r>
          </a:p>
          <a:p>
            <a:pPr marL="214313" indent="-214313">
              <a:buFont typeface="Arial" panose="020B0604020202020204" pitchFamily="34" charset="0"/>
              <a:buChar char="•"/>
            </a:pPr>
            <a:r>
              <a:rPr lang="fr-FR" sz="1100" i="1" dirty="0"/>
              <a:t>Une méthode d’implication des usagers</a:t>
            </a:r>
          </a:p>
          <a:p>
            <a:pPr marL="214313" indent="-214313">
              <a:buFont typeface="Arial" panose="020B0604020202020204" pitchFamily="34" charset="0"/>
              <a:buChar char="•"/>
            </a:pPr>
            <a:r>
              <a:rPr lang="fr-FR" sz="1100" i="1" dirty="0"/>
              <a:t>Des fiches pratiques et des supports-types pour faciliter la démarche</a:t>
            </a:r>
          </a:p>
        </p:txBody>
      </p:sp>
      <p:sp>
        <p:nvSpPr>
          <p:cNvPr id="50" name="ZoneTexte 49"/>
          <p:cNvSpPr txBox="1"/>
          <p:nvPr/>
        </p:nvSpPr>
        <p:spPr>
          <a:xfrm>
            <a:off x="4896037" y="3807042"/>
            <a:ext cx="3401802" cy="938719"/>
          </a:xfrm>
          <a:prstGeom prst="rect">
            <a:avLst/>
          </a:prstGeom>
          <a:noFill/>
        </p:spPr>
        <p:txBody>
          <a:bodyPr wrap="square" rtlCol="0">
            <a:spAutoFit/>
          </a:bodyPr>
          <a:lstStyle/>
          <a:p>
            <a:pPr marL="214313" indent="-214313">
              <a:buFont typeface="Arial" panose="020B0604020202020204" pitchFamily="34" charset="0"/>
              <a:buChar char="•"/>
            </a:pPr>
            <a:r>
              <a:rPr lang="fr-FR" sz="1100" i="1" dirty="0">
                <a:solidFill>
                  <a:sysClr val="windowText" lastClr="000000"/>
                </a:solidFill>
              </a:rPr>
              <a:t>Des éléments de méthode pour une feuille de route adaptée aux réalités du territoire </a:t>
            </a:r>
          </a:p>
          <a:p>
            <a:pPr marL="214313" indent="-214313">
              <a:buFont typeface="Arial" panose="020B0604020202020204" pitchFamily="34" charset="0"/>
              <a:buChar char="•"/>
            </a:pPr>
            <a:r>
              <a:rPr lang="fr-FR" sz="1100" i="1" dirty="0">
                <a:solidFill>
                  <a:sysClr val="windowText" lastClr="000000"/>
                </a:solidFill>
              </a:rPr>
              <a:t>Grille de sélection des actions</a:t>
            </a:r>
          </a:p>
          <a:p>
            <a:pPr marL="214313" indent="-214313">
              <a:buFont typeface="Arial" panose="020B0604020202020204" pitchFamily="34" charset="0"/>
              <a:buChar char="•"/>
            </a:pPr>
            <a:r>
              <a:rPr lang="fr-FR" sz="1100" i="1" dirty="0">
                <a:solidFill>
                  <a:sysClr val="windowText" lastClr="000000"/>
                </a:solidFill>
              </a:rPr>
              <a:t>Fiche action type</a:t>
            </a:r>
          </a:p>
          <a:p>
            <a:pPr marL="214313" indent="-214313">
              <a:buFont typeface="Arial" panose="020B0604020202020204" pitchFamily="34" charset="0"/>
              <a:buChar char="•"/>
            </a:pPr>
            <a:r>
              <a:rPr lang="fr-FR" sz="1100" i="1" dirty="0">
                <a:solidFill>
                  <a:sysClr val="windowText" lastClr="000000"/>
                </a:solidFill>
              </a:rPr>
              <a:t>Feuille de route type</a:t>
            </a:r>
          </a:p>
        </p:txBody>
      </p:sp>
      <p:sp>
        <p:nvSpPr>
          <p:cNvPr id="2" name="ZoneTexte 1"/>
          <p:cNvSpPr txBox="1"/>
          <p:nvPr/>
        </p:nvSpPr>
        <p:spPr>
          <a:xfrm>
            <a:off x="545909" y="3887174"/>
            <a:ext cx="3098042" cy="1277273"/>
          </a:xfrm>
          <a:prstGeom prst="rect">
            <a:avLst/>
          </a:prstGeom>
          <a:noFill/>
        </p:spPr>
        <p:txBody>
          <a:bodyPr wrap="square" rtlCol="0">
            <a:spAutoFit/>
          </a:bodyPr>
          <a:lstStyle/>
          <a:p>
            <a:pPr marL="214313" indent="-214313">
              <a:buFont typeface="Arial" panose="020B0604020202020204" pitchFamily="34" charset="0"/>
              <a:buChar char="•"/>
            </a:pPr>
            <a:r>
              <a:rPr lang="fr-FR" sz="1100" dirty="0"/>
              <a:t>interconnaissance, </a:t>
            </a:r>
          </a:p>
          <a:p>
            <a:pPr marL="214313" indent="-214313">
              <a:buFont typeface="Arial" panose="020B0604020202020204" pitchFamily="34" charset="0"/>
              <a:buChar char="•"/>
            </a:pPr>
            <a:r>
              <a:rPr lang="fr-FR" sz="1100" dirty="0"/>
              <a:t>évaluation des situations, </a:t>
            </a:r>
          </a:p>
          <a:p>
            <a:pPr marL="214313" indent="-214313">
              <a:buFont typeface="Arial" panose="020B0604020202020204" pitchFamily="34" charset="0"/>
              <a:buChar char="•"/>
            </a:pPr>
            <a:r>
              <a:rPr lang="fr-FR" sz="1100" dirty="0"/>
              <a:t>réorganisation et adaptation des structures, </a:t>
            </a:r>
          </a:p>
          <a:p>
            <a:pPr marL="214313" indent="-214313">
              <a:buFont typeface="Arial" panose="020B0604020202020204" pitchFamily="34" charset="0"/>
              <a:buChar char="•"/>
            </a:pPr>
            <a:r>
              <a:rPr lang="fr-FR" sz="1100" dirty="0"/>
              <a:t>adaptation de l’offre, </a:t>
            </a:r>
          </a:p>
          <a:p>
            <a:pPr marL="214313" indent="-214313">
              <a:buFont typeface="Arial" panose="020B0604020202020204" pitchFamily="34" charset="0"/>
              <a:buChar char="•"/>
            </a:pPr>
            <a:r>
              <a:rPr lang="fr-FR" sz="1100" dirty="0"/>
              <a:t>concertation/partage d’information</a:t>
            </a:r>
          </a:p>
          <a:p>
            <a:pPr marL="214313" indent="-214313">
              <a:buFont typeface="Arial" panose="020B0604020202020204" pitchFamily="34" charset="0"/>
              <a:buChar char="•"/>
            </a:pPr>
            <a:r>
              <a:rPr lang="fr-FR" sz="1100" dirty="0"/>
              <a:t>…</a:t>
            </a:r>
          </a:p>
        </p:txBody>
      </p:sp>
      <p:sp>
        <p:nvSpPr>
          <p:cNvPr id="34" name="Titre 1"/>
          <p:cNvSpPr txBox="1">
            <a:spLocks/>
          </p:cNvSpPr>
          <p:nvPr/>
        </p:nvSpPr>
        <p:spPr>
          <a:xfrm>
            <a:off x="1057702" y="296652"/>
            <a:ext cx="7028597" cy="372088"/>
          </a:xfrm>
          <a:prstGeom prst="rect">
            <a:avLst/>
          </a:prstGeom>
          <a:solidFill>
            <a:schemeClr val="tx2">
              <a:lumMod val="75000"/>
            </a:schemeClr>
          </a:solidFill>
        </p:spPr>
        <p:txBody>
          <a:bodyPr vert="horz" wrap="none" lIns="68580" tIns="34290" rIns="68580" bIns="34290" rtlCol="0" anchor="ctr">
            <a:noAutofit/>
          </a:bodyPr>
          <a:lstStyle>
            <a:lvl1pPr algn="l" defTabSz="914400" rtl="0" eaLnBrk="1" latinLnBrk="0" hangingPunct="1">
              <a:spcBef>
                <a:spcPct val="0"/>
              </a:spcBef>
              <a:buNone/>
              <a:defRPr sz="2000" b="1" i="0" kern="1200">
                <a:solidFill>
                  <a:schemeClr val="tx1"/>
                </a:solidFill>
                <a:latin typeface="Arial"/>
                <a:ea typeface="+mj-ea"/>
                <a:cs typeface="Arial"/>
              </a:defRPr>
            </a:lvl1pPr>
          </a:lstStyle>
          <a:p>
            <a:r>
              <a:rPr lang="fr-FR" sz="1800" dirty="0" smtClean="0">
                <a:solidFill>
                  <a:srgbClr val="FF0000"/>
                </a:solidFill>
              </a:rPr>
              <a:t>Une méthode en 4 </a:t>
            </a:r>
            <a:r>
              <a:rPr lang="fr-FR" sz="1800" dirty="0">
                <a:solidFill>
                  <a:srgbClr val="FF0000"/>
                </a:solidFill>
              </a:rPr>
              <a:t>étapes – un accompagnement sur 18 mois </a:t>
            </a:r>
          </a:p>
        </p:txBody>
      </p:sp>
      <p:sp>
        <p:nvSpPr>
          <p:cNvPr id="35" name="ZoneTexte 34"/>
          <p:cNvSpPr txBox="1"/>
          <p:nvPr/>
        </p:nvSpPr>
        <p:spPr>
          <a:xfrm>
            <a:off x="4896037" y="5049180"/>
            <a:ext cx="3401802" cy="938719"/>
          </a:xfrm>
          <a:prstGeom prst="rect">
            <a:avLst/>
          </a:prstGeom>
          <a:noFill/>
        </p:spPr>
        <p:txBody>
          <a:bodyPr wrap="square" rtlCol="0">
            <a:spAutoFit/>
          </a:bodyPr>
          <a:lstStyle/>
          <a:p>
            <a:pPr marL="214313" indent="-214313">
              <a:buFont typeface="Arial" panose="020B0604020202020204" pitchFamily="34" charset="0"/>
              <a:buChar char="•"/>
            </a:pPr>
            <a:r>
              <a:rPr lang="fr-FR" sz="1100" i="1" dirty="0">
                <a:solidFill>
                  <a:sysClr val="windowText" lastClr="000000"/>
                </a:solidFill>
              </a:rPr>
              <a:t>De la méthode pour que les acteurs mettent en œuvre leur projet : Calendrier, évaluation, ajustements…</a:t>
            </a:r>
          </a:p>
          <a:p>
            <a:pPr marL="214313" indent="-214313">
              <a:buFont typeface="Arial" panose="020B0604020202020204" pitchFamily="34" charset="0"/>
              <a:buChar char="•"/>
            </a:pPr>
            <a:r>
              <a:rPr lang="fr-FR" sz="1100" i="1" dirty="0">
                <a:solidFill>
                  <a:sysClr val="windowText" lastClr="000000"/>
                </a:solidFill>
              </a:rPr>
              <a:t>Des éléments d’objectivation à partager</a:t>
            </a:r>
          </a:p>
          <a:p>
            <a:pPr marL="214313" indent="-214313">
              <a:buFont typeface="Arial" panose="020B0604020202020204" pitchFamily="34" charset="0"/>
              <a:buChar char="•"/>
            </a:pPr>
            <a:endParaRPr lang="fr-FR" sz="1100" i="1" dirty="0">
              <a:solidFill>
                <a:sysClr val="windowText" lastClr="000000"/>
              </a:solidFill>
            </a:endParaRPr>
          </a:p>
        </p:txBody>
      </p:sp>
      <p:pic>
        <p:nvPicPr>
          <p:cNvPr id="28" name="Image 27"/>
          <p:cNvPicPr>
            <a:picLocks noChangeAspect="1"/>
          </p:cNvPicPr>
          <p:nvPr/>
        </p:nvPicPr>
        <p:blipFill>
          <a:blip r:embed="rId5" cstate="print"/>
          <a:stretch>
            <a:fillRect/>
          </a:stretch>
        </p:blipFill>
        <p:spPr>
          <a:xfrm>
            <a:off x="3991582" y="2697872"/>
            <a:ext cx="780734" cy="767501"/>
          </a:xfrm>
          <a:prstGeom prst="rect">
            <a:avLst/>
          </a:prstGeom>
        </p:spPr>
      </p:pic>
      <p:sp>
        <p:nvSpPr>
          <p:cNvPr id="29" name="Rectangle 28"/>
          <p:cNvSpPr/>
          <p:nvPr/>
        </p:nvSpPr>
        <p:spPr>
          <a:xfrm>
            <a:off x="545909" y="2132857"/>
            <a:ext cx="3034229" cy="600164"/>
          </a:xfrm>
          <a:prstGeom prst="rect">
            <a:avLst/>
          </a:prstGeom>
        </p:spPr>
        <p:txBody>
          <a:bodyPr wrap="square">
            <a:spAutoFit/>
          </a:bodyPr>
          <a:lstStyle/>
          <a:p>
            <a:r>
              <a:rPr lang="fr-FR" sz="1100" dirty="0"/>
              <a:t>Construire ensemble une connaissance commune et partagée de la situation à partir du questionnement de la Rosace</a:t>
            </a:r>
          </a:p>
        </p:txBody>
      </p:sp>
    </p:spTree>
    <p:extLst>
      <p:ext uri="{BB962C8B-B14F-4D97-AF65-F5344CB8AC3E}">
        <p14:creationId xmlns:p14="http://schemas.microsoft.com/office/powerpoint/2010/main" xmlns="" val="2258759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diagnostic territorial des parcours en psychiatrie</a:t>
            </a:r>
            <a:br>
              <a:rPr lang="fr-FR" dirty="0" smtClean="0"/>
            </a:br>
            <a:r>
              <a:rPr lang="fr-FR" dirty="0" smtClean="0"/>
              <a:t> et santé mentale :</a:t>
            </a:r>
            <a:endParaRPr lang="fr-FR" dirty="0"/>
          </a:p>
        </p:txBody>
      </p:sp>
      <p:sp>
        <p:nvSpPr>
          <p:cNvPr id="3" name="Espace réservé du contenu 2"/>
          <p:cNvSpPr>
            <a:spLocks noGrp="1"/>
          </p:cNvSpPr>
          <p:nvPr>
            <p:ph sz="quarter" idx="13"/>
          </p:nvPr>
        </p:nvSpPr>
        <p:spPr>
          <a:xfrm>
            <a:off x="1870788" y="798804"/>
            <a:ext cx="6705600" cy="6059195"/>
          </a:xfrm>
        </p:spPr>
        <p:txBody>
          <a:bodyPr/>
          <a:lstStyle/>
          <a:p>
            <a:r>
              <a:rPr lang="fr-FR" sz="2000" dirty="0" smtClean="0"/>
              <a:t>Une nouvelle publication en préparation (fin d’année 2016) : </a:t>
            </a:r>
          </a:p>
          <a:p>
            <a:pPr lvl="1"/>
            <a:r>
              <a:rPr lang="fr-FR" sz="1600" b="1" dirty="0" smtClean="0"/>
              <a:t>La méthode avec les </a:t>
            </a:r>
            <a:r>
              <a:rPr lang="fr-FR" sz="1600" b="1" dirty="0"/>
              <a:t>clés de </a:t>
            </a:r>
            <a:r>
              <a:rPr lang="fr-FR" sz="1600" b="1" dirty="0" smtClean="0"/>
              <a:t>sa </a:t>
            </a:r>
            <a:r>
              <a:rPr lang="fr-FR" sz="1600" b="1" dirty="0"/>
              <a:t>réussite </a:t>
            </a:r>
          </a:p>
          <a:p>
            <a:pPr lvl="2"/>
            <a:r>
              <a:rPr lang="fr-FR" dirty="0"/>
              <a:t>Comment se préparer à la démarche ?</a:t>
            </a:r>
          </a:p>
          <a:p>
            <a:pPr lvl="2"/>
            <a:r>
              <a:rPr lang="fr-FR" dirty="0"/>
              <a:t>Comment structurer la démarche ?</a:t>
            </a:r>
          </a:p>
          <a:p>
            <a:pPr lvl="2"/>
            <a:r>
              <a:rPr lang="fr-FR" dirty="0"/>
              <a:t>Comment produire un diagnostic partagé ?</a:t>
            </a:r>
          </a:p>
          <a:p>
            <a:pPr lvl="2"/>
            <a:r>
              <a:rPr lang="fr-FR" dirty="0"/>
              <a:t> Comment produire une feuille de route réaliste ?</a:t>
            </a:r>
          </a:p>
          <a:p>
            <a:pPr lvl="2"/>
            <a:r>
              <a:rPr lang="fr-FR" dirty="0"/>
              <a:t>Comment pérenniser la démarche ?</a:t>
            </a:r>
          </a:p>
          <a:p>
            <a:pPr lvl="1"/>
            <a:r>
              <a:rPr lang="fr-FR" sz="1600" b="1" dirty="0" smtClean="0"/>
              <a:t>La </a:t>
            </a:r>
            <a:r>
              <a:rPr lang="fr-FR" sz="1600" b="1" dirty="0"/>
              <a:t>boite à outil</a:t>
            </a:r>
          </a:p>
          <a:p>
            <a:pPr lvl="2"/>
            <a:r>
              <a:rPr lang="fr-FR" dirty="0" err="1"/>
              <a:t>Autodiag</a:t>
            </a:r>
            <a:r>
              <a:rPr lang="fr-FR" dirty="0"/>
              <a:t> en psychiatrie</a:t>
            </a:r>
          </a:p>
          <a:p>
            <a:pPr lvl="2"/>
            <a:r>
              <a:rPr lang="fr-FR" dirty="0"/>
              <a:t>La carte d’identité du territoire</a:t>
            </a:r>
          </a:p>
          <a:p>
            <a:pPr lvl="2"/>
            <a:r>
              <a:rPr lang="fr-FR" dirty="0"/>
              <a:t>L’implication des usagers</a:t>
            </a:r>
          </a:p>
          <a:p>
            <a:pPr lvl="2"/>
            <a:r>
              <a:rPr lang="fr-FR" dirty="0"/>
              <a:t>Les 5 portes d’entrée : indicateurs d’appel</a:t>
            </a:r>
          </a:p>
          <a:p>
            <a:pPr lvl="2"/>
            <a:r>
              <a:rPr lang="fr-FR" dirty="0"/>
              <a:t>Enquête </a:t>
            </a:r>
            <a:r>
              <a:rPr lang="fr-FR" dirty="0" smtClean="0"/>
              <a:t>MDPH</a:t>
            </a:r>
          </a:p>
          <a:p>
            <a:pPr lvl="2"/>
            <a:r>
              <a:rPr lang="fr-FR" dirty="0" smtClean="0"/>
              <a:t>Des fiches techniques</a:t>
            </a:r>
          </a:p>
          <a:p>
            <a:pPr lvl="2"/>
            <a:r>
              <a:rPr lang="fr-FR" dirty="0" smtClean="0"/>
              <a:t>Des supports et des documents-type</a:t>
            </a:r>
          </a:p>
          <a:p>
            <a:pPr lvl="1"/>
            <a:r>
              <a:rPr lang="fr-FR" sz="1600" b="1" dirty="0" smtClean="0"/>
              <a:t>Un </a:t>
            </a:r>
            <a:r>
              <a:rPr lang="fr-FR" sz="1600" b="1" dirty="0"/>
              <a:t>centre ressources : plateforme interactive de téléchargement des outils et de dépôts des </a:t>
            </a:r>
            <a:r>
              <a:rPr lang="fr-FR" sz="1600" b="1" dirty="0" smtClean="0"/>
              <a:t>projets :</a:t>
            </a:r>
          </a:p>
          <a:p>
            <a:pPr lvl="1"/>
            <a:r>
              <a:rPr lang="fr-FR" sz="1600" dirty="0"/>
              <a:t>Description des actions phare,</a:t>
            </a:r>
          </a:p>
          <a:p>
            <a:pPr lvl="1"/>
            <a:r>
              <a:rPr lang="fr-FR" sz="1600" dirty="0"/>
              <a:t>Évaluation </a:t>
            </a:r>
          </a:p>
          <a:p>
            <a:pPr lvl="1"/>
            <a:r>
              <a:rPr lang="fr-FR" sz="1600" dirty="0"/>
              <a:t>Cahier des charges,</a:t>
            </a:r>
          </a:p>
          <a:p>
            <a:pPr lvl="1"/>
            <a:r>
              <a:rPr lang="fr-FR" sz="1600" b="1" dirty="0" smtClean="0"/>
              <a:t>…</a:t>
            </a:r>
            <a:endParaRPr lang="fr-FR" sz="1600" b="1" dirty="0"/>
          </a:p>
        </p:txBody>
      </p:sp>
    </p:spTree>
    <p:extLst>
      <p:ext uri="{BB962C8B-B14F-4D97-AF65-F5344CB8AC3E}">
        <p14:creationId xmlns:p14="http://schemas.microsoft.com/office/powerpoint/2010/main" xmlns="" val="4229185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diagnostic territorial des parcours en psychiatrie</a:t>
            </a:r>
            <a:br>
              <a:rPr lang="fr-FR" dirty="0" smtClean="0"/>
            </a:br>
            <a:r>
              <a:rPr lang="fr-FR" dirty="0" smtClean="0"/>
              <a:t> et santé mentale :</a:t>
            </a:r>
            <a:endParaRPr lang="fr-FR" dirty="0"/>
          </a:p>
        </p:txBody>
      </p:sp>
      <p:sp>
        <p:nvSpPr>
          <p:cNvPr id="3" name="Espace réservé du contenu 2"/>
          <p:cNvSpPr>
            <a:spLocks noGrp="1"/>
          </p:cNvSpPr>
          <p:nvPr>
            <p:ph sz="quarter" idx="13"/>
          </p:nvPr>
        </p:nvSpPr>
        <p:spPr>
          <a:xfrm>
            <a:off x="1796143" y="1041400"/>
            <a:ext cx="6705600" cy="5816599"/>
          </a:xfrm>
        </p:spPr>
        <p:txBody>
          <a:bodyPr/>
          <a:lstStyle/>
          <a:p>
            <a:r>
              <a:rPr lang="fr-FR" sz="2000" dirty="0" smtClean="0"/>
              <a:t>Une nouvelle publication en projet (2017) : </a:t>
            </a:r>
          </a:p>
          <a:p>
            <a:pPr lvl="1"/>
            <a:r>
              <a:rPr lang="fr-FR" sz="1600" b="1" dirty="0" smtClean="0"/>
              <a:t>Le </a:t>
            </a:r>
            <a:r>
              <a:rPr lang="fr-FR" sz="1600" b="1" dirty="0"/>
              <a:t>recueil des actions </a:t>
            </a:r>
            <a:r>
              <a:rPr lang="fr-FR" sz="1600" b="1" dirty="0" smtClean="0"/>
              <a:t>les plus importantes ou invariantes :	</a:t>
            </a:r>
          </a:p>
          <a:p>
            <a:pPr lvl="1"/>
            <a:r>
              <a:rPr lang="fr-FR" sz="1600" b="1" dirty="0"/>
              <a:t>Sous trois </a:t>
            </a:r>
            <a:r>
              <a:rPr lang="fr-FR" sz="1600" b="1" dirty="0" smtClean="0"/>
              <a:t>angles, en vue de la rédaction de cahiers des charges </a:t>
            </a:r>
            <a:r>
              <a:rPr lang="fr-FR" sz="1600" b="1" dirty="0"/>
              <a:t>:</a:t>
            </a:r>
          </a:p>
          <a:p>
            <a:pPr lvl="3"/>
            <a:r>
              <a:rPr lang="fr-FR" sz="1600" dirty="0" smtClean="0"/>
              <a:t>Les appuis à la coordination</a:t>
            </a:r>
          </a:p>
          <a:p>
            <a:pPr lvl="3"/>
            <a:r>
              <a:rPr lang="fr-FR" sz="1600" dirty="0" smtClean="0"/>
              <a:t>La gradation des soins et des accompagnements</a:t>
            </a:r>
          </a:p>
          <a:p>
            <a:pPr lvl="3"/>
            <a:r>
              <a:rPr lang="fr-FR" sz="1600" dirty="0" smtClean="0"/>
              <a:t>La transversalité (SI, mutualisations, formations, …) </a:t>
            </a:r>
            <a:endParaRPr lang="fr-FR" sz="1600" dirty="0"/>
          </a:p>
          <a:p>
            <a:pPr lvl="1"/>
            <a:r>
              <a:rPr lang="fr-FR" sz="1600" b="1" dirty="0" smtClean="0"/>
              <a:t>Fiches </a:t>
            </a:r>
            <a:r>
              <a:rPr lang="fr-FR" sz="1600" b="1" dirty="0"/>
              <a:t>thématiques :</a:t>
            </a:r>
          </a:p>
          <a:p>
            <a:pPr lvl="3"/>
            <a:r>
              <a:rPr lang="fr-FR" sz="1600" dirty="0"/>
              <a:t>Hospitalisations inadéquates et au long cours</a:t>
            </a:r>
          </a:p>
          <a:p>
            <a:pPr lvl="3"/>
            <a:r>
              <a:rPr lang="fr-FR" sz="1600" dirty="0"/>
              <a:t>CMP</a:t>
            </a:r>
          </a:p>
          <a:p>
            <a:pPr lvl="3"/>
            <a:r>
              <a:rPr lang="fr-FR" sz="1600" dirty="0"/>
              <a:t>Liens avec les libéraux (réseaux, plateformes d’appui, TSN, travaux HAS, …)</a:t>
            </a:r>
          </a:p>
          <a:p>
            <a:pPr lvl="1"/>
            <a:r>
              <a:rPr lang="fr-FR" sz="1600" b="1" dirty="0"/>
              <a:t>L’évaluation de la démarche</a:t>
            </a:r>
          </a:p>
          <a:p>
            <a:pPr lvl="3"/>
            <a:r>
              <a:rPr lang="fr-FR" sz="1600" dirty="0"/>
              <a:t>Définition de critères,</a:t>
            </a:r>
          </a:p>
          <a:p>
            <a:pPr lvl="3"/>
            <a:r>
              <a:rPr lang="fr-FR" sz="1600" dirty="0"/>
              <a:t>Mesure de leur pertinence</a:t>
            </a:r>
          </a:p>
          <a:p>
            <a:pPr lvl="3"/>
            <a:r>
              <a:rPr lang="fr-FR" sz="1600" dirty="0"/>
              <a:t>Bilan de l’expérimentation</a:t>
            </a:r>
          </a:p>
          <a:p>
            <a:pPr lvl="1"/>
            <a:r>
              <a:rPr lang="fr-FR" sz="1600" b="1" dirty="0"/>
              <a:t>Le déploiement </a:t>
            </a:r>
            <a:r>
              <a:rPr lang="fr-FR" sz="1600" b="1" dirty="0" smtClean="0"/>
              <a:t>aux autres régions et/ou territoires</a:t>
            </a:r>
            <a:endParaRPr lang="fr-FR" sz="1600" b="1" dirty="0"/>
          </a:p>
        </p:txBody>
      </p:sp>
    </p:spTree>
    <p:extLst>
      <p:ext uri="{BB962C8B-B14F-4D97-AF65-F5344CB8AC3E}">
        <p14:creationId xmlns:p14="http://schemas.microsoft.com/office/powerpoint/2010/main" xmlns="" val="2196324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projet au sein de l’ANAP </a:t>
            </a:r>
            <a:endParaRPr lang="fr-FR" dirty="0"/>
          </a:p>
        </p:txBody>
      </p:sp>
      <p:sp>
        <p:nvSpPr>
          <p:cNvPr id="3" name="Espace réservé du contenu 2"/>
          <p:cNvSpPr>
            <a:spLocks noGrp="1"/>
          </p:cNvSpPr>
          <p:nvPr>
            <p:ph sz="quarter" idx="13"/>
          </p:nvPr>
        </p:nvSpPr>
        <p:spPr/>
        <p:txBody>
          <a:bodyPr/>
          <a:lstStyle/>
          <a:p>
            <a:r>
              <a:rPr lang="fr-FR" dirty="0" smtClean="0"/>
              <a:t>Le COP 2015/2017 de l’ANAP propose une structuration autour de 3 axes majeurs : </a:t>
            </a:r>
          </a:p>
          <a:p>
            <a:endParaRPr lang="fr-FR" dirty="0" smtClean="0"/>
          </a:p>
          <a:p>
            <a:endParaRPr lang="fr-FR" dirty="0" smtClean="0"/>
          </a:p>
          <a:p>
            <a:r>
              <a:rPr lang="fr-FR" dirty="0" smtClean="0"/>
              <a:t>AXE n°1 : Contribuer à l’élaboration et à l’efficience des parcours de soins et accompagnements des patients / usagers dans les territoires</a:t>
            </a:r>
          </a:p>
          <a:p>
            <a:pPr lvl="1"/>
            <a:r>
              <a:rPr lang="fr-FR" b="1" dirty="0" smtClean="0"/>
              <a:t>Projet P16-01 « Organisation des parcours »</a:t>
            </a:r>
          </a:p>
          <a:p>
            <a:endParaRPr lang="fr-FR" dirty="0" smtClean="0"/>
          </a:p>
          <a:p>
            <a:r>
              <a:rPr lang="fr-FR" b="0" dirty="0" smtClean="0"/>
              <a:t>AXE n°2 : Accompagner la transformation organisationnelle et l’amélioration de la performance des établissements sanitaires et établissements et services médico-sociaux, en lien avec les ARS</a:t>
            </a:r>
          </a:p>
          <a:p>
            <a:endParaRPr lang="fr-FR" b="0" dirty="0" smtClean="0"/>
          </a:p>
          <a:p>
            <a:r>
              <a:rPr lang="fr-FR" b="0" dirty="0" smtClean="0"/>
              <a:t>AXE n°3 : Promouvoir les innovations organisationnelles par une veille active et des interventions expérimentales dans les champs sanitaires et médico-sociaux</a:t>
            </a:r>
          </a:p>
          <a:p>
            <a:pPr lvl="1"/>
            <a:r>
              <a:rPr lang="fr-FR" dirty="0" smtClean="0"/>
              <a:t>Projet P16-14 « innovations organisationnelles en psychiatrie » </a:t>
            </a:r>
            <a:endParaRPr lang="fr-FR" b="0" dirty="0"/>
          </a:p>
        </p:txBody>
      </p:sp>
      <p:sp>
        <p:nvSpPr>
          <p:cNvPr id="4" name="Espace réservé du numéro de diapositive 3"/>
          <p:cNvSpPr>
            <a:spLocks noGrp="1"/>
          </p:cNvSpPr>
          <p:nvPr>
            <p:ph type="sldNum" sz="quarter" idx="4294967295"/>
          </p:nvPr>
        </p:nvSpPr>
        <p:spPr>
          <a:xfrm>
            <a:off x="8943975" y="6565900"/>
            <a:ext cx="200025" cy="155575"/>
          </a:xfrm>
        </p:spPr>
        <p:txBody>
          <a:bodyPr/>
          <a:lstStyle/>
          <a:p>
            <a:fld id="{096E7950-AB72-4253-BBB7-70AF5F777F65}" type="slidenum">
              <a:rPr lang="fr-FR" smtClean="0"/>
              <a:pPr/>
              <a:t>5</a:t>
            </a:fld>
            <a:endParaRPr lang="fr-FR" dirty="0"/>
          </a:p>
        </p:txBody>
      </p:sp>
    </p:spTree>
    <p:extLst>
      <p:ext uri="{BB962C8B-B14F-4D97-AF65-F5344CB8AC3E}">
        <p14:creationId xmlns:p14="http://schemas.microsoft.com/office/powerpoint/2010/main" xmlns="" val="22019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588154"/>
            <a:ext cx="6705600" cy="1372683"/>
          </a:xfrm>
        </p:spPr>
        <p:txBody>
          <a:bodyPr>
            <a:spAutoFit/>
          </a:bodyPr>
          <a:lstStyle/>
          <a:p>
            <a:endParaRPr lang="fr-FR" dirty="0" smtClean="0"/>
          </a:p>
          <a:p>
            <a:endParaRPr lang="fr-FR" dirty="0"/>
          </a:p>
          <a:p>
            <a:r>
              <a:rPr lang="fr-FR" sz="2000" dirty="0" smtClean="0"/>
              <a:t>2 . Définitions et repères</a:t>
            </a:r>
          </a:p>
          <a:p>
            <a:endParaRPr lang="fr-FR" sz="1800" dirty="0"/>
          </a:p>
        </p:txBody>
      </p:sp>
    </p:spTree>
    <p:extLst>
      <p:ext uri="{BB962C8B-B14F-4D97-AF65-F5344CB8AC3E}">
        <p14:creationId xmlns:p14="http://schemas.microsoft.com/office/powerpoint/2010/main" xmlns="" val="322600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Chiffres-clés</a:t>
            </a:r>
            <a:endParaRPr lang="fr-FR" sz="2400" dirty="0"/>
          </a:p>
        </p:txBody>
      </p:sp>
      <p:sp>
        <p:nvSpPr>
          <p:cNvPr id="3" name="Espace réservé du contenu 2"/>
          <p:cNvSpPr>
            <a:spLocks noGrp="1"/>
          </p:cNvSpPr>
          <p:nvPr>
            <p:ph sz="quarter" idx="13"/>
          </p:nvPr>
        </p:nvSpPr>
        <p:spPr>
          <a:xfrm>
            <a:off x="4916410" y="624787"/>
            <a:ext cx="3980328" cy="4846674"/>
          </a:xfrm>
        </p:spPr>
        <p:txBody>
          <a:bodyPr/>
          <a:lstStyle/>
          <a:p>
            <a:endParaRPr lang="fr-FR" dirty="0" smtClean="0"/>
          </a:p>
          <a:p>
            <a:r>
              <a:rPr lang="fr-FR" b="0" dirty="0" smtClean="0"/>
              <a:t>1 million de prises en charge</a:t>
            </a:r>
          </a:p>
          <a:p>
            <a:r>
              <a:rPr lang="fr-FR" b="0" dirty="0" smtClean="0"/>
              <a:t>21,3 Mrds € en 2013 pathologies mentales</a:t>
            </a:r>
          </a:p>
          <a:p>
            <a:r>
              <a:rPr lang="fr-FR" b="0" dirty="0" smtClean="0"/>
              <a:t>107 Mrds pour la société par an soit le 1/3 du PIB</a:t>
            </a:r>
            <a:r>
              <a:rPr lang="fr-FR" dirty="0" smtClean="0"/>
              <a:t> </a:t>
            </a:r>
            <a:r>
              <a:rPr lang="fr-FR" b="0" dirty="0" smtClean="0"/>
              <a:t>(Cour des comptes, 2011)</a:t>
            </a:r>
          </a:p>
          <a:p>
            <a:endParaRPr lang="fr-FR" b="0" dirty="0" smtClean="0"/>
          </a:p>
          <a:p>
            <a:endParaRPr lang="fr-FR" b="0" dirty="0" smtClean="0"/>
          </a:p>
          <a:p>
            <a:endParaRPr lang="fr-FR" b="0" dirty="0" smtClean="0"/>
          </a:p>
          <a:p>
            <a:r>
              <a:rPr lang="fr-FR" b="0" dirty="0" smtClean="0"/>
              <a:t>L’</a:t>
            </a:r>
            <a:r>
              <a:rPr lang="fr-FR" dirty="0" smtClean="0"/>
              <a:t>ambulatoire</a:t>
            </a:r>
            <a:r>
              <a:rPr lang="fr-FR" b="0" dirty="0" smtClean="0"/>
              <a:t> représentait </a:t>
            </a:r>
            <a:r>
              <a:rPr lang="fr-FR" dirty="0" smtClean="0"/>
              <a:t>86 </a:t>
            </a:r>
            <a:r>
              <a:rPr lang="fr-FR" dirty="0"/>
              <a:t>% </a:t>
            </a:r>
            <a:r>
              <a:rPr lang="fr-FR" dirty="0" smtClean="0"/>
              <a:t>de la </a:t>
            </a:r>
            <a:r>
              <a:rPr lang="fr-FR" dirty="0"/>
              <a:t>file </a:t>
            </a:r>
            <a:r>
              <a:rPr lang="fr-FR" dirty="0" smtClean="0"/>
              <a:t>active</a:t>
            </a:r>
            <a:r>
              <a:rPr lang="fr-FR" b="0" dirty="0" smtClean="0"/>
              <a:t> (patients vus au moins une fois dans l’année) de la psychiatrie adulte </a:t>
            </a:r>
            <a:r>
              <a:rPr lang="fr-FR" b="0" dirty="0"/>
              <a:t>en 2003 et </a:t>
            </a:r>
            <a:r>
              <a:rPr lang="fr-FR" dirty="0" smtClean="0"/>
              <a:t>67% </a:t>
            </a:r>
            <a:r>
              <a:rPr lang="fr-FR" dirty="0"/>
              <a:t>de façon </a:t>
            </a:r>
            <a:r>
              <a:rPr lang="fr-FR" dirty="0" smtClean="0"/>
              <a:t>exclusive</a:t>
            </a:r>
            <a:r>
              <a:rPr lang="fr-FR" b="0" dirty="0" smtClean="0"/>
              <a:t> (IRDES)</a:t>
            </a:r>
            <a:endParaRPr lang="fr-FR" b="0" dirty="0"/>
          </a:p>
          <a:p>
            <a:endParaRPr lang="fr-FR" b="0" dirty="0"/>
          </a:p>
          <a:p>
            <a:endParaRPr lang="fr-FR" b="0" dirty="0" smtClean="0"/>
          </a:p>
          <a:p>
            <a:r>
              <a:rPr lang="fr-FR" dirty="0" smtClean="0"/>
              <a:t>588 </a:t>
            </a:r>
            <a:r>
              <a:rPr lang="fr-FR" dirty="0"/>
              <a:t>établissements de santé </a:t>
            </a:r>
            <a:r>
              <a:rPr lang="fr-FR" b="0" dirty="0" smtClean="0"/>
              <a:t>assurent </a:t>
            </a:r>
            <a:r>
              <a:rPr lang="fr-FR" b="0" dirty="0"/>
              <a:t>une prise en charge hospitalière en </a:t>
            </a:r>
            <a:r>
              <a:rPr lang="fr-FR" b="0" dirty="0" smtClean="0"/>
              <a:t>psychiatrie ; près de la moitié sont des  établissements publics (DREES, 2010)</a:t>
            </a:r>
          </a:p>
          <a:p>
            <a:r>
              <a:rPr lang="fr-FR" dirty="0" smtClean="0"/>
              <a:t>815 secteurs </a:t>
            </a:r>
            <a:r>
              <a:rPr lang="fr-FR" b="0" dirty="0" smtClean="0"/>
              <a:t>de psychiatrie en 2009 (IRDES)</a:t>
            </a:r>
            <a:endParaRPr lang="fr-FR" b="0" dirty="0"/>
          </a:p>
          <a:p>
            <a:endParaRPr lang="fr-FR" b="0" dirty="0"/>
          </a:p>
        </p:txBody>
      </p:sp>
      <p:sp>
        <p:nvSpPr>
          <p:cNvPr id="6" name="Rectangle 5"/>
          <p:cNvSpPr/>
          <p:nvPr/>
        </p:nvSpPr>
        <p:spPr>
          <a:xfrm>
            <a:off x="806825" y="1706160"/>
            <a:ext cx="4141788" cy="4694640"/>
          </a:xfrm>
          <a:prstGeom prst="rect">
            <a:avLst/>
          </a:prstGeom>
          <a:solidFill>
            <a:schemeClr val="bg1"/>
          </a:solidFill>
        </p:spPr>
        <p:txBody>
          <a:bodyPr vert="horz" lIns="91440" tIns="45720" rIns="91440" bIns="45720" rtlCol="0">
            <a:noAutofit/>
          </a:bodyPr>
          <a:lstStyle/>
          <a:p>
            <a:pPr marL="177800" indent="-177800" defTabSz="457200">
              <a:spcBef>
                <a:spcPct val="20000"/>
              </a:spcBef>
              <a:buSzPct val="100000"/>
              <a:buFont typeface="Arial"/>
              <a:buChar char="•"/>
            </a:pPr>
            <a:r>
              <a:rPr lang="fr-FR" sz="1600" dirty="0">
                <a:solidFill>
                  <a:srgbClr val="02375E"/>
                </a:solidFill>
                <a:latin typeface="Arial"/>
                <a:cs typeface="Arial"/>
              </a:rPr>
              <a:t>5 des 10 pathologies les plus préoccupantes </a:t>
            </a:r>
            <a:r>
              <a:rPr lang="fr-FR" sz="1600" b="0" dirty="0">
                <a:solidFill>
                  <a:srgbClr val="02375E"/>
                </a:solidFill>
                <a:latin typeface="Arial"/>
                <a:cs typeface="Arial"/>
              </a:rPr>
              <a:t>au 21ème siècle concernent la psychiatrie </a:t>
            </a:r>
            <a:r>
              <a:rPr lang="fr-FR" sz="1600" b="0" dirty="0" smtClean="0">
                <a:solidFill>
                  <a:srgbClr val="02375E"/>
                </a:solidFill>
                <a:latin typeface="Arial"/>
                <a:cs typeface="Arial"/>
              </a:rPr>
              <a:t>(</a:t>
            </a:r>
            <a:r>
              <a:rPr lang="fr-FR" sz="1600" b="0" dirty="0">
                <a:solidFill>
                  <a:srgbClr val="02375E"/>
                </a:solidFill>
                <a:latin typeface="Arial"/>
                <a:cs typeface="Arial"/>
              </a:rPr>
              <a:t>OMS) : </a:t>
            </a:r>
            <a:endParaRPr lang="fr-FR" sz="1600" b="0" dirty="0" smtClean="0">
              <a:solidFill>
                <a:srgbClr val="02375E"/>
              </a:solidFill>
              <a:latin typeface="Arial"/>
              <a:cs typeface="Arial"/>
            </a:endParaRPr>
          </a:p>
          <a:p>
            <a:pPr marL="742950" lvl="1" indent="-285750" defTabSz="457200">
              <a:spcBef>
                <a:spcPct val="20000"/>
              </a:spcBef>
              <a:buSzPct val="100000"/>
              <a:buFont typeface="Arial" panose="020B0604020202020204" pitchFamily="34" charset="0"/>
              <a:buChar char="-"/>
            </a:pPr>
            <a:r>
              <a:rPr lang="fr-FR" sz="1600" b="0" dirty="0" smtClean="0">
                <a:solidFill>
                  <a:srgbClr val="02375E"/>
                </a:solidFill>
                <a:latin typeface="Arial"/>
                <a:cs typeface="Arial"/>
              </a:rPr>
              <a:t>Schizophrénie</a:t>
            </a:r>
          </a:p>
          <a:p>
            <a:pPr marL="742950" lvl="1" indent="-285750" defTabSz="457200">
              <a:spcBef>
                <a:spcPct val="20000"/>
              </a:spcBef>
              <a:buSzPct val="100000"/>
              <a:buFont typeface="Arial" panose="020B0604020202020204" pitchFamily="34" charset="0"/>
              <a:buChar char="-"/>
            </a:pPr>
            <a:r>
              <a:rPr lang="fr-FR" sz="1600" b="0" dirty="0">
                <a:solidFill>
                  <a:srgbClr val="02375E"/>
                </a:solidFill>
                <a:latin typeface="Arial"/>
                <a:cs typeface="Arial"/>
              </a:rPr>
              <a:t>T</a:t>
            </a:r>
            <a:r>
              <a:rPr lang="fr-FR" sz="1600" b="0" dirty="0" smtClean="0">
                <a:solidFill>
                  <a:srgbClr val="02375E"/>
                </a:solidFill>
                <a:latin typeface="Arial"/>
                <a:cs typeface="Arial"/>
              </a:rPr>
              <a:t>roubles bipolaires</a:t>
            </a:r>
          </a:p>
          <a:p>
            <a:pPr marL="742950" lvl="1" indent="-285750" defTabSz="457200">
              <a:spcBef>
                <a:spcPct val="20000"/>
              </a:spcBef>
              <a:buSzPct val="100000"/>
              <a:buFont typeface="Arial" panose="020B0604020202020204" pitchFamily="34" charset="0"/>
              <a:buChar char="-"/>
            </a:pPr>
            <a:r>
              <a:rPr lang="fr-FR" sz="1600" b="0" dirty="0" smtClean="0">
                <a:solidFill>
                  <a:srgbClr val="02375E"/>
                </a:solidFill>
                <a:latin typeface="Arial"/>
                <a:cs typeface="Arial"/>
              </a:rPr>
              <a:t>Addictions</a:t>
            </a:r>
          </a:p>
          <a:p>
            <a:pPr marL="742950" lvl="1" indent="-285750" defTabSz="457200">
              <a:spcBef>
                <a:spcPct val="20000"/>
              </a:spcBef>
              <a:buSzPct val="100000"/>
              <a:buFont typeface="Arial" panose="020B0604020202020204" pitchFamily="34" charset="0"/>
              <a:buChar char="-"/>
            </a:pPr>
            <a:r>
              <a:rPr lang="fr-FR" sz="1600" b="0" dirty="0" smtClean="0">
                <a:solidFill>
                  <a:srgbClr val="02375E"/>
                </a:solidFill>
                <a:latin typeface="Arial"/>
                <a:cs typeface="Arial"/>
              </a:rPr>
              <a:t>Dépression</a:t>
            </a:r>
          </a:p>
          <a:p>
            <a:pPr marL="742950" lvl="1" indent="-285750" defTabSz="457200">
              <a:spcBef>
                <a:spcPct val="20000"/>
              </a:spcBef>
              <a:buSzPct val="100000"/>
              <a:buFont typeface="Arial" panose="020B0604020202020204" pitchFamily="34" charset="0"/>
              <a:buChar char="-"/>
            </a:pPr>
            <a:r>
              <a:rPr lang="fr-FR" sz="1600" b="0" dirty="0">
                <a:solidFill>
                  <a:srgbClr val="02375E"/>
                </a:solidFill>
                <a:latin typeface="Arial"/>
                <a:cs typeface="Arial"/>
              </a:rPr>
              <a:t>T</a:t>
            </a:r>
            <a:r>
              <a:rPr lang="fr-FR" sz="1600" b="0" dirty="0" smtClean="0">
                <a:solidFill>
                  <a:srgbClr val="02375E"/>
                </a:solidFill>
                <a:latin typeface="Arial"/>
                <a:cs typeface="Arial"/>
              </a:rPr>
              <a:t>roubles </a:t>
            </a:r>
            <a:r>
              <a:rPr lang="fr-FR" sz="1600" b="0" dirty="0">
                <a:solidFill>
                  <a:srgbClr val="02375E"/>
                </a:solidFill>
                <a:latin typeface="Arial"/>
                <a:cs typeface="Arial"/>
              </a:rPr>
              <a:t>obsessionnels </a:t>
            </a:r>
            <a:r>
              <a:rPr lang="fr-FR" sz="1600" b="0" dirty="0" smtClean="0">
                <a:solidFill>
                  <a:srgbClr val="02375E"/>
                </a:solidFill>
                <a:latin typeface="Arial"/>
                <a:cs typeface="Arial"/>
              </a:rPr>
              <a:t>compulsifs</a:t>
            </a:r>
          </a:p>
          <a:p>
            <a:pPr marL="742950" lvl="1" indent="-285750" defTabSz="457200">
              <a:spcBef>
                <a:spcPct val="20000"/>
              </a:spcBef>
              <a:buSzPct val="100000"/>
              <a:buFont typeface="Arial" panose="020B0604020202020204" pitchFamily="34" charset="0"/>
              <a:buChar char="-"/>
            </a:pPr>
            <a:endParaRPr lang="fr-FR" sz="1600" b="0" dirty="0">
              <a:solidFill>
                <a:srgbClr val="02375E"/>
              </a:solidFill>
              <a:latin typeface="Arial"/>
              <a:cs typeface="Arial"/>
            </a:endParaRPr>
          </a:p>
          <a:p>
            <a:pPr marL="177800" indent="-177800" defTabSz="457200">
              <a:spcBef>
                <a:spcPct val="20000"/>
              </a:spcBef>
              <a:buSzPct val="100000"/>
              <a:buFont typeface="Arial"/>
              <a:buChar char="•"/>
            </a:pPr>
            <a:r>
              <a:rPr lang="fr-FR" sz="1600" dirty="0">
                <a:solidFill>
                  <a:srgbClr val="02375E"/>
                </a:solidFill>
                <a:latin typeface="Arial"/>
                <a:cs typeface="Arial"/>
              </a:rPr>
              <a:t>25 % de la population </a:t>
            </a:r>
            <a:r>
              <a:rPr lang="fr-FR" sz="1600" b="0" dirty="0">
                <a:solidFill>
                  <a:srgbClr val="02375E"/>
                </a:solidFill>
                <a:latin typeface="Arial"/>
                <a:cs typeface="Arial"/>
              </a:rPr>
              <a:t>mondiale </a:t>
            </a:r>
            <a:r>
              <a:rPr lang="fr-FR" sz="1600" b="0" dirty="0" smtClean="0">
                <a:solidFill>
                  <a:srgbClr val="02375E"/>
                </a:solidFill>
                <a:latin typeface="Arial"/>
                <a:cs typeface="Arial"/>
              </a:rPr>
              <a:t>est ou sera concernée par des troubles mentaux (OMS)</a:t>
            </a:r>
          </a:p>
          <a:p>
            <a:pPr marL="177800" indent="-177800" defTabSz="457200">
              <a:spcBef>
                <a:spcPct val="20000"/>
              </a:spcBef>
              <a:buSzPct val="100000"/>
              <a:buFont typeface="Arial"/>
              <a:buChar char="•"/>
            </a:pPr>
            <a:endParaRPr lang="fr-FR" sz="1600" b="0" dirty="0">
              <a:solidFill>
                <a:srgbClr val="02375E"/>
              </a:solidFill>
              <a:latin typeface="Arial"/>
              <a:cs typeface="Arial"/>
            </a:endParaRPr>
          </a:p>
          <a:p>
            <a:pPr marL="177800" indent="-177800" defTabSz="457200">
              <a:spcBef>
                <a:spcPct val="20000"/>
              </a:spcBef>
              <a:buSzPct val="100000"/>
              <a:buFont typeface="Arial"/>
              <a:buChar char="•"/>
            </a:pPr>
            <a:r>
              <a:rPr lang="fr-FR" sz="1600" dirty="0">
                <a:solidFill>
                  <a:srgbClr val="02375E"/>
                </a:solidFill>
                <a:latin typeface="Arial"/>
                <a:cs typeface="Arial"/>
              </a:rPr>
              <a:t>Augmentation de 62 % de la file active </a:t>
            </a:r>
            <a:r>
              <a:rPr lang="fr-FR" sz="1600" b="0" dirty="0">
                <a:solidFill>
                  <a:srgbClr val="02375E"/>
                </a:solidFill>
                <a:latin typeface="Arial"/>
                <a:cs typeface="Arial"/>
              </a:rPr>
              <a:t>des patients adultes suivis en psychiatrie générale de 1991 à 2003 (DREES) </a:t>
            </a:r>
            <a:endParaRPr lang="fr-FR" sz="1600" b="0" dirty="0" smtClean="0">
              <a:solidFill>
                <a:srgbClr val="02375E"/>
              </a:solidFill>
              <a:latin typeface="Arial"/>
              <a:cs typeface="Arial"/>
            </a:endParaRPr>
          </a:p>
        </p:txBody>
      </p:sp>
      <p:sp>
        <p:nvSpPr>
          <p:cNvPr id="7" name="Rectangle 6"/>
          <p:cNvSpPr/>
          <p:nvPr/>
        </p:nvSpPr>
        <p:spPr>
          <a:xfrm rot="20891724">
            <a:off x="806825" y="1196788"/>
            <a:ext cx="914400" cy="502024"/>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Qui ?</a:t>
            </a:r>
            <a:endParaRPr lang="fr-FR" sz="2400" dirty="0"/>
          </a:p>
        </p:txBody>
      </p:sp>
      <p:sp>
        <p:nvSpPr>
          <p:cNvPr id="8" name="Rectangle 7"/>
          <p:cNvSpPr/>
          <p:nvPr/>
        </p:nvSpPr>
        <p:spPr>
          <a:xfrm rot="698519">
            <a:off x="5787041" y="169864"/>
            <a:ext cx="1734700" cy="502024"/>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Combien ?</a:t>
            </a:r>
            <a:endParaRPr lang="fr-FR" sz="2400" dirty="0"/>
          </a:p>
        </p:txBody>
      </p:sp>
      <p:sp>
        <p:nvSpPr>
          <p:cNvPr id="9" name="Rectangle 8"/>
          <p:cNvSpPr/>
          <p:nvPr/>
        </p:nvSpPr>
        <p:spPr>
          <a:xfrm rot="21419945">
            <a:off x="4961128" y="4428583"/>
            <a:ext cx="914400" cy="5020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Où ?</a:t>
            </a:r>
            <a:endParaRPr lang="fr-FR" sz="2400" dirty="0"/>
          </a:p>
        </p:txBody>
      </p:sp>
      <p:sp>
        <p:nvSpPr>
          <p:cNvPr id="10" name="Rectangle 9"/>
          <p:cNvSpPr/>
          <p:nvPr/>
        </p:nvSpPr>
        <p:spPr>
          <a:xfrm rot="328373">
            <a:off x="6776508" y="2470840"/>
            <a:ext cx="1734700" cy="502024"/>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Comment ?</a:t>
            </a:r>
            <a:endParaRPr lang="fr-FR" sz="2400" dirty="0"/>
          </a:p>
        </p:txBody>
      </p:sp>
    </p:spTree>
    <p:extLst>
      <p:ext uri="{BB962C8B-B14F-4D97-AF65-F5344CB8AC3E}">
        <p14:creationId xmlns:p14="http://schemas.microsoft.com/office/powerpoint/2010/main" xmlns="" val="323451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915345" y="588154"/>
            <a:ext cx="6705600" cy="3877985"/>
          </a:xfrm>
        </p:spPr>
        <p:txBody>
          <a:bodyPr>
            <a:spAutoFit/>
          </a:bodyPr>
          <a:lstStyle/>
          <a:p>
            <a:endParaRPr lang="fr-FR" dirty="0" smtClean="0"/>
          </a:p>
          <a:p>
            <a:pPr marL="0" indent="0">
              <a:buNone/>
            </a:pPr>
            <a:endParaRPr lang="fr-FR" dirty="0" smtClean="0"/>
          </a:p>
          <a:p>
            <a:pPr marL="0" indent="0">
              <a:buNone/>
            </a:pPr>
            <a:endParaRPr lang="fr-FR" dirty="0"/>
          </a:p>
          <a:p>
            <a:pPr marL="0" indent="0">
              <a:buNone/>
            </a:pPr>
            <a:endParaRPr lang="fr-FR" dirty="0"/>
          </a:p>
          <a:p>
            <a:r>
              <a:rPr lang="fr-FR" sz="2000" dirty="0" smtClean="0"/>
              <a:t>3. Les travaux de l’ANAP dans le champ de la  psychiatrie et santé mentale</a:t>
            </a:r>
          </a:p>
          <a:p>
            <a:pPr lvl="1"/>
            <a:r>
              <a:rPr lang="fr-FR" sz="1800" dirty="0"/>
              <a:t> </a:t>
            </a:r>
            <a:r>
              <a:rPr lang="fr-FR" sz="1800" b="1" dirty="0" smtClean="0"/>
              <a:t>2 retours d’expérience :</a:t>
            </a:r>
          </a:p>
          <a:p>
            <a:pPr lvl="2"/>
            <a:r>
              <a:rPr lang="fr-FR" sz="1800" dirty="0"/>
              <a:t>Les interventions psychiatriques à domicile</a:t>
            </a:r>
          </a:p>
          <a:p>
            <a:pPr lvl="2"/>
            <a:r>
              <a:rPr lang="fr-FR" sz="1800" dirty="0"/>
              <a:t>L’accompagnement médicosocial des personnes adultes handicapées psychiques : conversion ou création</a:t>
            </a:r>
          </a:p>
          <a:p>
            <a:endParaRPr lang="fr-FR" sz="2000" dirty="0"/>
          </a:p>
          <a:p>
            <a:pPr marL="355600" lvl="1" indent="0">
              <a:buNone/>
            </a:pPr>
            <a:endParaRPr lang="fr-FR" sz="1800" dirty="0"/>
          </a:p>
        </p:txBody>
      </p:sp>
    </p:spTree>
    <p:extLst>
      <p:ext uri="{BB962C8B-B14F-4D97-AF65-F5344CB8AC3E}">
        <p14:creationId xmlns:p14="http://schemas.microsoft.com/office/powerpoint/2010/main" xmlns="" val="1599026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REX  les interventions psychiatriques à domicile</a:t>
            </a:r>
            <a:endParaRPr lang="fr-FR" dirty="0"/>
          </a:p>
        </p:txBody>
      </p:sp>
      <p:sp>
        <p:nvSpPr>
          <p:cNvPr id="4" name="Espace réservé du contenu 3"/>
          <p:cNvSpPr>
            <a:spLocks noGrp="1"/>
          </p:cNvSpPr>
          <p:nvPr>
            <p:ph sz="quarter" idx="13"/>
          </p:nvPr>
        </p:nvSpPr>
        <p:spPr/>
        <p:txBody>
          <a:bodyPr/>
          <a:lstStyle/>
          <a:p>
            <a:r>
              <a:rPr dirty="0" smtClean="0"/>
              <a:t>Les malades psychiques passent 9/10</a:t>
            </a:r>
            <a:r>
              <a:rPr baseline="30000" dirty="0" smtClean="0"/>
              <a:t>ème</a:t>
            </a:r>
            <a:r>
              <a:rPr dirty="0" smtClean="0"/>
              <a:t> de leur temps en dehors de l'hôpital psychiatrique</a:t>
            </a:r>
          </a:p>
          <a:p>
            <a:endParaRPr dirty="0" smtClean="0"/>
          </a:p>
          <a:p>
            <a:r>
              <a:rPr dirty="0" smtClean="0"/>
              <a:t>Comment les équipes de secteur s'adressent - elles à la personne à son domicile?</a:t>
            </a:r>
          </a:p>
          <a:p>
            <a:endParaRPr dirty="0" smtClean="0"/>
          </a:p>
          <a:p>
            <a:r>
              <a:rPr dirty="0" smtClean="0"/>
              <a:t>Facteurs clés de succès</a:t>
            </a:r>
          </a:p>
          <a:p>
            <a:endParaRPr dirty="0" smtClean="0"/>
          </a:p>
          <a:p>
            <a:r>
              <a:rPr dirty="0" smtClean="0"/>
              <a:t>Logique de parcours : le maillage avec l'ensemble des acteurs du territoire sera particulièrement observé.</a:t>
            </a:r>
            <a:endParaRPr lang="fr-FR" dirty="0"/>
          </a:p>
        </p:txBody>
      </p:sp>
      <p:pic>
        <p:nvPicPr>
          <p:cNvPr id="5" name="Image 4"/>
          <p:cNvPicPr>
            <a:picLocks noChangeAspect="1"/>
          </p:cNvPicPr>
          <p:nvPr/>
        </p:nvPicPr>
        <p:blipFill>
          <a:blip r:embed="rId3" cstate="print"/>
          <a:stretch>
            <a:fillRect/>
          </a:stretch>
        </p:blipFill>
        <p:spPr>
          <a:xfrm rot="2271592">
            <a:off x="6994328" y="4765420"/>
            <a:ext cx="1263478" cy="1743139"/>
          </a:xfrm>
          <a:prstGeom prst="rect">
            <a:avLst/>
          </a:prstGeom>
          <a:ln>
            <a:solidFill>
              <a:schemeClr val="tx1"/>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8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5.16388689999999960000E+000&quot;&gt;&lt;m_ppcolschidx val=&quot;0&quot;/&gt;&lt;m_rgb r=&quot;ee&quot; g=&quot;80&quot; b=&quot;28&quot;/&gt;&lt;/elem&gt;&lt;elem m_fUsage=&quot;5.31441000000000160000E-001&quot;&gt;&lt;m_ppcolschidx val=&quot;0&quot;/&gt;&lt;m_rgb r=&quot;0&quot; g=&quot;35&quot; b=&quot;4c&quot;/&gt;&lt;/elem&gt;&lt;/m_vecMRU&gt;&lt;/m_mruColor&gt;&lt;m_mapectfillschemeMRU&gt;&lt;key val=&quot;4&quot;/&gt;&lt;elem&gt;&lt;m_nPartnerID val=&quot;536&quot;/&gt;&lt;m_nIndex val=&quot;1&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 &lt;/m_chGroupingSymbol&gt;&lt;m_chDecimalSymbol17909&gt;,&lt;/m_chDecimalSymbol17909&gt;&lt;m_nGroupingDigits17909 val=&quot;3&quot;/&gt;&lt;m_chGroupingSymbol17909&gt; &lt;/m_chGroupingSymbol17909&gt;&lt;/m_precDefault&gt;&lt;/CDefaultPrec&gt;&lt;/root&gt;"/>
  <p:tag name="THINKCELLUNDODONOTDELETE" val="1684"/>
</p:tagLst>
</file>

<file path=ppt/theme/theme1.xml><?xml version="1.0" encoding="utf-8"?>
<a:theme xmlns:a="http://schemas.openxmlformats.org/drawingml/2006/main" name="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101207_modèle présentation type Anap</Template>
  <TotalTime>2314</TotalTime>
  <Words>3929</Words>
  <Application>Microsoft Office PowerPoint</Application>
  <PresentationFormat>Affichage à l'écran (4:3)</PresentationFormat>
  <Paragraphs>689</Paragraphs>
  <Slides>49</Slides>
  <Notes>35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101207_modèle présentation type Anap</vt:lpstr>
      <vt:lpstr>Diapositive think-cell</vt:lpstr>
      <vt:lpstr>DIAGNOSTICS TERRITORIAUX DU PARCOURS EN PSYCHIATRIE ET SANTE MENTALE </vt:lpstr>
      <vt:lpstr>Diapositive 2</vt:lpstr>
      <vt:lpstr>Diapositive 3</vt:lpstr>
      <vt:lpstr>Présentation de l’ANAP</vt:lpstr>
      <vt:lpstr>Présentation du projet au sein de l’ANAP </vt:lpstr>
      <vt:lpstr>Diapositive 6</vt:lpstr>
      <vt:lpstr>Chiffres-clés</vt:lpstr>
      <vt:lpstr>Diapositive 8</vt:lpstr>
      <vt:lpstr>REX  les interventions psychiatriques à domicile</vt:lpstr>
      <vt:lpstr>Des travaux basés sur 14 retours d’expérience</vt:lpstr>
      <vt:lpstr>Points saillants</vt:lpstr>
      <vt:lpstr>Les interventions à domicile…</vt:lpstr>
      <vt:lpstr>REX : L’accompagnement médicosocial  des personnes adultes handicapées psychiques :  retour d’expériences de conversion ou de création </vt:lpstr>
      <vt:lpstr>Des travaux basés sur 12 retours d’expérience</vt:lpstr>
      <vt:lpstr>Trois points saillants de la réflexion sur les reconversions</vt:lpstr>
      <vt:lpstr>Cinq ensembles d’enseignements</vt:lpstr>
      <vt:lpstr>Diapositive 17</vt:lpstr>
      <vt:lpstr>Le DTPSM : 1ère approche  8 points clés pour aborder les parcours en psychiatrie et santé mentale</vt:lpstr>
      <vt:lpstr>Diapositive 19</vt:lpstr>
      <vt:lpstr>DTPSM : Pourquoi Parcours ?</vt:lpstr>
      <vt:lpstr>Les acteurs associés</vt:lpstr>
      <vt:lpstr>Le diagnostic territorial des parcours en psychiatrie  et santé mentale :</vt:lpstr>
      <vt:lpstr>Le diagnostic territorial des parcours en psychiatrie  et santé mentale : LMSS et travaux ANAP</vt:lpstr>
      <vt:lpstr>Le diagnostic territorial des parcours en psychiatrie  et santé mentale :</vt:lpstr>
      <vt:lpstr>Cartographie régionale des projets</vt:lpstr>
      <vt:lpstr>Diapositive 26</vt:lpstr>
      <vt:lpstr>DTPSM : Enseignements sur la méthode (1ère vague)</vt:lpstr>
      <vt:lpstr>La Corrèze : Principaux constats</vt:lpstr>
      <vt:lpstr>La Sarthe : Quelques actions emblématiques proposées</vt:lpstr>
      <vt:lpstr> La réunion :  4 constats principaux  ont été au cœur des  discussions concernant les difficultés des parcours en santé mentale de patients chroniques </vt:lpstr>
      <vt:lpstr>Diapositive 31</vt:lpstr>
      <vt:lpstr>La phase diagnostique  Synthèse des constats dans les 3 régions de la vague 2 (non exhaustive)</vt:lpstr>
      <vt:lpstr>La phase diagnostique </vt:lpstr>
      <vt:lpstr>La phase diagnostique  Synthèse des constats dans les 3 régions de la vague 2 (non exhaustive)</vt:lpstr>
      <vt:lpstr>Diapositive 35</vt:lpstr>
      <vt:lpstr>Gouvernance de la démarche au niveau national</vt:lpstr>
      <vt:lpstr>La démarche du projet de Diagnostic Territorial  des parcours en Psychiatrie et Santé Mentale (DTPSM)</vt:lpstr>
      <vt:lpstr>Carte d’identité du territoire (données de contexte)</vt:lpstr>
      <vt:lpstr>Le groupe médicoéconomique</vt:lpstr>
      <vt:lpstr>Le projet des Diagnostics Territoriaux des parcours en Psychiatrie et santé mentale : le modèle de la rosace </vt:lpstr>
      <vt:lpstr>Gouvernance du projet – au niveau territorial</vt:lpstr>
      <vt:lpstr>Autodiag en psychiatrie (Benoît Servant)</vt:lpstr>
      <vt:lpstr>Diapositive 43</vt:lpstr>
      <vt:lpstr>Diapositive 44</vt:lpstr>
      <vt:lpstr>Diapositive 45</vt:lpstr>
      <vt:lpstr>Diapositive 46</vt:lpstr>
      <vt:lpstr>Diapositive 47</vt:lpstr>
      <vt:lpstr>Le diagnostic territorial des parcours en psychiatrie  et santé mentale :</vt:lpstr>
      <vt:lpstr>Le diagnostic territorial des parcours en psychiatrie  et santé mentale :</vt:lpstr>
    </vt:vector>
  </TitlesOfParts>
  <Company>MEAH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programme de travail 2011</dc:title>
  <dc:creator>ayden.tajahmady</dc:creator>
  <cp:lastModifiedBy>PDEGORRE</cp:lastModifiedBy>
  <cp:revision>171</cp:revision>
  <cp:lastPrinted>2016-04-15T15:04:57Z</cp:lastPrinted>
  <dcterms:created xsi:type="dcterms:W3CDTF">2013-06-30T07:07:32Z</dcterms:created>
  <dcterms:modified xsi:type="dcterms:W3CDTF">2016-06-23T13:55:29Z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Diapositive 1</vt:lpwstr>
  </property>
  <property fmtid="{D5CDD505-2E9C-101B-9397-08002B2CF9AE}" pid="3" name="Final">
    <vt:bool>true</vt:bool>
  </property>
  <property fmtid="{D5CDD505-2E9C-101B-9397-08002B2CF9AE}" pid="4" name="Event">
    <vt:lpwstr/>
  </property>
  <property fmtid="{D5CDD505-2E9C-101B-9397-08002B2CF9AE}" pid="5" name="Delivery Date">
    <vt:lpwstr/>
  </property>
  <property fmtid="{D5CDD505-2E9C-101B-9397-08002B2CF9AE}" pid="6" name="docid">
    <vt:lpwstr/>
  </property>
</Properties>
</file>