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2.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drawings/drawing1.xml" ContentType="application/vnd.openxmlformats-officedocument.drawingml.chartshapes+xml"/>
  <Override PartName="/ppt/charts/chart8.xml" ContentType="application/vnd.openxmlformats-officedocument.drawingml.chart+xml"/>
  <Override PartName="/ppt/charts/chart9.xml" ContentType="application/vnd.openxmlformats-officedocument.drawingml.chart+xml"/>
  <Override PartName="/ppt/notesSlides/notesSlide3.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64" r:id="rId4"/>
    <p:sldId id="258" r:id="rId5"/>
    <p:sldId id="259" r:id="rId6"/>
    <p:sldId id="260" r:id="rId7"/>
    <p:sldId id="261" r:id="rId8"/>
    <p:sldId id="262" r:id="rId9"/>
    <p:sldId id="263"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83" r:id="rId24"/>
    <p:sldId id="278" r:id="rId25"/>
    <p:sldId id="279" r:id="rId26"/>
    <p:sldId id="285" r:id="rId27"/>
    <p:sldId id="280" r:id="rId28"/>
    <p:sldId id="284" r:id="rId29"/>
    <p:sldId id="281" r:id="rId30"/>
    <p:sldId id="282" r:id="rId31"/>
    <p:sldId id="286" r:id="rId32"/>
    <p:sldId id="287" r:id="rId33"/>
    <p:sldId id="289" r:id="rId34"/>
    <p:sldId id="288" r:id="rId35"/>
    <p:sldId id="290" r:id="rId36"/>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2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2" autoAdjust="0"/>
    <p:restoredTop sz="94660"/>
  </p:normalViewPr>
  <p:slideViewPr>
    <p:cSldViewPr showGuides="1">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nt_brumath\pubsecu\EPSAN%202015\GHT\JIMCGP%20analyse%20compar&#233;e%20des%20conventions%20GHT\Copie%20de%20Liste%20des%20&#233;tab-%20GHT%20v2.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nt_brumath\pubsecu\EPSAN%202015\GHT\JIMCGP%20analyse%20compar&#233;e%20des%20conventions%20GHT\Copie%20de%20Liste%20des%20&#233;tab-%20GHT%20v2.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nt_brumath\pubsecu\EPSAN%202015\GHT\JIMCGP%20analyse%20compar&#233;e%20des%20conventions%20GHT\Copie%20de%20Liste%20des%20&#233;tab-%20GHT%20v2.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nt_brumath\pubsecu\EPSAN%202015\GHT\JIMCGP%20analyse%20compar&#233;e%20des%20conventions%20GHT\Copie%20de%20Liste%20des%20&#233;tab-%20GHT%20v2.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nt_brumath\pubsecu\EPSAN%202015\GHT\JIMCGP%20analyse%20compar&#233;e%20des%20conventions%20GHT\Copie%20de%20Liste%20des%20&#233;tab-%20GHT%20v2.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nt_brumath\pubsecu\EPSAN%202015\GHT\JIMCGP%20analyse%20compar&#233;e%20des%20conventions%20GHT\Copie%20de%20Liste%20des%20&#233;tab-%20GHT%20v2.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nt_brumath\pubsecu\EPSAN%202015\GHT\JIMCGP%20analyse%20compar&#233;e%20des%20conventions%20GHT\Copie%20de%20Liste%20des%20&#233;tab-%20GHT%20v2.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nt_brumath\pubsecu\EPSAN%202015\GHT\JIMCGP%20analyse%20compar&#233;e%20des%20conventions%20GHT\Copie%20de%20Liste%20des%20&#233;tab-%20GHT%20v2.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nt_brumath\pubsecu\EPSAN%202015\GHT\JIMCGP%20analyse%20compar&#233;e%20des%20conventions%20GHT\Copie%20de%20Liste%20des%20&#233;tab-%20GHT%20v2.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nt_brumath\pubsecu\EPSAN%202015\GHT\JIMCGP%20analyse%20compar&#233;e%20des%20conventions%20GHT\Copie%20de%20Liste%20des%20&#233;tab-%20GHT%20v2.xls"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nt_brumath\pubsecu\EPSAN%202015\GHT\JIMCGP%20analyse%20compar&#233;e%20des%20conventions%20GHT\Copie%20de%20Liste%20des%20&#233;tab-%20GHT%20v2.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nt_brumath\pubsecu\EPSAN%202015\GHT\JIMCGP%20analyse%20compar&#233;e%20des%20conventions%20GHT\Copie%20de%20Liste%20des%20&#233;tab-%20GHT%20v2.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nt_brumath\pubsecu\EPSAN%202015\GHT\JIMCGP%20analyse%20compar&#233;e%20des%20conventions%20GHT\Copie%20de%20Liste%20des%20&#233;tab-%20GHT%20v2.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sz="1800" b="1" i="0" baseline="0">
                <a:effectLst/>
              </a:rPr>
              <a:t>Répartition des EPSM au regard de leur situation dans les GHT</a:t>
            </a:r>
            <a:endParaRPr lang="fr-FR">
              <a:effectLst/>
            </a:endParaRPr>
          </a:p>
        </c:rich>
      </c:tx>
      <c:layout/>
      <c:overlay val="1"/>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0.16482168014289064"/>
          <c:y val="0.10725163498209132"/>
          <c:w val="0.66270576802273451"/>
          <c:h val="0.89274834477760445"/>
        </c:manualLayout>
      </c:layout>
      <c:pie3DChart>
        <c:varyColors val="1"/>
        <c:ser>
          <c:idx val="0"/>
          <c:order val="0"/>
          <c:explosion val="25"/>
          <c:dPt>
            <c:idx val="0"/>
            <c:bubble3D val="0"/>
            <c:spPr>
              <a:solidFill>
                <a:schemeClr val="accent6">
                  <a:lumMod val="75000"/>
                </a:schemeClr>
              </a:solidFill>
            </c:spPr>
          </c:dPt>
          <c:dPt>
            <c:idx val="1"/>
            <c:bubble3D val="0"/>
            <c:spPr>
              <a:solidFill>
                <a:schemeClr val="bg1">
                  <a:lumMod val="65000"/>
                </a:schemeClr>
              </a:solidFill>
            </c:spPr>
          </c:dPt>
          <c:dPt>
            <c:idx val="2"/>
            <c:bubble3D val="0"/>
            <c:spPr>
              <a:solidFill>
                <a:schemeClr val="accent3"/>
              </a:solidFill>
            </c:spPr>
          </c:dPt>
          <c:dPt>
            <c:idx val="3"/>
            <c:bubble3D val="0"/>
            <c:spPr>
              <a:solidFill>
                <a:schemeClr val="accent4"/>
              </a:solidFill>
            </c:spPr>
          </c:dPt>
          <c:dLbls>
            <c:dLblPos val="ctr"/>
            <c:showLegendKey val="0"/>
            <c:showVal val="1"/>
            <c:showCatName val="0"/>
            <c:showSerName val="0"/>
            <c:showPercent val="1"/>
            <c:showBubbleSize val="0"/>
            <c:showLeaderLines val="1"/>
          </c:dLbls>
          <c:cat>
            <c:strRef>
              <c:f>'donées nationales_échantillon'!$E$123:$H$123</c:f>
              <c:strCache>
                <c:ptCount val="4"/>
                <c:pt idx="0">
                  <c:v>GHT psychiatrique</c:v>
                </c:pt>
                <c:pt idx="1">
                  <c:v>GHT polyvalent</c:v>
                </c:pt>
                <c:pt idx="2">
                  <c:v>dérogation</c:v>
                </c:pt>
                <c:pt idx="3">
                  <c:v>refus d'intégrer le GHT</c:v>
                </c:pt>
              </c:strCache>
            </c:strRef>
          </c:cat>
          <c:val>
            <c:numRef>
              <c:f>'donées nationales_échantillon'!$E$124:$H$124</c:f>
              <c:numCache>
                <c:formatCode>General</c:formatCode>
                <c:ptCount val="4"/>
                <c:pt idx="0">
                  <c:v>14</c:v>
                </c:pt>
                <c:pt idx="1">
                  <c:v>56</c:v>
                </c:pt>
                <c:pt idx="2">
                  <c:v>12</c:v>
                </c:pt>
                <c:pt idx="3">
                  <c:v>2</c:v>
                </c:pt>
              </c:numCache>
            </c:numRef>
          </c:val>
        </c:ser>
        <c:dLbls>
          <c:showLegendKey val="0"/>
          <c:showVal val="0"/>
          <c:showCatName val="0"/>
          <c:showSerName val="0"/>
          <c:showPercent val="0"/>
          <c:showBubbleSize val="0"/>
          <c:showLeaderLines val="1"/>
        </c:dLbls>
      </c:pie3DChart>
    </c:plotArea>
    <c:legend>
      <c:legendPos val="b"/>
      <c:layout/>
      <c:overlay val="0"/>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fr-FR" dirty="0"/>
              <a:t>Répartition</a:t>
            </a:r>
            <a:r>
              <a:rPr lang="fr-FR" baseline="0" dirty="0"/>
              <a:t> </a:t>
            </a:r>
            <a:r>
              <a:rPr lang="fr-FR" sz="1800" b="1" i="0" baseline="0" dirty="0">
                <a:effectLst/>
              </a:rPr>
              <a:t>des </a:t>
            </a:r>
            <a:r>
              <a:rPr lang="fr-FR" sz="1800" b="1" i="0" baseline="0" dirty="0" smtClean="0">
                <a:effectLst/>
              </a:rPr>
              <a:t>EPSM en fonction de la spécialisation ou non du GHT</a:t>
            </a:r>
            <a:endParaRPr lang="fr-FR" dirty="0"/>
          </a:p>
        </c:rich>
      </c:tx>
      <c:overlay val="0"/>
    </c:title>
    <c:autoTitleDeleted val="0"/>
    <c:view3D>
      <c:rotX val="15"/>
      <c:rotY val="20"/>
      <c:depthPercent val="100"/>
      <c:rAngAx val="1"/>
    </c:view3D>
    <c:floor>
      <c:thickness val="0"/>
    </c:floor>
    <c:sideWall>
      <c:thickness val="0"/>
    </c:sideWall>
    <c:backWall>
      <c:thickness val="0"/>
    </c:backWall>
    <c:plotArea>
      <c:layout>
        <c:manualLayout>
          <c:layoutTarget val="inner"/>
          <c:xMode val="edge"/>
          <c:yMode val="edge"/>
          <c:x val="0.14965751232315472"/>
          <c:y val="0.22607343047636286"/>
          <c:w val="0.52271361201800992"/>
          <c:h val="0.5398939230953298"/>
        </c:manualLayout>
      </c:layout>
      <c:bar3DChart>
        <c:barDir val="col"/>
        <c:grouping val="stacked"/>
        <c:varyColors val="0"/>
        <c:ser>
          <c:idx val="0"/>
          <c:order val="0"/>
          <c:tx>
            <c:strRef>
              <c:f>'donées nationales_échantillon'!$E$261</c:f>
              <c:strCache>
                <c:ptCount val="1"/>
                <c:pt idx="0">
                  <c:v>GHT psychiatrique</c:v>
                </c:pt>
              </c:strCache>
            </c:strRef>
          </c:tx>
          <c:spPr>
            <a:solidFill>
              <a:schemeClr val="accent6">
                <a:lumMod val="75000"/>
              </a:schemeClr>
            </a:solidFill>
          </c:spPr>
          <c:invertIfNegative val="0"/>
          <c:dLbls>
            <c:showLegendKey val="0"/>
            <c:showVal val="1"/>
            <c:showCatName val="0"/>
            <c:showSerName val="0"/>
            <c:showPercent val="0"/>
            <c:showBubbleSize val="0"/>
            <c:showLeaderLines val="0"/>
          </c:dLbls>
          <c:cat>
            <c:strRef>
              <c:f>'donées nationales_échantillon'!$D$262</c:f>
              <c:strCache>
                <c:ptCount val="1"/>
                <c:pt idx="0">
                  <c:v>Nombre d'établissements pris en compte</c:v>
                </c:pt>
              </c:strCache>
            </c:strRef>
          </c:cat>
          <c:val>
            <c:numRef>
              <c:f>'donées nationales_échantillon'!$E$262</c:f>
              <c:numCache>
                <c:formatCode>General</c:formatCode>
                <c:ptCount val="1"/>
                <c:pt idx="0">
                  <c:v>9</c:v>
                </c:pt>
              </c:numCache>
            </c:numRef>
          </c:val>
        </c:ser>
        <c:ser>
          <c:idx val="1"/>
          <c:order val="1"/>
          <c:tx>
            <c:strRef>
              <c:f>'donées nationales_échantillon'!$F$261</c:f>
              <c:strCache>
                <c:ptCount val="1"/>
                <c:pt idx="0">
                  <c:v>GHT polyvalent</c:v>
                </c:pt>
              </c:strCache>
            </c:strRef>
          </c:tx>
          <c:spPr>
            <a:solidFill>
              <a:schemeClr val="bg1">
                <a:lumMod val="65000"/>
              </a:schemeClr>
            </a:solidFill>
          </c:spPr>
          <c:invertIfNegative val="0"/>
          <c:dLbls>
            <c:showLegendKey val="0"/>
            <c:showVal val="1"/>
            <c:showCatName val="0"/>
            <c:showSerName val="0"/>
            <c:showPercent val="0"/>
            <c:showBubbleSize val="0"/>
            <c:showLeaderLines val="0"/>
          </c:dLbls>
          <c:cat>
            <c:strRef>
              <c:f>'donées nationales_échantillon'!$D$262</c:f>
              <c:strCache>
                <c:ptCount val="1"/>
                <c:pt idx="0">
                  <c:v>Nombre d'établissements pris en compte</c:v>
                </c:pt>
              </c:strCache>
            </c:strRef>
          </c:cat>
          <c:val>
            <c:numRef>
              <c:f>'donées nationales_échantillon'!$F$262</c:f>
              <c:numCache>
                <c:formatCode>General</c:formatCode>
                <c:ptCount val="1"/>
                <c:pt idx="0">
                  <c:v>39</c:v>
                </c:pt>
              </c:numCache>
            </c:numRef>
          </c:val>
        </c:ser>
        <c:ser>
          <c:idx val="2"/>
          <c:order val="2"/>
          <c:tx>
            <c:strRef>
              <c:f>'donées nationales_échantillon'!$G$261</c:f>
              <c:strCache>
                <c:ptCount val="1"/>
                <c:pt idx="0">
                  <c:v>hors GHT</c:v>
                </c:pt>
              </c:strCache>
            </c:strRef>
          </c:tx>
          <c:invertIfNegative val="0"/>
          <c:dLbls>
            <c:showLegendKey val="0"/>
            <c:showVal val="1"/>
            <c:showCatName val="0"/>
            <c:showSerName val="0"/>
            <c:showPercent val="0"/>
            <c:showBubbleSize val="0"/>
            <c:showLeaderLines val="0"/>
          </c:dLbls>
          <c:cat>
            <c:strRef>
              <c:f>'donées nationales_échantillon'!$D$262</c:f>
              <c:strCache>
                <c:ptCount val="1"/>
                <c:pt idx="0">
                  <c:v>Nombre d'établissements pris en compte</c:v>
                </c:pt>
              </c:strCache>
            </c:strRef>
          </c:cat>
          <c:val>
            <c:numRef>
              <c:f>'donées nationales_échantillon'!$G$262</c:f>
              <c:numCache>
                <c:formatCode>General</c:formatCode>
                <c:ptCount val="1"/>
                <c:pt idx="0">
                  <c:v>13</c:v>
                </c:pt>
              </c:numCache>
            </c:numRef>
          </c:val>
        </c:ser>
        <c:dLbls>
          <c:showLegendKey val="0"/>
          <c:showVal val="0"/>
          <c:showCatName val="0"/>
          <c:showSerName val="0"/>
          <c:showPercent val="0"/>
          <c:showBubbleSize val="0"/>
        </c:dLbls>
        <c:gapWidth val="150"/>
        <c:shape val="box"/>
        <c:axId val="94610176"/>
        <c:axId val="94611712"/>
        <c:axId val="0"/>
      </c:bar3DChart>
      <c:catAx>
        <c:axId val="94610176"/>
        <c:scaling>
          <c:orientation val="minMax"/>
        </c:scaling>
        <c:delete val="0"/>
        <c:axPos val="b"/>
        <c:numFmt formatCode="General" sourceLinked="1"/>
        <c:majorTickMark val="out"/>
        <c:minorTickMark val="none"/>
        <c:tickLblPos val="nextTo"/>
        <c:crossAx val="94611712"/>
        <c:crosses val="autoZero"/>
        <c:auto val="1"/>
        <c:lblAlgn val="ctr"/>
        <c:lblOffset val="100"/>
        <c:noMultiLvlLbl val="0"/>
      </c:catAx>
      <c:valAx>
        <c:axId val="94611712"/>
        <c:scaling>
          <c:orientation val="minMax"/>
        </c:scaling>
        <c:delete val="0"/>
        <c:axPos val="l"/>
        <c:majorGridlines/>
        <c:numFmt formatCode="General" sourceLinked="1"/>
        <c:majorTickMark val="out"/>
        <c:minorTickMark val="none"/>
        <c:tickLblPos val="nextTo"/>
        <c:crossAx val="94610176"/>
        <c:crosses val="autoZero"/>
        <c:crossBetween val="between"/>
      </c:valAx>
      <c:spPr>
        <a:noFill/>
        <a:ln w="25400">
          <a:noFill/>
        </a:ln>
      </c:spPr>
    </c:plotArea>
    <c:legend>
      <c:legendPos val="b"/>
      <c:layout>
        <c:manualLayout>
          <c:xMode val="edge"/>
          <c:yMode val="edge"/>
          <c:x val="9.4280434457887891E-2"/>
          <c:y val="0.89065290976558953"/>
          <c:w val="0.68676678829780424"/>
          <c:h val="5.5426554439315774E-2"/>
        </c:manualLayout>
      </c:layout>
      <c:overlay val="0"/>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dirty="0" smtClean="0"/>
              <a:t>Répartition</a:t>
            </a:r>
            <a:r>
              <a:rPr lang="fr-FR" baseline="0" dirty="0" smtClean="0"/>
              <a:t> des conventions en fonction de la spécialisation ou non du GHT</a:t>
            </a:r>
            <a:endParaRPr lang="fr-FR" dirty="0"/>
          </a:p>
        </c:rich>
      </c:tx>
      <c:overlay val="0"/>
    </c:title>
    <c:autoTitleDeleted val="0"/>
    <c:view3D>
      <c:rotX val="15"/>
      <c:rotY val="20"/>
      <c:depthPercent val="100"/>
      <c:rAngAx val="1"/>
    </c:view3D>
    <c:floor>
      <c:thickness val="0"/>
    </c:floor>
    <c:sideWall>
      <c:thickness val="0"/>
    </c:sideWall>
    <c:backWall>
      <c:thickness val="0"/>
    </c:backWall>
    <c:plotArea>
      <c:layout>
        <c:manualLayout>
          <c:layoutTarget val="inner"/>
          <c:xMode val="edge"/>
          <c:yMode val="edge"/>
          <c:x val="0.14965751232315472"/>
          <c:y val="0.22607343047636286"/>
          <c:w val="0.52271361201800992"/>
          <c:h val="0.5398939230953298"/>
        </c:manualLayout>
      </c:layout>
      <c:bar3DChart>
        <c:barDir val="col"/>
        <c:grouping val="stacked"/>
        <c:varyColors val="0"/>
        <c:ser>
          <c:idx val="0"/>
          <c:order val="0"/>
          <c:tx>
            <c:strRef>
              <c:f>'donées nationales_échantillon'!$E$258</c:f>
              <c:strCache>
                <c:ptCount val="1"/>
                <c:pt idx="0">
                  <c:v>GHT psychiatrique</c:v>
                </c:pt>
              </c:strCache>
            </c:strRef>
          </c:tx>
          <c:spPr>
            <a:solidFill>
              <a:schemeClr val="accent6">
                <a:lumMod val="75000"/>
              </a:schemeClr>
            </a:solidFill>
          </c:spPr>
          <c:invertIfNegative val="0"/>
          <c:dLbls>
            <c:showLegendKey val="0"/>
            <c:showVal val="1"/>
            <c:showCatName val="0"/>
            <c:showSerName val="0"/>
            <c:showPercent val="0"/>
            <c:showBubbleSize val="0"/>
            <c:showLeaderLines val="0"/>
          </c:dLbls>
          <c:cat>
            <c:strRef>
              <c:f>'donées nationales_échantillon'!$D$259</c:f>
              <c:strCache>
                <c:ptCount val="1"/>
                <c:pt idx="0">
                  <c:v>Nombre de GHT dans l'étude</c:v>
                </c:pt>
              </c:strCache>
            </c:strRef>
          </c:cat>
          <c:val>
            <c:numRef>
              <c:f>'donées nationales_échantillon'!$E$259</c:f>
              <c:numCache>
                <c:formatCode>General</c:formatCode>
                <c:ptCount val="1"/>
                <c:pt idx="0">
                  <c:v>3</c:v>
                </c:pt>
              </c:numCache>
            </c:numRef>
          </c:val>
        </c:ser>
        <c:ser>
          <c:idx val="1"/>
          <c:order val="1"/>
          <c:tx>
            <c:strRef>
              <c:f>'donées nationales_échantillon'!$F$258</c:f>
              <c:strCache>
                <c:ptCount val="1"/>
                <c:pt idx="0">
                  <c:v>GHT polyvalent</c:v>
                </c:pt>
              </c:strCache>
            </c:strRef>
          </c:tx>
          <c:spPr>
            <a:solidFill>
              <a:schemeClr val="bg1">
                <a:lumMod val="65000"/>
              </a:schemeClr>
            </a:solidFill>
          </c:spPr>
          <c:invertIfNegative val="0"/>
          <c:dLbls>
            <c:showLegendKey val="0"/>
            <c:showVal val="1"/>
            <c:showCatName val="0"/>
            <c:showSerName val="0"/>
            <c:showPercent val="0"/>
            <c:showBubbleSize val="0"/>
            <c:showLeaderLines val="0"/>
          </c:dLbls>
          <c:cat>
            <c:strRef>
              <c:f>'donées nationales_échantillon'!$D$259</c:f>
              <c:strCache>
                <c:ptCount val="1"/>
                <c:pt idx="0">
                  <c:v>Nombre de GHT dans l'étude</c:v>
                </c:pt>
              </c:strCache>
            </c:strRef>
          </c:cat>
          <c:val>
            <c:numRef>
              <c:f>'donées nationales_échantillon'!$F$259</c:f>
              <c:numCache>
                <c:formatCode>General</c:formatCode>
                <c:ptCount val="1"/>
                <c:pt idx="0">
                  <c:v>20</c:v>
                </c:pt>
              </c:numCache>
            </c:numRef>
          </c:val>
        </c:ser>
        <c:dLbls>
          <c:showLegendKey val="0"/>
          <c:showVal val="0"/>
          <c:showCatName val="0"/>
          <c:showSerName val="0"/>
          <c:showPercent val="0"/>
          <c:showBubbleSize val="0"/>
        </c:dLbls>
        <c:gapWidth val="150"/>
        <c:shape val="box"/>
        <c:axId val="94069120"/>
        <c:axId val="94070656"/>
        <c:axId val="0"/>
      </c:bar3DChart>
      <c:catAx>
        <c:axId val="94069120"/>
        <c:scaling>
          <c:orientation val="minMax"/>
        </c:scaling>
        <c:delete val="0"/>
        <c:axPos val="b"/>
        <c:numFmt formatCode="General" sourceLinked="1"/>
        <c:majorTickMark val="out"/>
        <c:minorTickMark val="none"/>
        <c:tickLblPos val="nextTo"/>
        <c:crossAx val="94070656"/>
        <c:crosses val="autoZero"/>
        <c:auto val="1"/>
        <c:lblAlgn val="ctr"/>
        <c:lblOffset val="100"/>
        <c:noMultiLvlLbl val="0"/>
      </c:catAx>
      <c:valAx>
        <c:axId val="94070656"/>
        <c:scaling>
          <c:orientation val="minMax"/>
        </c:scaling>
        <c:delete val="0"/>
        <c:axPos val="l"/>
        <c:majorGridlines/>
        <c:numFmt formatCode="General" sourceLinked="1"/>
        <c:majorTickMark val="out"/>
        <c:minorTickMark val="none"/>
        <c:tickLblPos val="nextTo"/>
        <c:crossAx val="94069120"/>
        <c:crosses val="autoZero"/>
        <c:crossBetween val="between"/>
      </c:valAx>
      <c:spPr>
        <a:noFill/>
        <a:ln w="25400">
          <a:noFill/>
        </a:ln>
      </c:spPr>
    </c:plotArea>
    <c:legend>
      <c:legendPos val="b"/>
      <c:layout>
        <c:manualLayout>
          <c:xMode val="edge"/>
          <c:yMode val="edge"/>
          <c:x val="9.8616477818321488E-2"/>
          <c:y val="0.78030808217938274"/>
          <c:w val="0.77675078420075538"/>
          <c:h val="0.18901402841886145"/>
        </c:manualLayout>
      </c:layout>
      <c:overlay val="0"/>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répartition des GHT en fonction des références</a:t>
            </a:r>
            <a:r>
              <a:rPr lang="en-US" baseline="0"/>
              <a:t> au secteur psychiatrique</a:t>
            </a:r>
            <a:endParaRPr lang="en-US"/>
          </a:p>
        </c:rich>
      </c:tx>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contenu!$E$192</c:f>
              <c:strCache>
                <c:ptCount val="1"/>
                <c:pt idx="0">
                  <c:v>nombre de GHT</c:v>
                </c:pt>
              </c:strCache>
            </c:strRef>
          </c:tx>
          <c:spPr>
            <a:solidFill>
              <a:schemeClr val="accent6">
                <a:lumMod val="75000"/>
              </a:schemeClr>
            </a:solidFill>
          </c:spPr>
          <c:explosion val="25"/>
          <c:dPt>
            <c:idx val="1"/>
            <c:bubble3D val="0"/>
            <c:spPr>
              <a:solidFill>
                <a:schemeClr val="tx1">
                  <a:lumMod val="50000"/>
                  <a:lumOff val="50000"/>
                </a:schemeClr>
              </a:solidFill>
            </c:spPr>
          </c:dPt>
          <c:dPt>
            <c:idx val="2"/>
            <c:bubble3D val="0"/>
            <c:spPr>
              <a:solidFill>
                <a:schemeClr val="tx1">
                  <a:lumMod val="85000"/>
                  <a:lumOff val="15000"/>
                </a:schemeClr>
              </a:solidFill>
            </c:spPr>
          </c:dPt>
          <c:dLbls>
            <c:txPr>
              <a:bodyPr/>
              <a:lstStyle/>
              <a:p>
                <a:pPr>
                  <a:defRPr sz="2000"/>
                </a:pPr>
                <a:endParaRPr lang="fr-FR"/>
              </a:p>
            </c:txPr>
            <c:showLegendKey val="0"/>
            <c:showVal val="1"/>
            <c:showCatName val="0"/>
            <c:showSerName val="0"/>
            <c:showPercent val="1"/>
            <c:showBubbleSize val="0"/>
            <c:showLeaderLines val="1"/>
          </c:dLbls>
          <c:cat>
            <c:strRef>
              <c:f>contenu!$F$191:$H$191</c:f>
              <c:strCache>
                <c:ptCount val="3"/>
                <c:pt idx="0">
                  <c:v>"A ce titre la stratégie du groupement se fait dans le respect des secteurs psychiatriques"</c:v>
                </c:pt>
                <c:pt idx="1">
                  <c:v>Références plus large à l'organisation psychiatrique pré-existante</c:v>
                </c:pt>
                <c:pt idx="2">
                  <c:v>Pas de référence au secteur (dont un GHT spécifique à la psychiatrie)</c:v>
                </c:pt>
              </c:strCache>
            </c:strRef>
          </c:cat>
          <c:val>
            <c:numRef>
              <c:f>contenu!$F$192:$H$192</c:f>
              <c:numCache>
                <c:formatCode>General</c:formatCode>
                <c:ptCount val="3"/>
                <c:pt idx="0">
                  <c:v>15</c:v>
                </c:pt>
                <c:pt idx="1">
                  <c:v>5</c:v>
                </c:pt>
                <c:pt idx="2">
                  <c:v>3</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65274277516923074"/>
          <c:y val="0.2330090803402797"/>
          <c:w val="0.33797463049914533"/>
          <c:h val="0.73223957258717287"/>
        </c:manualLayout>
      </c:layout>
      <c:overlay val="0"/>
      <c:txPr>
        <a:bodyPr/>
        <a:lstStyle/>
        <a:p>
          <a:pPr>
            <a:defRPr sz="1400"/>
          </a:pPr>
          <a:endParaRPr lang="fr-FR"/>
        </a:p>
      </c:txPr>
    </c:legend>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dirty="0"/>
              <a:t>Existence</a:t>
            </a:r>
            <a:r>
              <a:rPr lang="fr-FR" baseline="0" dirty="0"/>
              <a:t> d'un </a:t>
            </a:r>
            <a:r>
              <a:rPr lang="fr-FR" baseline="0" dirty="0" smtClean="0"/>
              <a:t>objectif </a:t>
            </a:r>
            <a:r>
              <a:rPr lang="fr-FR" baseline="0" dirty="0"/>
              <a:t>stratégique spécifique à la psychiatrie dans les conventions constitutives de </a:t>
            </a:r>
            <a:r>
              <a:rPr lang="fr-FR" dirty="0"/>
              <a:t> GHT</a:t>
            </a:r>
          </a:p>
        </c:rich>
      </c:tx>
      <c:layout>
        <c:manualLayout>
          <c:xMode val="edge"/>
          <c:yMode val="edge"/>
          <c:x val="9.983856629944779E-2"/>
          <c:y val="1.2326654400405323E-2"/>
        </c:manualLayout>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contenu!$E$100</c:f>
              <c:strCache>
                <c:ptCount val="1"/>
                <c:pt idx="0">
                  <c:v>Nombre de GHT</c:v>
                </c:pt>
              </c:strCache>
            </c:strRef>
          </c:tx>
          <c:explosion val="25"/>
          <c:dPt>
            <c:idx val="0"/>
            <c:bubble3D val="0"/>
            <c:spPr>
              <a:solidFill>
                <a:schemeClr val="accent6">
                  <a:lumMod val="75000"/>
                </a:schemeClr>
              </a:solidFill>
            </c:spPr>
          </c:dPt>
          <c:dPt>
            <c:idx val="1"/>
            <c:bubble3D val="0"/>
            <c:spPr>
              <a:solidFill>
                <a:schemeClr val="bg1">
                  <a:lumMod val="65000"/>
                </a:schemeClr>
              </a:solidFill>
            </c:spPr>
          </c:dPt>
          <c:dPt>
            <c:idx val="2"/>
            <c:bubble3D val="0"/>
            <c:spPr>
              <a:solidFill>
                <a:schemeClr val="tx1">
                  <a:lumMod val="75000"/>
                  <a:lumOff val="25000"/>
                </a:schemeClr>
              </a:solidFill>
            </c:spPr>
          </c:dPt>
          <c:dLbls>
            <c:txPr>
              <a:bodyPr/>
              <a:lstStyle/>
              <a:p>
                <a:pPr>
                  <a:defRPr sz="1800"/>
                </a:pPr>
                <a:endParaRPr lang="fr-FR"/>
              </a:p>
            </c:txPr>
            <c:showLegendKey val="0"/>
            <c:showVal val="1"/>
            <c:showCatName val="0"/>
            <c:showSerName val="0"/>
            <c:showPercent val="1"/>
            <c:showBubbleSize val="0"/>
            <c:showLeaderLines val="1"/>
          </c:dLbls>
          <c:cat>
            <c:strRef>
              <c:f>contenu!$F$99:$H$99</c:f>
              <c:strCache>
                <c:ptCount val="3"/>
                <c:pt idx="0">
                  <c:v>prévoient dans leurs objectifs  stratégiques un axe ou une filière spécifique à la psychiatrie</c:v>
                </c:pt>
                <c:pt idx="1">
                  <c:v>ne prévoient pas d'objectif spécifique à la psychiatrie</c:v>
                </c:pt>
                <c:pt idx="2">
                  <c:v>ne détaille pas les objectifs stratégiques</c:v>
                </c:pt>
              </c:strCache>
            </c:strRef>
          </c:cat>
          <c:val>
            <c:numRef>
              <c:f>contenu!$F$100:$H$100</c:f>
              <c:numCache>
                <c:formatCode>General</c:formatCode>
                <c:ptCount val="3"/>
                <c:pt idx="0">
                  <c:v>15</c:v>
                </c:pt>
                <c:pt idx="1">
                  <c:v>7</c:v>
                </c:pt>
                <c:pt idx="2">
                  <c:v>1</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65615240281943976"/>
          <c:y val="0.26765304847080484"/>
          <c:w val="0.33404930316384601"/>
          <c:h val="0.71334286269779545"/>
        </c:manualLayout>
      </c:layout>
      <c:overlay val="0"/>
      <c:txPr>
        <a:bodyPr/>
        <a:lstStyle/>
        <a:p>
          <a:pPr>
            <a:defRPr sz="1600"/>
          </a:pPr>
          <a:endParaRPr lang="fr-FR"/>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25"/>
    </mc:Choice>
    <mc:Fallback>
      <c:style val="25"/>
    </mc:Fallback>
  </mc:AlternateContent>
  <c:chart>
    <c:title>
      <c:tx>
        <c:rich>
          <a:bodyPr/>
          <a:lstStyle/>
          <a:p>
            <a:pPr>
              <a:defRPr/>
            </a:pPr>
            <a:r>
              <a:rPr lang="fr-FR"/>
              <a:t>Répartition des établissements publics disposant d'une offre de soin psychiatrique</a:t>
            </a:r>
          </a:p>
        </c:rich>
      </c:tx>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Pt>
            <c:idx val="0"/>
            <c:bubble3D val="0"/>
            <c:spPr>
              <a:solidFill>
                <a:schemeClr val="bg1">
                  <a:lumMod val="65000"/>
                </a:schemeClr>
              </a:solidFill>
            </c:spPr>
          </c:dPt>
          <c:dPt>
            <c:idx val="1"/>
            <c:bubble3D val="0"/>
            <c:spPr>
              <a:solidFill>
                <a:schemeClr val="accent6">
                  <a:lumMod val="75000"/>
                </a:schemeClr>
              </a:solidFill>
            </c:spPr>
          </c:dPt>
          <c:dLbls>
            <c:showLegendKey val="0"/>
            <c:showVal val="1"/>
            <c:showCatName val="0"/>
            <c:showSerName val="0"/>
            <c:showPercent val="1"/>
            <c:showBubbleSize val="0"/>
            <c:showLeaderLines val="1"/>
          </c:dLbls>
          <c:cat>
            <c:strRef>
              <c:f>'donées nationales_échantillon'!$D$5:$D$6</c:f>
              <c:strCache>
                <c:ptCount val="2"/>
                <c:pt idx="0">
                  <c:v>MCO</c:v>
                </c:pt>
                <c:pt idx="1">
                  <c:v>EPSM</c:v>
                </c:pt>
              </c:strCache>
            </c:strRef>
          </c:cat>
          <c:val>
            <c:numRef>
              <c:f>'donées nationales_échantillon'!$E$5:$E$6</c:f>
              <c:numCache>
                <c:formatCode>General</c:formatCode>
                <c:ptCount val="2"/>
                <c:pt idx="0">
                  <c:v>171</c:v>
                </c:pt>
                <c:pt idx="1">
                  <c:v>84</c:v>
                </c:pt>
              </c:numCache>
            </c:numRef>
          </c:val>
        </c:ser>
        <c:dLbls>
          <c:showLegendKey val="0"/>
          <c:showVal val="0"/>
          <c:showCatName val="0"/>
          <c:showSerName val="0"/>
          <c:showPercent val="0"/>
          <c:showBubbleSize val="0"/>
          <c:showLeaderLines val="1"/>
        </c:dLbls>
      </c:pie3DChart>
      <c:spPr>
        <a:noFill/>
        <a:ln w="25400">
          <a:noFill/>
        </a:ln>
      </c:spPr>
    </c:plotArea>
    <c:legend>
      <c:legendPos val="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25"/>
    </mc:Choice>
    <mc:Fallback>
      <c:style val="25"/>
    </mc:Fallback>
  </mc:AlternateContent>
  <c:chart>
    <c:title>
      <c:tx>
        <c:rich>
          <a:bodyPr/>
          <a:lstStyle/>
          <a:p>
            <a:pPr>
              <a:defRPr sz="1600"/>
            </a:pPr>
            <a:r>
              <a:rPr lang="fr-FR" sz="1600" dirty="0"/>
              <a:t>Répartition des secteurs de psychiatrie générale entre les établissements publics de santé</a:t>
            </a:r>
          </a:p>
        </c:rich>
      </c:tx>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9.8611111111111108E-2"/>
          <c:y val="0.54314778361038207"/>
          <c:w val="0.81388888888888888"/>
          <c:h val="0.37207458442694663"/>
        </c:manualLayout>
      </c:layout>
      <c:pie3DChart>
        <c:varyColors val="1"/>
        <c:ser>
          <c:idx val="0"/>
          <c:order val="0"/>
          <c:explosion val="25"/>
          <c:dPt>
            <c:idx val="0"/>
            <c:bubble3D val="0"/>
            <c:spPr>
              <a:solidFill>
                <a:schemeClr val="bg1">
                  <a:lumMod val="65000"/>
                </a:schemeClr>
              </a:solidFill>
            </c:spPr>
          </c:dPt>
          <c:dPt>
            <c:idx val="1"/>
            <c:bubble3D val="0"/>
            <c:spPr>
              <a:solidFill>
                <a:schemeClr val="accent6">
                  <a:lumMod val="75000"/>
                </a:schemeClr>
              </a:solidFill>
            </c:spPr>
          </c:dPt>
          <c:dLbls>
            <c:showLegendKey val="0"/>
            <c:showVal val="1"/>
            <c:showCatName val="0"/>
            <c:showSerName val="0"/>
            <c:showPercent val="1"/>
            <c:showBubbleSize val="0"/>
            <c:showLeaderLines val="1"/>
          </c:dLbls>
          <c:cat>
            <c:strRef>
              <c:f>'donées nationales_échantillon'!$D$22:$D$23</c:f>
              <c:strCache>
                <c:ptCount val="2"/>
                <c:pt idx="0">
                  <c:v>MCO</c:v>
                </c:pt>
                <c:pt idx="1">
                  <c:v>EPSM</c:v>
                </c:pt>
              </c:strCache>
            </c:strRef>
          </c:cat>
          <c:val>
            <c:numRef>
              <c:f>'donées nationales_échantillon'!$E$22:$E$23</c:f>
              <c:numCache>
                <c:formatCode>General</c:formatCode>
                <c:ptCount val="2"/>
                <c:pt idx="0">
                  <c:v>292</c:v>
                </c:pt>
                <c:pt idx="1">
                  <c:v>419</c:v>
                </c:pt>
              </c:numCache>
            </c:numRef>
          </c:val>
        </c:ser>
        <c:dLbls>
          <c:showLegendKey val="0"/>
          <c:showVal val="0"/>
          <c:showCatName val="0"/>
          <c:showSerName val="0"/>
          <c:showPercent val="0"/>
          <c:showBubbleSize val="0"/>
          <c:showLeaderLines val="1"/>
        </c:dLbls>
      </c:pie3DChart>
      <c:spPr>
        <a:noFill/>
        <a:ln w="25400">
          <a:noFill/>
        </a:ln>
      </c:spPr>
    </c:plotArea>
    <c:legend>
      <c:legendPos val="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25"/>
    </mc:Choice>
    <mc:Fallback>
      <c:style val="25"/>
    </mc:Fallback>
  </mc:AlternateContent>
  <c:chart>
    <c:title>
      <c:tx>
        <c:rich>
          <a:bodyPr/>
          <a:lstStyle/>
          <a:p>
            <a:pPr>
              <a:defRPr sz="1600"/>
            </a:pPr>
            <a:r>
              <a:rPr lang="fr-FR" sz="1600"/>
              <a:t>Répartition des secteurs de psychiatrie infanto-juvénile entre les établissements publics de santé</a:t>
            </a:r>
          </a:p>
        </c:rich>
      </c:tx>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9.8611111111111108E-2"/>
          <c:y val="0.54314778361038207"/>
          <c:w val="0.81388888888888888"/>
          <c:h val="0.37207458442694663"/>
        </c:manualLayout>
      </c:layout>
      <c:pie3DChart>
        <c:varyColors val="1"/>
        <c:ser>
          <c:idx val="0"/>
          <c:order val="0"/>
          <c:explosion val="25"/>
          <c:dPt>
            <c:idx val="0"/>
            <c:bubble3D val="0"/>
            <c:spPr>
              <a:solidFill>
                <a:schemeClr val="bg1">
                  <a:lumMod val="65000"/>
                </a:schemeClr>
              </a:solidFill>
            </c:spPr>
          </c:dPt>
          <c:dPt>
            <c:idx val="1"/>
            <c:bubble3D val="0"/>
            <c:spPr>
              <a:solidFill>
                <a:schemeClr val="accent6">
                  <a:lumMod val="75000"/>
                </a:schemeClr>
              </a:solidFill>
            </c:spPr>
          </c:dPt>
          <c:dLbls>
            <c:showLegendKey val="0"/>
            <c:showVal val="1"/>
            <c:showCatName val="0"/>
            <c:showSerName val="0"/>
            <c:showPercent val="1"/>
            <c:showBubbleSize val="0"/>
            <c:showLeaderLines val="1"/>
          </c:dLbls>
          <c:cat>
            <c:strRef>
              <c:f>'donées nationales_échantillon'!$D$38:$D$39</c:f>
              <c:strCache>
                <c:ptCount val="2"/>
                <c:pt idx="0">
                  <c:v>MCO</c:v>
                </c:pt>
                <c:pt idx="1">
                  <c:v>EPSM</c:v>
                </c:pt>
              </c:strCache>
            </c:strRef>
          </c:cat>
          <c:val>
            <c:numRef>
              <c:f>'donées nationales_échantillon'!$E$38:$E$39</c:f>
              <c:numCache>
                <c:formatCode>General</c:formatCode>
                <c:ptCount val="2"/>
                <c:pt idx="0">
                  <c:v>127</c:v>
                </c:pt>
                <c:pt idx="1">
                  <c:v>145</c:v>
                </c:pt>
              </c:numCache>
            </c:numRef>
          </c:val>
        </c:ser>
        <c:dLbls>
          <c:showLegendKey val="0"/>
          <c:showVal val="0"/>
          <c:showCatName val="0"/>
          <c:showSerName val="0"/>
          <c:showPercent val="0"/>
          <c:showBubbleSize val="0"/>
          <c:showLeaderLines val="1"/>
        </c:dLbls>
      </c:pie3DChart>
      <c:spPr>
        <a:noFill/>
        <a:ln w="25400">
          <a:noFill/>
        </a:ln>
      </c:spPr>
    </c:plotArea>
    <c:legend>
      <c:legendPos val="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25"/>
    </mc:Choice>
    <mc:Fallback>
      <c:style val="25"/>
    </mc:Fallback>
  </mc:AlternateContent>
  <c:chart>
    <c:title>
      <c:tx>
        <c:rich>
          <a:bodyPr/>
          <a:lstStyle/>
          <a:p>
            <a:pPr>
              <a:defRPr/>
            </a:pPr>
            <a:r>
              <a:rPr lang="fr-FR"/>
              <a:t>Répartition des lits de psychiatrie</a:t>
            </a:r>
            <a:r>
              <a:rPr lang="fr-FR" baseline="0"/>
              <a:t> générale</a:t>
            </a:r>
            <a:r>
              <a:rPr lang="fr-FR"/>
              <a:t> entre les établissements publics de santé</a:t>
            </a:r>
          </a:p>
        </c:rich>
      </c:tx>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9.8611111111111108E-2"/>
          <c:y val="0.54314778361038207"/>
          <c:w val="0.81388888888888888"/>
          <c:h val="0.37207458442694663"/>
        </c:manualLayout>
      </c:layout>
      <c:pie3DChart>
        <c:varyColors val="1"/>
        <c:ser>
          <c:idx val="0"/>
          <c:order val="0"/>
          <c:explosion val="25"/>
          <c:dPt>
            <c:idx val="0"/>
            <c:bubble3D val="0"/>
            <c:spPr>
              <a:solidFill>
                <a:schemeClr val="bg1">
                  <a:lumMod val="65000"/>
                </a:schemeClr>
              </a:solidFill>
            </c:spPr>
          </c:dPt>
          <c:dPt>
            <c:idx val="1"/>
            <c:bubble3D val="0"/>
            <c:spPr>
              <a:solidFill>
                <a:schemeClr val="accent6">
                  <a:lumMod val="75000"/>
                </a:schemeClr>
              </a:solidFill>
            </c:spPr>
          </c:dPt>
          <c:dLbls>
            <c:showLegendKey val="0"/>
            <c:showVal val="1"/>
            <c:showCatName val="0"/>
            <c:showSerName val="0"/>
            <c:showPercent val="1"/>
            <c:showBubbleSize val="0"/>
            <c:showLeaderLines val="1"/>
          </c:dLbls>
          <c:cat>
            <c:strRef>
              <c:f>'donées nationales_échantillon'!$D$58:$D$59</c:f>
              <c:strCache>
                <c:ptCount val="2"/>
                <c:pt idx="0">
                  <c:v>MCO</c:v>
                </c:pt>
                <c:pt idx="1">
                  <c:v>EPSM</c:v>
                </c:pt>
              </c:strCache>
            </c:strRef>
          </c:cat>
          <c:val>
            <c:numRef>
              <c:f>'donées nationales_échantillon'!$E$58:$E$59</c:f>
              <c:numCache>
                <c:formatCode>General</c:formatCode>
                <c:ptCount val="2"/>
                <c:pt idx="0">
                  <c:v>12064</c:v>
                </c:pt>
                <c:pt idx="1">
                  <c:v>20802</c:v>
                </c:pt>
              </c:numCache>
            </c:numRef>
          </c:val>
        </c:ser>
        <c:dLbls>
          <c:showLegendKey val="0"/>
          <c:showVal val="0"/>
          <c:showCatName val="0"/>
          <c:showSerName val="0"/>
          <c:showPercent val="0"/>
          <c:showBubbleSize val="0"/>
          <c:showLeaderLines val="1"/>
        </c:dLbls>
      </c:pie3DChart>
      <c:spPr>
        <a:noFill/>
        <a:ln w="25400">
          <a:noFill/>
        </a:ln>
      </c:spPr>
    </c:plotArea>
    <c:legend>
      <c:legendPos val="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25"/>
    </mc:Choice>
    <mc:Fallback>
      <c:style val="25"/>
    </mc:Fallback>
  </mc:AlternateContent>
  <c:chart>
    <c:title>
      <c:tx>
        <c:rich>
          <a:bodyPr/>
          <a:lstStyle/>
          <a:p>
            <a:pPr>
              <a:defRPr/>
            </a:pPr>
            <a:r>
              <a:rPr lang="fr-FR"/>
              <a:t>Répartition des CMP</a:t>
            </a:r>
            <a:r>
              <a:rPr lang="fr-FR" baseline="0"/>
              <a:t> </a:t>
            </a:r>
            <a:r>
              <a:rPr lang="fr-FR"/>
              <a:t>de psychiatrie</a:t>
            </a:r>
            <a:r>
              <a:rPr lang="fr-FR" baseline="0"/>
              <a:t> générale ouvert au moins 5 jours par semaine</a:t>
            </a:r>
            <a:r>
              <a:rPr lang="fr-FR"/>
              <a:t> entre les établissements publics de santé</a:t>
            </a:r>
          </a:p>
        </c:rich>
      </c:tx>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9.8611111111111108E-2"/>
          <c:y val="0.54314778361038207"/>
          <c:w val="0.81388888888888888"/>
          <c:h val="0.37207458442694663"/>
        </c:manualLayout>
      </c:layout>
      <c:pie3DChart>
        <c:varyColors val="1"/>
        <c:ser>
          <c:idx val="0"/>
          <c:order val="0"/>
          <c:explosion val="25"/>
          <c:dPt>
            <c:idx val="0"/>
            <c:bubble3D val="0"/>
            <c:spPr>
              <a:solidFill>
                <a:schemeClr val="bg1">
                  <a:lumMod val="65000"/>
                </a:schemeClr>
              </a:solidFill>
            </c:spPr>
          </c:dPt>
          <c:dPt>
            <c:idx val="1"/>
            <c:bubble3D val="0"/>
            <c:spPr>
              <a:solidFill>
                <a:schemeClr val="accent6">
                  <a:lumMod val="75000"/>
                </a:schemeClr>
              </a:solidFill>
            </c:spPr>
          </c:dPt>
          <c:dLbls>
            <c:showLegendKey val="0"/>
            <c:showVal val="1"/>
            <c:showCatName val="0"/>
            <c:showSerName val="0"/>
            <c:showPercent val="1"/>
            <c:showBubbleSize val="0"/>
            <c:showLeaderLines val="1"/>
          </c:dLbls>
          <c:cat>
            <c:strRef>
              <c:f>'donées nationales_échantillon'!$D$77:$D$78</c:f>
              <c:strCache>
                <c:ptCount val="2"/>
                <c:pt idx="0">
                  <c:v>MCO</c:v>
                </c:pt>
                <c:pt idx="1">
                  <c:v>EPSM</c:v>
                </c:pt>
              </c:strCache>
            </c:strRef>
          </c:cat>
          <c:val>
            <c:numRef>
              <c:f>'donées nationales_échantillon'!$E$77:$E$78</c:f>
              <c:numCache>
                <c:formatCode>General</c:formatCode>
                <c:ptCount val="2"/>
                <c:pt idx="0">
                  <c:v>572</c:v>
                </c:pt>
                <c:pt idx="1">
                  <c:v>986</c:v>
                </c:pt>
              </c:numCache>
            </c:numRef>
          </c:val>
        </c:ser>
        <c:dLbls>
          <c:showLegendKey val="0"/>
          <c:showVal val="0"/>
          <c:showCatName val="0"/>
          <c:showSerName val="0"/>
          <c:showPercent val="0"/>
          <c:showBubbleSize val="0"/>
          <c:showLeaderLines val="1"/>
        </c:dLbls>
      </c:pie3DChart>
      <c:spPr>
        <a:noFill/>
        <a:ln w="25400">
          <a:noFill/>
        </a:ln>
      </c:spPr>
    </c:plotArea>
    <c:legend>
      <c:legendPos val="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a:t>Répartition</a:t>
            </a:r>
            <a:r>
              <a:rPr lang="fr-FR" baseline="0"/>
              <a:t>  des secteurs de psychiatrie générale</a:t>
            </a:r>
            <a:endParaRPr lang="fr-FR"/>
          </a:p>
        </c:rich>
      </c:tx>
      <c:overlay val="0"/>
    </c:title>
    <c:autoTitleDeleted val="0"/>
    <c:view3D>
      <c:rotX val="15"/>
      <c:rotY val="20"/>
      <c:depthPercent val="100"/>
      <c:rAngAx val="1"/>
    </c:view3D>
    <c:floor>
      <c:thickness val="0"/>
    </c:floor>
    <c:sideWall>
      <c:thickness val="0"/>
    </c:sideWall>
    <c:backWall>
      <c:thickness val="0"/>
    </c:backWall>
    <c:plotArea>
      <c:layout>
        <c:manualLayout>
          <c:layoutTarget val="inner"/>
          <c:xMode val="edge"/>
          <c:yMode val="edge"/>
          <c:x val="0.22883389576302962"/>
          <c:y val="0.12823981907921886"/>
          <c:w val="0.52271361201800992"/>
          <c:h val="0.5398939230953298"/>
        </c:manualLayout>
      </c:layout>
      <c:bar3DChart>
        <c:barDir val="col"/>
        <c:grouping val="stacked"/>
        <c:varyColors val="0"/>
        <c:ser>
          <c:idx val="0"/>
          <c:order val="0"/>
          <c:tx>
            <c:strRef>
              <c:f>'donées nationales_échantillon'!$E$138</c:f>
              <c:strCache>
                <c:ptCount val="1"/>
                <c:pt idx="0">
                  <c:v>dépendant d'un EPS MCO</c:v>
                </c:pt>
              </c:strCache>
            </c:strRef>
          </c:tx>
          <c:spPr>
            <a:solidFill>
              <a:schemeClr val="bg1">
                <a:lumMod val="50000"/>
              </a:schemeClr>
            </a:solidFill>
          </c:spPr>
          <c:invertIfNegative val="0"/>
          <c:dLbls>
            <c:showLegendKey val="0"/>
            <c:showVal val="1"/>
            <c:showCatName val="0"/>
            <c:showSerName val="0"/>
            <c:showPercent val="0"/>
            <c:showBubbleSize val="0"/>
            <c:showLeaderLines val="0"/>
          </c:dLbls>
          <c:cat>
            <c:strRef>
              <c:f>'donées nationales_échantillon'!$D$139</c:f>
              <c:strCache>
                <c:ptCount val="1"/>
                <c:pt idx="0">
                  <c:v>nombre de secteurs de psychiatrie adulte</c:v>
                </c:pt>
              </c:strCache>
            </c:strRef>
          </c:cat>
          <c:val>
            <c:numRef>
              <c:f>'donées nationales_échantillon'!$E$139</c:f>
              <c:numCache>
                <c:formatCode>General</c:formatCode>
                <c:ptCount val="1"/>
                <c:pt idx="0">
                  <c:v>292</c:v>
                </c:pt>
              </c:numCache>
            </c:numRef>
          </c:val>
        </c:ser>
        <c:ser>
          <c:idx val="1"/>
          <c:order val="1"/>
          <c:tx>
            <c:strRef>
              <c:f>'donées nationales_échantillon'!$F$138</c:f>
              <c:strCache>
                <c:ptCount val="1"/>
                <c:pt idx="0">
                  <c:v>dépendant d'un EPSM membre d'un GHT polyvalent</c:v>
                </c:pt>
              </c:strCache>
            </c:strRef>
          </c:tx>
          <c:spPr>
            <a:solidFill>
              <a:schemeClr val="accent6">
                <a:lumMod val="60000"/>
                <a:lumOff val="40000"/>
              </a:schemeClr>
            </a:solidFill>
          </c:spPr>
          <c:invertIfNegative val="0"/>
          <c:dLbls>
            <c:showLegendKey val="0"/>
            <c:showVal val="1"/>
            <c:showCatName val="0"/>
            <c:showSerName val="0"/>
            <c:showPercent val="0"/>
            <c:showBubbleSize val="0"/>
            <c:showLeaderLines val="0"/>
          </c:dLbls>
          <c:cat>
            <c:strRef>
              <c:f>'donées nationales_échantillon'!$D$139</c:f>
              <c:strCache>
                <c:ptCount val="1"/>
                <c:pt idx="0">
                  <c:v>nombre de secteurs de psychiatrie adulte</c:v>
                </c:pt>
              </c:strCache>
            </c:strRef>
          </c:cat>
          <c:val>
            <c:numRef>
              <c:f>'donées nationales_échantillon'!$F$139</c:f>
              <c:numCache>
                <c:formatCode>General</c:formatCode>
                <c:ptCount val="1"/>
                <c:pt idx="0">
                  <c:v>367</c:v>
                </c:pt>
              </c:numCache>
            </c:numRef>
          </c:val>
        </c:ser>
        <c:ser>
          <c:idx val="2"/>
          <c:order val="2"/>
          <c:tx>
            <c:strRef>
              <c:f>'donées nationales_échantillon'!$G$138</c:f>
              <c:strCache>
                <c:ptCount val="1"/>
                <c:pt idx="0">
                  <c:v>dépendant d'un EPSM membre d'un GHT psychiatrique</c:v>
                </c:pt>
              </c:strCache>
            </c:strRef>
          </c:tx>
          <c:spPr>
            <a:solidFill>
              <a:schemeClr val="accent6">
                <a:lumMod val="75000"/>
              </a:schemeClr>
            </a:solidFill>
          </c:spPr>
          <c:invertIfNegative val="0"/>
          <c:dLbls>
            <c:showLegendKey val="0"/>
            <c:showVal val="1"/>
            <c:showCatName val="0"/>
            <c:showSerName val="0"/>
            <c:showPercent val="0"/>
            <c:showBubbleSize val="0"/>
            <c:showLeaderLines val="0"/>
          </c:dLbls>
          <c:cat>
            <c:strRef>
              <c:f>'donées nationales_échantillon'!$D$139</c:f>
              <c:strCache>
                <c:ptCount val="1"/>
                <c:pt idx="0">
                  <c:v>nombre de secteurs de psychiatrie adulte</c:v>
                </c:pt>
              </c:strCache>
            </c:strRef>
          </c:cat>
          <c:val>
            <c:numRef>
              <c:f>'donées nationales_échantillon'!$G$139</c:f>
              <c:numCache>
                <c:formatCode>General</c:formatCode>
                <c:ptCount val="1"/>
                <c:pt idx="0">
                  <c:v>52</c:v>
                </c:pt>
              </c:numCache>
            </c:numRef>
          </c:val>
        </c:ser>
        <c:dLbls>
          <c:showLegendKey val="0"/>
          <c:showVal val="0"/>
          <c:showCatName val="0"/>
          <c:showSerName val="0"/>
          <c:showPercent val="0"/>
          <c:showBubbleSize val="0"/>
        </c:dLbls>
        <c:gapWidth val="150"/>
        <c:shape val="box"/>
        <c:axId val="84108416"/>
        <c:axId val="84109952"/>
        <c:axId val="0"/>
      </c:bar3DChart>
      <c:catAx>
        <c:axId val="84108416"/>
        <c:scaling>
          <c:orientation val="minMax"/>
        </c:scaling>
        <c:delete val="0"/>
        <c:axPos val="b"/>
        <c:numFmt formatCode="General" sourceLinked="1"/>
        <c:majorTickMark val="out"/>
        <c:minorTickMark val="none"/>
        <c:tickLblPos val="nextTo"/>
        <c:crossAx val="84109952"/>
        <c:crosses val="autoZero"/>
        <c:auto val="1"/>
        <c:lblAlgn val="ctr"/>
        <c:lblOffset val="100"/>
        <c:noMultiLvlLbl val="0"/>
      </c:catAx>
      <c:valAx>
        <c:axId val="84109952"/>
        <c:scaling>
          <c:orientation val="minMax"/>
        </c:scaling>
        <c:delete val="0"/>
        <c:axPos val="l"/>
        <c:majorGridlines/>
        <c:numFmt formatCode="General" sourceLinked="1"/>
        <c:majorTickMark val="out"/>
        <c:minorTickMark val="none"/>
        <c:tickLblPos val="nextTo"/>
        <c:crossAx val="84108416"/>
        <c:crosses val="autoZero"/>
        <c:crossBetween val="between"/>
      </c:valAx>
      <c:spPr>
        <a:noFill/>
        <a:ln w="25400">
          <a:noFill/>
        </a:ln>
      </c:spPr>
    </c:plotArea>
    <c:legend>
      <c:legendPos val="b"/>
      <c:layout>
        <c:manualLayout>
          <c:xMode val="edge"/>
          <c:yMode val="edge"/>
          <c:x val="9.4280434457887891E-2"/>
          <c:y val="0.8291575188321586"/>
          <c:w val="0.89999987526309089"/>
          <c:h val="0.15605539873553542"/>
        </c:manualLayout>
      </c:layout>
      <c:overlay val="0"/>
    </c:legend>
    <c:plotVisOnly val="1"/>
    <c:dispBlanksAs val="gap"/>
    <c:showDLblsOverMax val="0"/>
  </c:chart>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a:t>Représentativité de l'échantillon (2/2)</a:t>
            </a:r>
          </a:p>
        </c:rich>
      </c:tx>
      <c:overlay val="0"/>
    </c:title>
    <c:autoTitleDeleted val="0"/>
    <c:view3D>
      <c:rotX val="15"/>
      <c:rotY val="20"/>
      <c:depthPercent val="100"/>
      <c:rAngAx val="1"/>
    </c:view3D>
    <c:floor>
      <c:thickness val="0"/>
    </c:floor>
    <c:sideWall>
      <c:thickness val="0"/>
    </c:sideWall>
    <c:backWall>
      <c:thickness val="0"/>
    </c:backWall>
    <c:plotArea>
      <c:layout>
        <c:manualLayout>
          <c:layoutTarget val="inner"/>
          <c:xMode val="edge"/>
          <c:yMode val="edge"/>
          <c:x val="0.14965751232315472"/>
          <c:y val="0.11879366943316647"/>
          <c:w val="0.64412283990632713"/>
          <c:h val="0.5398939230953298"/>
        </c:manualLayout>
      </c:layout>
      <c:bar3DChart>
        <c:barDir val="col"/>
        <c:grouping val="stacked"/>
        <c:varyColors val="0"/>
        <c:ser>
          <c:idx val="0"/>
          <c:order val="0"/>
          <c:tx>
            <c:strRef>
              <c:f>'donées nationales_échantillon'!$E$224</c:f>
              <c:strCache>
                <c:ptCount val="1"/>
                <c:pt idx="0">
                  <c:v>Total établissements spécialisés (moins établissements hors GHT)</c:v>
                </c:pt>
              </c:strCache>
            </c:strRef>
          </c:tx>
          <c:spPr>
            <a:solidFill>
              <a:schemeClr val="bg1">
                <a:lumMod val="50000"/>
              </a:schemeClr>
            </a:solidFill>
          </c:spPr>
          <c:invertIfNegative val="0"/>
          <c:dLbls>
            <c:showLegendKey val="0"/>
            <c:showVal val="1"/>
            <c:showCatName val="0"/>
            <c:showSerName val="0"/>
            <c:showPercent val="0"/>
            <c:showBubbleSize val="0"/>
            <c:showLeaderLines val="0"/>
          </c:dLbls>
          <c:cat>
            <c:strRef>
              <c:f>('donées nationales_échantillon'!$D$225:$D$226,'donées nationales_échantillon'!$D$228)</c:f>
              <c:strCache>
                <c:ptCount val="3"/>
                <c:pt idx="0">
                  <c:v>nombre de secteurs PG</c:v>
                </c:pt>
                <c:pt idx="1">
                  <c:v>nombre de secteurs PIJ</c:v>
                </c:pt>
                <c:pt idx="2">
                  <c:v>nombre de CMP</c:v>
                </c:pt>
              </c:strCache>
            </c:strRef>
          </c:cat>
          <c:val>
            <c:numRef>
              <c:f>('donées nationales_échantillon'!$E$225:$E$226,'donées nationales_échantillon'!$E$228)</c:f>
              <c:numCache>
                <c:formatCode>General</c:formatCode>
                <c:ptCount val="3"/>
                <c:pt idx="0">
                  <c:v>352</c:v>
                </c:pt>
                <c:pt idx="1">
                  <c:v>120</c:v>
                </c:pt>
                <c:pt idx="2">
                  <c:v>827</c:v>
                </c:pt>
              </c:numCache>
            </c:numRef>
          </c:val>
        </c:ser>
        <c:ser>
          <c:idx val="1"/>
          <c:order val="1"/>
          <c:tx>
            <c:strRef>
              <c:f>'donées nationales_échantillon'!$F$224</c:f>
              <c:strCache>
                <c:ptCount val="1"/>
                <c:pt idx="0">
                  <c:v>EPSM membre d'un GHT dont la convention est prise en compte dans l'étude</c:v>
                </c:pt>
              </c:strCache>
            </c:strRef>
          </c:tx>
          <c:spPr>
            <a:solidFill>
              <a:schemeClr val="accent6">
                <a:lumMod val="75000"/>
              </a:schemeClr>
            </a:solidFill>
          </c:spPr>
          <c:invertIfNegative val="0"/>
          <c:dLbls>
            <c:showLegendKey val="0"/>
            <c:showVal val="1"/>
            <c:showCatName val="0"/>
            <c:showSerName val="0"/>
            <c:showPercent val="0"/>
            <c:showBubbleSize val="0"/>
            <c:showLeaderLines val="0"/>
          </c:dLbls>
          <c:cat>
            <c:strRef>
              <c:f>('donées nationales_échantillon'!$D$225:$D$226,'donées nationales_échantillon'!$D$228)</c:f>
              <c:strCache>
                <c:ptCount val="3"/>
                <c:pt idx="0">
                  <c:v>nombre de secteurs PG</c:v>
                </c:pt>
                <c:pt idx="1">
                  <c:v>nombre de secteurs PIJ</c:v>
                </c:pt>
                <c:pt idx="2">
                  <c:v>nombre de CMP</c:v>
                </c:pt>
              </c:strCache>
            </c:strRef>
          </c:cat>
          <c:val>
            <c:numRef>
              <c:f>('donées nationales_échantillon'!$F$225:$F$226,'donées nationales_échantillon'!$F$228)</c:f>
              <c:numCache>
                <c:formatCode>General</c:formatCode>
                <c:ptCount val="3"/>
                <c:pt idx="0">
                  <c:v>209</c:v>
                </c:pt>
                <c:pt idx="1">
                  <c:v>63</c:v>
                </c:pt>
                <c:pt idx="2">
                  <c:v>521</c:v>
                </c:pt>
              </c:numCache>
            </c:numRef>
          </c:val>
        </c:ser>
        <c:dLbls>
          <c:showLegendKey val="0"/>
          <c:showVal val="0"/>
          <c:showCatName val="0"/>
          <c:showSerName val="0"/>
          <c:showPercent val="0"/>
          <c:showBubbleSize val="0"/>
        </c:dLbls>
        <c:gapWidth val="150"/>
        <c:shape val="box"/>
        <c:axId val="93998464"/>
        <c:axId val="94004352"/>
        <c:axId val="0"/>
      </c:bar3DChart>
      <c:catAx>
        <c:axId val="93998464"/>
        <c:scaling>
          <c:orientation val="minMax"/>
        </c:scaling>
        <c:delete val="0"/>
        <c:axPos val="b"/>
        <c:numFmt formatCode="General" sourceLinked="1"/>
        <c:majorTickMark val="out"/>
        <c:minorTickMark val="none"/>
        <c:tickLblPos val="nextTo"/>
        <c:crossAx val="94004352"/>
        <c:crosses val="autoZero"/>
        <c:auto val="1"/>
        <c:lblAlgn val="ctr"/>
        <c:lblOffset val="100"/>
        <c:noMultiLvlLbl val="0"/>
      </c:catAx>
      <c:valAx>
        <c:axId val="94004352"/>
        <c:scaling>
          <c:orientation val="minMax"/>
        </c:scaling>
        <c:delete val="0"/>
        <c:axPos val="l"/>
        <c:majorGridlines/>
        <c:numFmt formatCode="General" sourceLinked="1"/>
        <c:majorTickMark val="out"/>
        <c:minorTickMark val="none"/>
        <c:tickLblPos val="nextTo"/>
        <c:crossAx val="93998464"/>
        <c:crosses val="autoZero"/>
        <c:crossBetween val="between"/>
      </c:valAx>
      <c:spPr>
        <a:noFill/>
        <a:ln w="25400">
          <a:noFill/>
        </a:ln>
      </c:spPr>
    </c:plotArea>
    <c:legend>
      <c:legendPos val="b"/>
      <c:layout>
        <c:manualLayout>
          <c:xMode val="edge"/>
          <c:yMode val="edge"/>
          <c:x val="9.8616477818321488E-2"/>
          <c:y val="0.78030808217938274"/>
          <c:w val="0.77675078420075538"/>
          <c:h val="0.18901402841886145"/>
        </c:manualLayout>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25"/>
    </mc:Choice>
    <mc:Fallback>
      <c:style val="25"/>
    </mc:Fallback>
  </mc:AlternateContent>
  <c:chart>
    <c:title>
      <c:tx>
        <c:rich>
          <a:bodyPr/>
          <a:lstStyle/>
          <a:p>
            <a:pPr>
              <a:defRPr/>
            </a:pPr>
            <a:r>
              <a:rPr lang="fr-FR"/>
              <a:t>Représentativité</a:t>
            </a:r>
            <a:r>
              <a:rPr lang="fr-FR" baseline="0"/>
              <a:t> de l'échantillon (1/2)</a:t>
            </a:r>
            <a:endParaRPr lang="fr-FR"/>
          </a:p>
        </c:rich>
      </c:tx>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0.16995614035087719"/>
          <c:y val="0.18502140441001025"/>
          <c:w val="0.70623541828685699"/>
          <c:h val="0.44194924669387015"/>
        </c:manualLayout>
      </c:layout>
      <c:pie3DChart>
        <c:varyColors val="1"/>
        <c:ser>
          <c:idx val="0"/>
          <c:order val="0"/>
          <c:explosion val="25"/>
          <c:dPt>
            <c:idx val="0"/>
            <c:bubble3D val="0"/>
            <c:spPr>
              <a:solidFill>
                <a:schemeClr val="accent6"/>
              </a:solidFill>
            </c:spPr>
          </c:dPt>
          <c:dPt>
            <c:idx val="1"/>
            <c:bubble3D val="0"/>
            <c:spPr>
              <a:solidFill>
                <a:schemeClr val="accent6">
                  <a:lumMod val="75000"/>
                </a:schemeClr>
              </a:solidFill>
            </c:spPr>
          </c:dPt>
          <c:dPt>
            <c:idx val="2"/>
            <c:bubble3D val="0"/>
          </c:dPt>
          <c:dLbls>
            <c:showLegendKey val="0"/>
            <c:showVal val="1"/>
            <c:showCatName val="0"/>
            <c:showSerName val="0"/>
            <c:showPercent val="1"/>
            <c:showBubbleSize val="0"/>
            <c:showLeaderLines val="1"/>
          </c:dLbls>
          <c:cat>
            <c:strRef>
              <c:f>'donées nationales_échantillon'!$D$174:$D$176</c:f>
              <c:strCache>
                <c:ptCount val="3"/>
                <c:pt idx="0">
                  <c:v>EPSM hors GHT</c:v>
                </c:pt>
                <c:pt idx="1">
                  <c:v>EPSM membre d'un GHT dont la convention est prise en compte dans l'étude</c:v>
                </c:pt>
                <c:pt idx="2">
                  <c:v>EPSM d'un GHT dont la convention n'était pas disponible au moment de l'étude</c:v>
                </c:pt>
              </c:strCache>
            </c:strRef>
          </c:cat>
          <c:val>
            <c:numRef>
              <c:f>'donées nationales_échantillon'!$E$174:$E$176</c:f>
              <c:numCache>
                <c:formatCode>General</c:formatCode>
                <c:ptCount val="3"/>
                <c:pt idx="0">
                  <c:v>13</c:v>
                </c:pt>
                <c:pt idx="1">
                  <c:v>32</c:v>
                </c:pt>
                <c:pt idx="2">
                  <c:v>39</c:v>
                </c:pt>
              </c:numCache>
            </c:numRef>
          </c:val>
        </c:ser>
        <c:dLbls>
          <c:showLegendKey val="0"/>
          <c:showVal val="0"/>
          <c:showCatName val="0"/>
          <c:showSerName val="0"/>
          <c:showPercent val="0"/>
          <c:showBubbleSize val="0"/>
          <c:showLeaderLines val="1"/>
        </c:dLbls>
      </c:pie3DChart>
      <c:spPr>
        <a:noFill/>
        <a:ln w="25400">
          <a:noFill/>
        </a:ln>
      </c:spPr>
    </c:plotArea>
    <c:legend>
      <c:legendPos val="b"/>
      <c:layout>
        <c:manualLayout>
          <c:xMode val="edge"/>
          <c:yMode val="edge"/>
          <c:x val="6.3052484909084175E-2"/>
          <c:y val="0.72797608175362816"/>
          <c:w val="0.87977382854896469"/>
          <c:h val="0.25757542947205492"/>
        </c:manualLayout>
      </c:layout>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0.60918</cdr:x>
      <cdr:y>0.44654</cdr:y>
    </cdr:from>
    <cdr:to>
      <cdr:x>0.67152</cdr:x>
      <cdr:y>0.58916</cdr:y>
    </cdr:to>
    <cdr:sp macro="" textlink="">
      <cdr:nvSpPr>
        <cdr:cNvPr id="2" name="Accolade fermante 1"/>
        <cdr:cNvSpPr/>
      </cdr:nvSpPr>
      <cdr:spPr>
        <a:xfrm xmlns:a="http://schemas.openxmlformats.org/drawingml/2006/main">
          <a:off x="2924431" y="2028824"/>
          <a:ext cx="299283" cy="648000"/>
        </a:xfrm>
        <a:prstGeom xmlns:a="http://schemas.openxmlformats.org/drawingml/2006/main" prst="rightBrace">
          <a:avLst/>
        </a:prstGeom>
        <a:ln xmlns:a="http://schemas.openxmlformats.org/drawingml/2006/main" w="19050"/>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fr-FR"/>
        </a:p>
      </cdr:txBody>
    </cdr:sp>
  </cdr:relSizeAnchor>
  <cdr:relSizeAnchor xmlns:cdr="http://schemas.openxmlformats.org/drawingml/2006/chartDrawing">
    <cdr:from>
      <cdr:x>0.68341</cdr:x>
      <cdr:y>0.48218</cdr:y>
    </cdr:from>
    <cdr:to>
      <cdr:x>0.80093</cdr:x>
      <cdr:y>0.54717</cdr:y>
    </cdr:to>
    <cdr:sp macro="" textlink="">
      <cdr:nvSpPr>
        <cdr:cNvPr id="3" name="ZoneTexte 2"/>
        <cdr:cNvSpPr txBox="1"/>
      </cdr:nvSpPr>
      <cdr:spPr>
        <a:xfrm xmlns:a="http://schemas.openxmlformats.org/drawingml/2006/main">
          <a:off x="3280764" y="2190750"/>
          <a:ext cx="564195" cy="295275"/>
        </a:xfrm>
        <a:prstGeom xmlns:a="http://schemas.openxmlformats.org/drawingml/2006/main" prst="rect">
          <a:avLst/>
        </a:prstGeom>
        <a:ln xmlns:a="http://schemas.openxmlformats.org/drawingml/2006/main" w="6350"/>
      </cdr:spPr>
      <cdr:style>
        <a:lnRef xmlns:a="http://schemas.openxmlformats.org/drawingml/2006/main" idx="2">
          <a:schemeClr val="accent2"/>
        </a:lnRef>
        <a:fillRef xmlns:a="http://schemas.openxmlformats.org/drawingml/2006/main" idx="1">
          <a:schemeClr val="lt1"/>
        </a:fillRef>
        <a:effectRef xmlns:a="http://schemas.openxmlformats.org/drawingml/2006/main" idx="0">
          <a:schemeClr val="accent2"/>
        </a:effectRef>
        <a:fontRef xmlns:a="http://schemas.openxmlformats.org/drawingml/2006/main" idx="minor">
          <a:schemeClr val="dk1"/>
        </a:fontRef>
      </cdr:style>
      <cdr:txBody>
        <a:bodyPr xmlns:a="http://schemas.openxmlformats.org/drawingml/2006/main" vertOverflow="clip" wrap="square" rtlCol="0">
          <a:scene3d>
            <a:camera prst="orthographicFront"/>
            <a:lightRig rig="soft" dir="tl">
              <a:rot lat="0" lon="0" rev="0"/>
            </a:lightRig>
          </a:scene3d>
          <a:sp3d contourW="25400" prstMaterial="matte">
            <a:bevelT w="25400" h="55880" prst="artDeco"/>
            <a:contourClr>
              <a:schemeClr val="accent2">
                <a:tint val="20000"/>
              </a:schemeClr>
            </a:contourClr>
          </a:sp3d>
        </a:bodyPr>
        <a:lstStyle xmlns:a="http://schemas.openxmlformats.org/drawingml/2006/main"/>
        <a:p xmlns:a="http://schemas.openxmlformats.org/drawingml/2006/main">
          <a:pPr algn="ctr"/>
          <a:r>
            <a:rPr lang="fr-FR" sz="1100" b="1"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41 %</a:t>
          </a:r>
        </a:p>
      </cdr:txBody>
    </cdr:sp>
  </cdr:relSizeAnchor>
  <cdr:relSizeAnchor xmlns:cdr="http://schemas.openxmlformats.org/drawingml/2006/chartDrawing">
    <cdr:from>
      <cdr:x>0.7791</cdr:x>
      <cdr:y>0.26904</cdr:y>
    </cdr:from>
    <cdr:to>
      <cdr:x>0.84144</cdr:x>
      <cdr:y>0.5891</cdr:y>
    </cdr:to>
    <cdr:sp macro="" textlink="">
      <cdr:nvSpPr>
        <cdr:cNvPr id="4" name="Accolade fermante 3"/>
        <cdr:cNvSpPr/>
      </cdr:nvSpPr>
      <cdr:spPr>
        <a:xfrm xmlns:a="http://schemas.openxmlformats.org/drawingml/2006/main">
          <a:off x="3740125" y="1222375"/>
          <a:ext cx="299282" cy="1454150"/>
        </a:xfrm>
        <a:prstGeom xmlns:a="http://schemas.openxmlformats.org/drawingml/2006/main" prst="rightBrace">
          <a:avLst/>
        </a:prstGeom>
        <a:ln xmlns:a="http://schemas.openxmlformats.org/drawingml/2006/main" w="28575"/>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fr-FR"/>
        </a:p>
      </cdr:txBody>
    </cdr:sp>
  </cdr:relSizeAnchor>
  <cdr:relSizeAnchor xmlns:cdr="http://schemas.openxmlformats.org/drawingml/2006/chartDrawing">
    <cdr:from>
      <cdr:x>0.85324</cdr:x>
      <cdr:y>0.40112</cdr:y>
    </cdr:from>
    <cdr:to>
      <cdr:x>0.97077</cdr:x>
      <cdr:y>0.46611</cdr:y>
    </cdr:to>
    <cdr:sp macro="" textlink="">
      <cdr:nvSpPr>
        <cdr:cNvPr id="5" name="ZoneTexte 1"/>
        <cdr:cNvSpPr txBox="1"/>
      </cdr:nvSpPr>
      <cdr:spPr>
        <a:xfrm xmlns:a="http://schemas.openxmlformats.org/drawingml/2006/main">
          <a:off x="4096085" y="1822450"/>
          <a:ext cx="564194" cy="295275"/>
        </a:xfrm>
        <a:prstGeom xmlns:a="http://schemas.openxmlformats.org/drawingml/2006/main" prst="rect">
          <a:avLst/>
        </a:prstGeom>
        <a:ln xmlns:a="http://schemas.openxmlformats.org/drawingml/2006/main" w="6350"/>
      </cdr:spPr>
      <cdr:style>
        <a:lnRef xmlns:a="http://schemas.openxmlformats.org/drawingml/2006/main" idx="2">
          <a:schemeClr val="accent2"/>
        </a:lnRef>
        <a:fillRef xmlns:a="http://schemas.openxmlformats.org/drawingml/2006/main" idx="1">
          <a:schemeClr val="lt1"/>
        </a:fillRef>
        <a:effectRef xmlns:a="http://schemas.openxmlformats.org/drawingml/2006/main" idx="0">
          <a:schemeClr val="accent2"/>
        </a:effectRef>
        <a:fontRef xmlns:a="http://schemas.openxmlformats.org/drawingml/2006/main" idx="minor">
          <a:schemeClr val="dk1"/>
        </a:fontRef>
      </cdr:style>
      <cdr:txBody>
        <a:bodyPr xmlns:a="http://schemas.openxmlformats.org/drawingml/2006/main" wrap="square" rtlCol="0">
          <a:scene3d>
            <a:camera prst="orthographicFront"/>
            <a:lightRig rig="soft" dir="tl">
              <a:rot lat="0" lon="0" rev="0"/>
            </a:lightRig>
          </a:scene3d>
          <a:sp3d contourW="25400" prstMaterial="matte">
            <a:bevelT w="25400" h="55880" prst="artDeco"/>
            <a:contourClr>
              <a:schemeClr val="accent2">
                <a:tint val="20000"/>
              </a:schemeClr>
            </a:contourClr>
          </a:sp3d>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fr-FR" sz="1100" b="1"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93 %</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BBD595-2BCC-4278-AFC9-38AE6CC2406B}" type="datetimeFigureOut">
              <a:rPr lang="fr-FR" smtClean="0"/>
              <a:t>23/09/2016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327808-CCB8-48FB-AF93-23A67085EA96}" type="slidenum">
              <a:rPr lang="fr-FR" smtClean="0"/>
              <a:t>‹N°›</a:t>
            </a:fld>
            <a:endParaRPr lang="fr-FR"/>
          </a:p>
        </p:txBody>
      </p:sp>
    </p:spTree>
    <p:extLst>
      <p:ext uri="{BB962C8B-B14F-4D97-AF65-F5344CB8AC3E}">
        <p14:creationId xmlns:p14="http://schemas.microsoft.com/office/powerpoint/2010/main" val="1094909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EPSM refusent : G </a:t>
            </a:r>
            <a:r>
              <a:rPr lang="fr-FR" dirty="0" err="1" smtClean="0"/>
              <a:t>Mazurelle</a:t>
            </a:r>
            <a:r>
              <a:rPr lang="fr-FR" dirty="0" smtClean="0"/>
              <a:t> –Vendée</a:t>
            </a:r>
            <a:r>
              <a:rPr lang="fr-FR" baseline="0" dirty="0" smtClean="0"/>
              <a:t> et </a:t>
            </a:r>
            <a:r>
              <a:rPr lang="fr-FR" baseline="0" dirty="0" err="1" smtClean="0"/>
              <a:t>Allones</a:t>
            </a:r>
            <a:r>
              <a:rPr lang="fr-FR" baseline="0" dirty="0" smtClean="0"/>
              <a:t> - Sarthe</a:t>
            </a:r>
            <a:endParaRPr lang="fr-FR" dirty="0"/>
          </a:p>
        </p:txBody>
      </p:sp>
      <p:sp>
        <p:nvSpPr>
          <p:cNvPr id="4" name="Espace réservé du numéro de diapositive 3"/>
          <p:cNvSpPr>
            <a:spLocks noGrp="1"/>
          </p:cNvSpPr>
          <p:nvPr>
            <p:ph type="sldNum" sz="quarter" idx="10"/>
          </p:nvPr>
        </p:nvSpPr>
        <p:spPr/>
        <p:txBody>
          <a:bodyPr/>
          <a:lstStyle/>
          <a:p>
            <a:fld id="{95327808-CCB8-48FB-AF93-23A67085EA96}" type="slidenum">
              <a:rPr lang="fr-FR" smtClean="0"/>
              <a:t>4</a:t>
            </a:fld>
            <a:endParaRPr lang="fr-FR"/>
          </a:p>
        </p:txBody>
      </p:sp>
    </p:spTree>
    <p:extLst>
      <p:ext uri="{BB962C8B-B14F-4D97-AF65-F5344CB8AC3E}">
        <p14:creationId xmlns:p14="http://schemas.microsoft.com/office/powerpoint/2010/main" val="845398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GHT Brocéliande Atlantique</a:t>
            </a:r>
            <a:endParaRPr lang="fr-FR" dirty="0"/>
          </a:p>
        </p:txBody>
      </p:sp>
      <p:sp>
        <p:nvSpPr>
          <p:cNvPr id="4" name="Espace réservé du numéro de diapositive 3"/>
          <p:cNvSpPr>
            <a:spLocks noGrp="1"/>
          </p:cNvSpPr>
          <p:nvPr>
            <p:ph type="sldNum" sz="quarter" idx="10"/>
          </p:nvPr>
        </p:nvSpPr>
        <p:spPr/>
        <p:txBody>
          <a:bodyPr/>
          <a:lstStyle/>
          <a:p>
            <a:fld id="{95327808-CCB8-48FB-AF93-23A67085EA96}" type="slidenum">
              <a:rPr lang="fr-FR" smtClean="0"/>
              <a:t>31</a:t>
            </a:fld>
            <a:endParaRPr lang="fr-FR"/>
          </a:p>
        </p:txBody>
      </p:sp>
    </p:spTree>
    <p:extLst>
      <p:ext uri="{BB962C8B-B14F-4D97-AF65-F5344CB8AC3E}">
        <p14:creationId xmlns:p14="http://schemas.microsoft.com/office/powerpoint/2010/main" val="3338858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40 % de l’offre de soins étant assurée</a:t>
            </a:r>
            <a:r>
              <a:rPr lang="fr-FR" baseline="0" dirty="0" smtClean="0"/>
              <a:t> par des établissements MCO, </a:t>
            </a:r>
            <a:endParaRPr lang="fr-FR" dirty="0"/>
          </a:p>
        </p:txBody>
      </p:sp>
      <p:sp>
        <p:nvSpPr>
          <p:cNvPr id="4" name="Espace réservé du numéro de diapositive 3"/>
          <p:cNvSpPr>
            <a:spLocks noGrp="1"/>
          </p:cNvSpPr>
          <p:nvPr>
            <p:ph type="sldNum" sz="quarter" idx="10"/>
          </p:nvPr>
        </p:nvSpPr>
        <p:spPr/>
        <p:txBody>
          <a:bodyPr/>
          <a:lstStyle/>
          <a:p>
            <a:fld id="{95327808-CCB8-48FB-AF93-23A67085EA96}" type="slidenum">
              <a:rPr lang="fr-FR" smtClean="0"/>
              <a:t>8</a:t>
            </a:fld>
            <a:endParaRPr lang="fr-FR"/>
          </a:p>
        </p:txBody>
      </p:sp>
    </p:spTree>
    <p:extLst>
      <p:ext uri="{BB962C8B-B14F-4D97-AF65-F5344CB8AC3E}">
        <p14:creationId xmlns:p14="http://schemas.microsoft.com/office/powerpoint/2010/main" val="4150791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dirty="0" smtClean="0">
                <a:solidFill>
                  <a:schemeClr val="tx1"/>
                </a:solidFill>
                <a:effectLst/>
                <a:latin typeface="+mn-lt"/>
                <a:ea typeface="+mn-ea"/>
                <a:cs typeface="+mn-cs"/>
              </a:rPr>
              <a:t>GHT DE PSYCHIATRIE NORD PAS DE CALAIS</a:t>
            </a:r>
            <a:r>
              <a:rPr lang="fr-FR" dirty="0" smtClean="0"/>
              <a:t> </a:t>
            </a:r>
          </a:p>
          <a:p>
            <a:r>
              <a:rPr lang="fr-FR" sz="1200" b="0" i="0" u="none" strike="noStrike" kern="1200" dirty="0" smtClean="0">
                <a:solidFill>
                  <a:schemeClr val="tx1"/>
                </a:solidFill>
                <a:effectLst/>
                <a:latin typeface="+mn-lt"/>
                <a:ea typeface="+mn-ea"/>
                <a:cs typeface="+mn-cs"/>
              </a:rPr>
              <a:t>GHT psychiatrie Doubs Jura</a:t>
            </a:r>
            <a:r>
              <a:rPr lang="fr-FR" dirty="0" smtClean="0"/>
              <a:t> </a:t>
            </a:r>
          </a:p>
          <a:p>
            <a:r>
              <a:rPr lang="fr-FR" sz="1200" b="0" i="0" u="none" strike="noStrike" kern="1200" dirty="0" smtClean="0">
                <a:solidFill>
                  <a:schemeClr val="tx1"/>
                </a:solidFill>
                <a:effectLst/>
                <a:latin typeface="+mn-lt"/>
                <a:ea typeface="+mn-ea"/>
                <a:cs typeface="+mn-cs"/>
              </a:rPr>
              <a:t>GHT Psychiatrie et Neurosciences</a:t>
            </a:r>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95327808-CCB8-48FB-AF93-23A67085EA96}" type="slidenum">
              <a:rPr lang="fr-FR" smtClean="0"/>
              <a:t>13</a:t>
            </a:fld>
            <a:endParaRPr lang="fr-FR"/>
          </a:p>
        </p:txBody>
      </p:sp>
    </p:spTree>
    <p:extLst>
      <p:ext uri="{BB962C8B-B14F-4D97-AF65-F5344CB8AC3E}">
        <p14:creationId xmlns:p14="http://schemas.microsoft.com/office/powerpoint/2010/main" val="3118421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Répartition par spé Sud Val </a:t>
            </a:r>
            <a:r>
              <a:rPr lang="fr-FR" dirty="0" err="1" smtClean="0"/>
              <a:t>D’oise</a:t>
            </a:r>
            <a:r>
              <a:rPr lang="fr-FR" dirty="0" smtClean="0"/>
              <a:t> – Nord Hauts de Seine (Roger Prévost</a:t>
            </a:r>
            <a:r>
              <a:rPr lang="fr-FR" baseline="0" dirty="0" smtClean="0"/>
              <a:t> et Cash Nanterre)</a:t>
            </a:r>
            <a:endParaRPr lang="fr-FR" dirty="0"/>
          </a:p>
        </p:txBody>
      </p:sp>
      <p:sp>
        <p:nvSpPr>
          <p:cNvPr id="4" name="Espace réservé du numéro de diapositive 3"/>
          <p:cNvSpPr>
            <a:spLocks noGrp="1"/>
          </p:cNvSpPr>
          <p:nvPr>
            <p:ph type="sldNum" sz="quarter" idx="10"/>
          </p:nvPr>
        </p:nvSpPr>
        <p:spPr/>
        <p:txBody>
          <a:bodyPr/>
          <a:lstStyle/>
          <a:p>
            <a:fld id="{95327808-CCB8-48FB-AF93-23A67085EA96}" type="slidenum">
              <a:rPr lang="fr-FR" smtClean="0"/>
              <a:t>21</a:t>
            </a:fld>
            <a:endParaRPr lang="fr-FR"/>
          </a:p>
        </p:txBody>
      </p:sp>
    </p:spTree>
    <p:extLst>
      <p:ext uri="{BB962C8B-B14F-4D97-AF65-F5344CB8AC3E}">
        <p14:creationId xmlns:p14="http://schemas.microsoft.com/office/powerpoint/2010/main" val="1703950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GHT10</a:t>
            </a:r>
            <a:endParaRPr lang="fr-FR" dirty="0"/>
          </a:p>
        </p:txBody>
      </p:sp>
      <p:sp>
        <p:nvSpPr>
          <p:cNvPr id="4" name="Espace réservé du numéro de diapositive 3"/>
          <p:cNvSpPr>
            <a:spLocks noGrp="1"/>
          </p:cNvSpPr>
          <p:nvPr>
            <p:ph type="sldNum" sz="quarter" idx="10"/>
          </p:nvPr>
        </p:nvSpPr>
        <p:spPr/>
        <p:txBody>
          <a:bodyPr/>
          <a:lstStyle/>
          <a:p>
            <a:fld id="{95327808-CCB8-48FB-AF93-23A67085EA96}" type="slidenum">
              <a:rPr lang="fr-FR" smtClean="0"/>
              <a:t>24</a:t>
            </a:fld>
            <a:endParaRPr lang="fr-FR"/>
          </a:p>
        </p:txBody>
      </p:sp>
    </p:spTree>
    <p:extLst>
      <p:ext uri="{BB962C8B-B14F-4D97-AF65-F5344CB8AC3E}">
        <p14:creationId xmlns:p14="http://schemas.microsoft.com/office/powerpoint/2010/main" val="20491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GHT Marne Sud Ardennes</a:t>
            </a:r>
            <a:endParaRPr lang="fr-FR" dirty="0"/>
          </a:p>
        </p:txBody>
      </p:sp>
      <p:sp>
        <p:nvSpPr>
          <p:cNvPr id="4" name="Espace réservé du numéro de diapositive 3"/>
          <p:cNvSpPr>
            <a:spLocks noGrp="1"/>
          </p:cNvSpPr>
          <p:nvPr>
            <p:ph type="sldNum" sz="quarter" idx="10"/>
          </p:nvPr>
        </p:nvSpPr>
        <p:spPr/>
        <p:txBody>
          <a:bodyPr/>
          <a:lstStyle/>
          <a:p>
            <a:fld id="{95327808-CCB8-48FB-AF93-23A67085EA96}" type="slidenum">
              <a:rPr lang="fr-FR" smtClean="0"/>
              <a:t>25</a:t>
            </a:fld>
            <a:endParaRPr lang="fr-FR"/>
          </a:p>
        </p:txBody>
      </p:sp>
    </p:spTree>
    <p:extLst>
      <p:ext uri="{BB962C8B-B14F-4D97-AF65-F5344CB8AC3E}">
        <p14:creationId xmlns:p14="http://schemas.microsoft.com/office/powerpoint/2010/main" val="1799460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GHT Maine et Loire</a:t>
            </a:r>
          </a:p>
          <a:p>
            <a:r>
              <a:rPr lang="fr-FR" dirty="0" smtClean="0"/>
              <a:t>GHT Brocéliande Atlantique</a:t>
            </a:r>
            <a:endParaRPr lang="fr-FR" dirty="0"/>
          </a:p>
        </p:txBody>
      </p:sp>
      <p:sp>
        <p:nvSpPr>
          <p:cNvPr id="4" name="Espace réservé du numéro de diapositive 3"/>
          <p:cNvSpPr>
            <a:spLocks noGrp="1"/>
          </p:cNvSpPr>
          <p:nvPr>
            <p:ph type="sldNum" sz="quarter" idx="10"/>
          </p:nvPr>
        </p:nvSpPr>
        <p:spPr/>
        <p:txBody>
          <a:bodyPr/>
          <a:lstStyle/>
          <a:p>
            <a:fld id="{95327808-CCB8-48FB-AF93-23A67085EA96}" type="slidenum">
              <a:rPr lang="fr-FR" smtClean="0"/>
              <a:t>26</a:t>
            </a:fld>
            <a:endParaRPr lang="fr-FR"/>
          </a:p>
        </p:txBody>
      </p:sp>
    </p:spTree>
    <p:extLst>
      <p:ext uri="{BB962C8B-B14F-4D97-AF65-F5344CB8AC3E}">
        <p14:creationId xmlns:p14="http://schemas.microsoft.com/office/powerpoint/2010/main" val="1893132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GHT Soane</a:t>
            </a:r>
            <a:r>
              <a:rPr lang="fr-FR" baseline="0" dirty="0" smtClean="0"/>
              <a:t> Loire Bresse Morvan</a:t>
            </a:r>
          </a:p>
          <a:p>
            <a:endParaRPr lang="fr-FR" dirty="0"/>
          </a:p>
        </p:txBody>
      </p:sp>
      <p:sp>
        <p:nvSpPr>
          <p:cNvPr id="4" name="Espace réservé du numéro de diapositive 3"/>
          <p:cNvSpPr>
            <a:spLocks noGrp="1"/>
          </p:cNvSpPr>
          <p:nvPr>
            <p:ph type="sldNum" sz="quarter" idx="10"/>
          </p:nvPr>
        </p:nvSpPr>
        <p:spPr/>
        <p:txBody>
          <a:bodyPr/>
          <a:lstStyle/>
          <a:p>
            <a:fld id="{95327808-CCB8-48FB-AF93-23A67085EA96}" type="slidenum">
              <a:rPr lang="fr-FR" smtClean="0"/>
              <a:t>27</a:t>
            </a:fld>
            <a:endParaRPr lang="fr-FR"/>
          </a:p>
        </p:txBody>
      </p:sp>
    </p:spTree>
    <p:extLst>
      <p:ext uri="{BB962C8B-B14F-4D97-AF65-F5344CB8AC3E}">
        <p14:creationId xmlns:p14="http://schemas.microsoft.com/office/powerpoint/2010/main" val="3332599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GHT Haute Alsace</a:t>
            </a:r>
          </a:p>
          <a:p>
            <a:r>
              <a:rPr lang="fr-FR" dirty="0" smtClean="0"/>
              <a:t>GHT Brocéliande Atlantique</a:t>
            </a:r>
            <a:endParaRPr lang="fr-FR" dirty="0"/>
          </a:p>
        </p:txBody>
      </p:sp>
      <p:sp>
        <p:nvSpPr>
          <p:cNvPr id="4" name="Espace réservé du numéro de diapositive 3"/>
          <p:cNvSpPr>
            <a:spLocks noGrp="1"/>
          </p:cNvSpPr>
          <p:nvPr>
            <p:ph type="sldNum" sz="quarter" idx="10"/>
          </p:nvPr>
        </p:nvSpPr>
        <p:spPr/>
        <p:txBody>
          <a:bodyPr/>
          <a:lstStyle/>
          <a:p>
            <a:fld id="{95327808-CCB8-48FB-AF93-23A67085EA96}" type="slidenum">
              <a:rPr lang="fr-FR" smtClean="0"/>
              <a:t>30</a:t>
            </a:fld>
            <a:endParaRPr lang="fr-FR"/>
          </a:p>
        </p:txBody>
      </p:sp>
    </p:spTree>
    <p:extLst>
      <p:ext uri="{BB962C8B-B14F-4D97-AF65-F5344CB8AC3E}">
        <p14:creationId xmlns:p14="http://schemas.microsoft.com/office/powerpoint/2010/main" val="27964736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lvl1pPr>
              <a:defRPr>
                <a:solidFill>
                  <a:srgbClr val="FF8225"/>
                </a:solidFill>
              </a:defRPr>
            </a:lvl1pPr>
          </a:lstStyle>
          <a:p>
            <a:r>
              <a:rPr lang="fr-FR" smtClean="0"/>
              <a:t>Modifiez le style du titre</a:t>
            </a:r>
            <a:endParaRPr lang="fr-FR" dirty="0"/>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E1949736-1428-4F7D-A0A1-23BCBC4125B1}" type="datetimeFigureOut">
              <a:rPr lang="fr-FR"/>
              <a:pPr>
                <a:defRPr/>
              </a:pPr>
              <a:t>23/09/2016</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35DF8BB-D68F-4C54-A97E-D2FBF989437B}" type="slidenum">
              <a:rPr lang="fr-FR"/>
              <a:pPr>
                <a:defRPr/>
              </a:pPr>
              <a:t>‹N°›</a:t>
            </a:fld>
            <a:endParaRPr lang="fr-FR"/>
          </a:p>
        </p:txBody>
      </p:sp>
    </p:spTree>
    <p:extLst>
      <p:ext uri="{BB962C8B-B14F-4D97-AF65-F5344CB8AC3E}">
        <p14:creationId xmlns:p14="http://schemas.microsoft.com/office/powerpoint/2010/main" val="1726790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FF8225"/>
                </a:solidFill>
              </a:defRPr>
            </a:lvl1pPr>
          </a:lstStyle>
          <a:p>
            <a:r>
              <a:rPr lang="fr-FR" smtClean="0"/>
              <a:t>Modifiez le style du titre</a:t>
            </a:r>
            <a:endParaRPr lang="fr-FR" dirty="0"/>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5"/>
          <p:cNvSpPr>
            <a:spLocks noGrp="1"/>
          </p:cNvSpPr>
          <p:nvPr>
            <p:ph type="sldNum" sz="quarter" idx="10"/>
          </p:nvPr>
        </p:nvSpPr>
        <p:spPr>
          <a:xfrm>
            <a:off x="8388350" y="6308725"/>
            <a:ext cx="658813" cy="438150"/>
          </a:xfrm>
        </p:spPr>
        <p:txBody>
          <a:bodyPr/>
          <a:lstStyle>
            <a:lvl1pPr>
              <a:defRPr sz="1400" smtClean="0">
                <a:solidFill>
                  <a:schemeClr val="bg1"/>
                </a:solidFill>
              </a:defRPr>
            </a:lvl1pPr>
          </a:lstStyle>
          <a:p>
            <a:pPr>
              <a:defRPr/>
            </a:pPr>
            <a:fld id="{E9000A3C-60DB-4155-B015-6DB12E9FB19C}" type="slidenum">
              <a:rPr lang="fr-FR"/>
              <a:pPr>
                <a:defRPr/>
              </a:pPr>
              <a:t>‹N°›</a:t>
            </a:fld>
            <a:endParaRPr lang="fr-FR" dirty="0"/>
          </a:p>
        </p:txBody>
      </p:sp>
    </p:spTree>
    <p:extLst>
      <p:ext uri="{BB962C8B-B14F-4D97-AF65-F5344CB8AC3E}">
        <p14:creationId xmlns:p14="http://schemas.microsoft.com/office/powerpoint/2010/main" val="2743936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Espace réservé du numéro de diapositive 5"/>
          <p:cNvSpPr txBox="1">
            <a:spLocks/>
          </p:cNvSpPr>
          <p:nvPr userDrawn="1"/>
        </p:nvSpPr>
        <p:spPr>
          <a:xfrm>
            <a:off x="8388350" y="6308725"/>
            <a:ext cx="658813" cy="438150"/>
          </a:xfrm>
          <a:prstGeom prst="rect">
            <a:avLst/>
          </a:prstGeom>
        </p:spPr>
        <p:txBody>
          <a:bodyPr anchor="ctr"/>
          <a:lstStyle>
            <a:defPPr>
              <a:defRPr lang="fr-FR"/>
            </a:defPPr>
            <a:lvl1pPr marL="0" algn="r"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AC1EB4CA-8565-414D-ACD1-98F5ECF16567}" type="slidenum">
              <a:rPr lang="fr-FR" smtClean="0"/>
              <a:pPr fontAlgn="auto">
                <a:spcBef>
                  <a:spcPts val="0"/>
                </a:spcBef>
                <a:spcAft>
                  <a:spcPts val="0"/>
                </a:spcAft>
                <a:defRPr/>
              </a:pPr>
              <a:t>‹N°›</a:t>
            </a:fld>
            <a:endParaRPr lang="fr-FR" dirty="0" smtClean="0"/>
          </a:p>
        </p:txBody>
      </p:sp>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39316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FF8225"/>
                </a:solidFill>
              </a:defRPr>
            </a:lvl1pPr>
          </a:lstStyle>
          <a:p>
            <a:r>
              <a:rPr lang="fr-FR" smtClean="0"/>
              <a:t>Modifiez le style du titre</a:t>
            </a:r>
            <a:endParaRPr lang="fr-FR" dirty="0"/>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5"/>
          <p:cNvSpPr>
            <a:spLocks noGrp="1"/>
          </p:cNvSpPr>
          <p:nvPr>
            <p:ph type="sldNum" sz="quarter" idx="10"/>
          </p:nvPr>
        </p:nvSpPr>
        <p:spPr>
          <a:xfrm>
            <a:off x="8388350" y="6308725"/>
            <a:ext cx="658813" cy="438150"/>
          </a:xfrm>
        </p:spPr>
        <p:txBody>
          <a:bodyPr/>
          <a:lstStyle>
            <a:lvl1pPr>
              <a:defRPr sz="1400" smtClean="0">
                <a:solidFill>
                  <a:schemeClr val="bg1"/>
                </a:solidFill>
              </a:defRPr>
            </a:lvl1pPr>
          </a:lstStyle>
          <a:p>
            <a:pPr>
              <a:defRPr/>
            </a:pPr>
            <a:fld id="{CDA988C0-FCA1-4FC7-A1B5-FA5BD9B72C7F}" type="slidenum">
              <a:rPr lang="fr-FR"/>
              <a:pPr>
                <a:defRPr/>
              </a:pPr>
              <a:t>‹N°›</a:t>
            </a:fld>
            <a:endParaRPr lang="fr-FR" dirty="0"/>
          </a:p>
        </p:txBody>
      </p:sp>
    </p:spTree>
    <p:extLst>
      <p:ext uri="{BB962C8B-B14F-4D97-AF65-F5344CB8AC3E}">
        <p14:creationId xmlns:p14="http://schemas.microsoft.com/office/powerpoint/2010/main" val="94558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solidFill>
                  <a:srgbClr val="FF8225"/>
                </a:solidFill>
              </a:defRPr>
            </a:lvl1pPr>
          </a:lstStyle>
          <a:p>
            <a:r>
              <a:rPr lang="fr-FR" smtClean="0"/>
              <a:t>Modifiez le style du titre</a:t>
            </a:r>
            <a:endParaRPr lang="fr-FR" dirty="0"/>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u numéro de diapositive 5"/>
          <p:cNvSpPr>
            <a:spLocks noGrp="1"/>
          </p:cNvSpPr>
          <p:nvPr>
            <p:ph type="sldNum" sz="quarter" idx="10"/>
          </p:nvPr>
        </p:nvSpPr>
        <p:spPr>
          <a:xfrm>
            <a:off x="8388350" y="6308725"/>
            <a:ext cx="658813" cy="438150"/>
          </a:xfrm>
        </p:spPr>
        <p:txBody>
          <a:bodyPr/>
          <a:lstStyle>
            <a:lvl1pPr>
              <a:defRPr sz="1400" smtClean="0">
                <a:solidFill>
                  <a:schemeClr val="bg1"/>
                </a:solidFill>
              </a:defRPr>
            </a:lvl1pPr>
          </a:lstStyle>
          <a:p>
            <a:pPr>
              <a:defRPr/>
            </a:pPr>
            <a:fld id="{2FDC2EA2-6119-4A3B-83CA-6F138B1E2D54}" type="slidenum">
              <a:rPr lang="fr-FR"/>
              <a:pPr>
                <a:defRPr/>
              </a:pPr>
              <a:t>‹N°›</a:t>
            </a:fld>
            <a:endParaRPr lang="fr-FR" dirty="0"/>
          </a:p>
        </p:txBody>
      </p:sp>
    </p:spTree>
    <p:extLst>
      <p:ext uri="{BB962C8B-B14F-4D97-AF65-F5344CB8AC3E}">
        <p14:creationId xmlns:p14="http://schemas.microsoft.com/office/powerpoint/2010/main" val="2482420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FF8225"/>
                </a:solidFill>
              </a:defRPr>
            </a:lvl1pPr>
          </a:lstStyle>
          <a:p>
            <a:r>
              <a:rPr lang="fr-FR" smtClean="0"/>
              <a:t>Modifiez le style du titre</a:t>
            </a:r>
            <a:endParaRPr lang="fr-FR" dirty="0"/>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numéro de diapositive 5"/>
          <p:cNvSpPr>
            <a:spLocks noGrp="1"/>
          </p:cNvSpPr>
          <p:nvPr>
            <p:ph type="sldNum" sz="quarter" idx="10"/>
          </p:nvPr>
        </p:nvSpPr>
        <p:spPr>
          <a:xfrm>
            <a:off x="8388350" y="6308725"/>
            <a:ext cx="658813" cy="438150"/>
          </a:xfrm>
        </p:spPr>
        <p:txBody>
          <a:bodyPr/>
          <a:lstStyle>
            <a:lvl1pPr>
              <a:defRPr sz="1400" smtClean="0">
                <a:solidFill>
                  <a:schemeClr val="bg1"/>
                </a:solidFill>
              </a:defRPr>
            </a:lvl1pPr>
          </a:lstStyle>
          <a:p>
            <a:pPr>
              <a:defRPr/>
            </a:pPr>
            <a:fld id="{4E5269C1-3EDA-4E92-8915-7D76D6B21CD7}" type="slidenum">
              <a:rPr lang="fr-FR"/>
              <a:pPr>
                <a:defRPr/>
              </a:pPr>
              <a:t>‹N°›</a:t>
            </a:fld>
            <a:endParaRPr lang="fr-FR" dirty="0"/>
          </a:p>
        </p:txBody>
      </p:sp>
    </p:spTree>
    <p:extLst>
      <p:ext uri="{BB962C8B-B14F-4D97-AF65-F5344CB8AC3E}">
        <p14:creationId xmlns:p14="http://schemas.microsoft.com/office/powerpoint/2010/main" val="3713133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FF8225"/>
                </a:solidFill>
              </a:defRPr>
            </a:lvl1pPr>
          </a:lstStyle>
          <a:p>
            <a:r>
              <a:rPr lang="fr-FR" smtClean="0"/>
              <a:t>Modifiez le style du titre</a:t>
            </a:r>
            <a:endParaRPr lang="fr-FR" dirty="0"/>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numéro de diapositive 5"/>
          <p:cNvSpPr>
            <a:spLocks noGrp="1"/>
          </p:cNvSpPr>
          <p:nvPr>
            <p:ph type="sldNum" sz="quarter" idx="10"/>
          </p:nvPr>
        </p:nvSpPr>
        <p:spPr>
          <a:xfrm>
            <a:off x="8388350" y="6308725"/>
            <a:ext cx="658813" cy="438150"/>
          </a:xfrm>
        </p:spPr>
        <p:txBody>
          <a:bodyPr/>
          <a:lstStyle>
            <a:lvl1pPr>
              <a:defRPr sz="1400" smtClean="0">
                <a:solidFill>
                  <a:schemeClr val="bg1"/>
                </a:solidFill>
              </a:defRPr>
            </a:lvl1pPr>
          </a:lstStyle>
          <a:p>
            <a:pPr>
              <a:defRPr/>
            </a:pPr>
            <a:fld id="{19C3FF13-71C4-4728-9CB4-87C161CDC2E2}" type="slidenum">
              <a:rPr lang="fr-FR"/>
              <a:pPr>
                <a:defRPr/>
              </a:pPr>
              <a:t>‹N°›</a:t>
            </a:fld>
            <a:endParaRPr lang="fr-FR" dirty="0"/>
          </a:p>
        </p:txBody>
      </p:sp>
    </p:spTree>
    <p:extLst>
      <p:ext uri="{BB962C8B-B14F-4D97-AF65-F5344CB8AC3E}">
        <p14:creationId xmlns:p14="http://schemas.microsoft.com/office/powerpoint/2010/main" val="2765130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FF8225"/>
                </a:solidFill>
              </a:defRPr>
            </a:lvl1pPr>
          </a:lstStyle>
          <a:p>
            <a:r>
              <a:rPr lang="fr-FR" smtClean="0"/>
              <a:t>Modifiez le style du titre</a:t>
            </a:r>
            <a:endParaRPr lang="fr-FR" dirty="0"/>
          </a:p>
        </p:txBody>
      </p:sp>
      <p:sp>
        <p:nvSpPr>
          <p:cNvPr id="3" name="Espace réservé du numéro de diapositive 5"/>
          <p:cNvSpPr>
            <a:spLocks noGrp="1"/>
          </p:cNvSpPr>
          <p:nvPr>
            <p:ph type="sldNum" sz="quarter" idx="10"/>
          </p:nvPr>
        </p:nvSpPr>
        <p:spPr>
          <a:xfrm>
            <a:off x="8388350" y="6308725"/>
            <a:ext cx="658813" cy="438150"/>
          </a:xfrm>
        </p:spPr>
        <p:txBody>
          <a:bodyPr/>
          <a:lstStyle>
            <a:lvl1pPr>
              <a:defRPr sz="1400" smtClean="0">
                <a:solidFill>
                  <a:schemeClr val="bg1"/>
                </a:solidFill>
              </a:defRPr>
            </a:lvl1pPr>
          </a:lstStyle>
          <a:p>
            <a:pPr>
              <a:defRPr/>
            </a:pPr>
            <a:fld id="{B6E56350-EDBB-45DD-822B-51F683C518C9}" type="slidenum">
              <a:rPr lang="fr-FR"/>
              <a:pPr>
                <a:defRPr/>
              </a:pPr>
              <a:t>‹N°›</a:t>
            </a:fld>
            <a:endParaRPr lang="fr-FR" dirty="0"/>
          </a:p>
        </p:txBody>
      </p:sp>
    </p:spTree>
    <p:extLst>
      <p:ext uri="{BB962C8B-B14F-4D97-AF65-F5344CB8AC3E}">
        <p14:creationId xmlns:p14="http://schemas.microsoft.com/office/powerpoint/2010/main" val="3172573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Espace réservé du numéro de diapositive 5"/>
          <p:cNvSpPr>
            <a:spLocks noGrp="1"/>
          </p:cNvSpPr>
          <p:nvPr>
            <p:ph type="sldNum" sz="quarter" idx="10"/>
          </p:nvPr>
        </p:nvSpPr>
        <p:spPr>
          <a:xfrm>
            <a:off x="8388350" y="6308725"/>
            <a:ext cx="658813" cy="438150"/>
          </a:xfrm>
        </p:spPr>
        <p:txBody>
          <a:bodyPr/>
          <a:lstStyle>
            <a:lvl1pPr>
              <a:defRPr sz="1400" smtClean="0">
                <a:solidFill>
                  <a:schemeClr val="bg1"/>
                </a:solidFill>
              </a:defRPr>
            </a:lvl1pPr>
          </a:lstStyle>
          <a:p>
            <a:pPr>
              <a:defRPr/>
            </a:pPr>
            <a:fld id="{6718968B-FE58-4433-83C6-3DF97E4BF4FE}" type="slidenum">
              <a:rPr lang="fr-FR"/>
              <a:pPr>
                <a:defRPr/>
              </a:pPr>
              <a:t>‹N°›</a:t>
            </a:fld>
            <a:endParaRPr lang="fr-FR" dirty="0"/>
          </a:p>
        </p:txBody>
      </p:sp>
    </p:spTree>
    <p:extLst>
      <p:ext uri="{BB962C8B-B14F-4D97-AF65-F5344CB8AC3E}">
        <p14:creationId xmlns:p14="http://schemas.microsoft.com/office/powerpoint/2010/main" val="875972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solidFill>
                  <a:srgbClr val="FF8225"/>
                </a:solidFill>
              </a:defRPr>
            </a:lvl1pPr>
          </a:lstStyle>
          <a:p>
            <a:r>
              <a:rPr lang="fr-FR" smtClean="0"/>
              <a:t>Modifiez le style du titre</a:t>
            </a:r>
            <a:endParaRPr lang="fr-FR" dirty="0"/>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u numéro de diapositive 5"/>
          <p:cNvSpPr>
            <a:spLocks noGrp="1"/>
          </p:cNvSpPr>
          <p:nvPr>
            <p:ph type="sldNum" sz="quarter" idx="10"/>
          </p:nvPr>
        </p:nvSpPr>
        <p:spPr>
          <a:xfrm>
            <a:off x="8388350" y="6308725"/>
            <a:ext cx="658813" cy="438150"/>
          </a:xfrm>
        </p:spPr>
        <p:txBody>
          <a:bodyPr/>
          <a:lstStyle>
            <a:lvl1pPr>
              <a:defRPr sz="1400" smtClean="0">
                <a:solidFill>
                  <a:schemeClr val="bg1"/>
                </a:solidFill>
              </a:defRPr>
            </a:lvl1pPr>
          </a:lstStyle>
          <a:p>
            <a:pPr>
              <a:defRPr/>
            </a:pPr>
            <a:fld id="{695469A5-2350-4922-990B-123623910CB7}" type="slidenum">
              <a:rPr lang="fr-FR"/>
              <a:pPr>
                <a:defRPr/>
              </a:pPr>
              <a:t>‹N°›</a:t>
            </a:fld>
            <a:endParaRPr lang="fr-FR" dirty="0"/>
          </a:p>
        </p:txBody>
      </p:sp>
    </p:spTree>
    <p:extLst>
      <p:ext uri="{BB962C8B-B14F-4D97-AF65-F5344CB8AC3E}">
        <p14:creationId xmlns:p14="http://schemas.microsoft.com/office/powerpoint/2010/main" val="2389753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u numéro de diapositive 5"/>
          <p:cNvSpPr>
            <a:spLocks noGrp="1"/>
          </p:cNvSpPr>
          <p:nvPr>
            <p:ph type="sldNum" sz="quarter" idx="10"/>
          </p:nvPr>
        </p:nvSpPr>
        <p:spPr>
          <a:xfrm>
            <a:off x="8388350" y="6308725"/>
            <a:ext cx="658813" cy="438150"/>
          </a:xfrm>
        </p:spPr>
        <p:txBody>
          <a:bodyPr/>
          <a:lstStyle>
            <a:lvl1pPr>
              <a:defRPr sz="1400" smtClean="0">
                <a:solidFill>
                  <a:schemeClr val="bg1"/>
                </a:solidFill>
              </a:defRPr>
            </a:lvl1pPr>
          </a:lstStyle>
          <a:p>
            <a:pPr>
              <a:defRPr/>
            </a:pPr>
            <a:fld id="{FFA3DEC4-05DB-4064-8E20-0E24B07DCC13}" type="slidenum">
              <a:rPr lang="fr-FR"/>
              <a:pPr>
                <a:defRPr/>
              </a:pPr>
              <a:t>‹N°›</a:t>
            </a:fld>
            <a:endParaRPr lang="fr-FR" dirty="0"/>
          </a:p>
        </p:txBody>
      </p:sp>
    </p:spTree>
    <p:extLst>
      <p:ext uri="{BB962C8B-B14F-4D97-AF65-F5344CB8AC3E}">
        <p14:creationId xmlns:p14="http://schemas.microsoft.com/office/powerpoint/2010/main" val="335126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Modifiez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Modifiez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6E3DF20-F07E-48B9-97FD-2940F50C03F1}" type="datetimeFigureOut">
              <a:rPr lang="fr-FR"/>
              <a:pPr>
                <a:defRPr/>
              </a:pPr>
              <a:t>23/09/2016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BEB4AD2-CB1A-4815-A6B8-82783AC6D01F}"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abonnes.hospimedia.fr/analyses/20160708-politique-de-sante-135-ght-20-derogations-quelque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ctrTitle"/>
          </p:nvPr>
        </p:nvSpPr>
        <p:spPr/>
        <p:txBody>
          <a:bodyPr/>
          <a:lstStyle/>
          <a:p>
            <a:r>
              <a:rPr lang="fr-FR" altLang="fr-FR" dirty="0" smtClean="0"/>
              <a:t>Quelle place pour la psychiatrie dans les GHT ? </a:t>
            </a:r>
          </a:p>
        </p:txBody>
      </p:sp>
      <p:sp>
        <p:nvSpPr>
          <p:cNvPr id="3" name="Sous-titre 2"/>
          <p:cNvSpPr>
            <a:spLocks noGrp="1"/>
          </p:cNvSpPr>
          <p:nvPr>
            <p:ph type="subTitle" idx="1"/>
          </p:nvPr>
        </p:nvSpPr>
        <p:spPr/>
        <p:txBody>
          <a:bodyPr rtlCol="0">
            <a:normAutofit fontScale="92500" lnSpcReduction="10000"/>
          </a:bodyPr>
          <a:lstStyle/>
          <a:p>
            <a:pPr fontAlgn="auto">
              <a:spcAft>
                <a:spcPts val="0"/>
              </a:spcAft>
              <a:buFont typeface="Arial" panose="020B0604020202020204" pitchFamily="34" charset="0"/>
              <a:buNone/>
              <a:defRPr/>
            </a:pPr>
            <a:endParaRPr lang="fr-FR" sz="1800" dirty="0" smtClean="0"/>
          </a:p>
          <a:p>
            <a:pPr fontAlgn="auto">
              <a:spcAft>
                <a:spcPts val="0"/>
              </a:spcAft>
              <a:buFont typeface="Arial" panose="020B0604020202020204" pitchFamily="34" charset="0"/>
              <a:buNone/>
              <a:defRPr/>
            </a:pPr>
            <a:endParaRPr lang="fr-FR" sz="1800" dirty="0"/>
          </a:p>
          <a:p>
            <a:pPr fontAlgn="auto">
              <a:spcAft>
                <a:spcPts val="0"/>
              </a:spcAft>
              <a:buFont typeface="Arial" panose="020B0604020202020204" pitchFamily="34" charset="0"/>
              <a:buNone/>
              <a:defRPr/>
            </a:pPr>
            <a:endParaRPr lang="fr-FR" sz="1800" dirty="0" smtClean="0"/>
          </a:p>
          <a:p>
            <a:pPr fontAlgn="auto">
              <a:spcAft>
                <a:spcPts val="0"/>
              </a:spcAft>
              <a:buFont typeface="Arial" panose="020B0604020202020204" pitchFamily="34" charset="0"/>
              <a:buNone/>
              <a:defRPr/>
            </a:pPr>
            <a:endParaRPr lang="fr-FR" sz="1800" dirty="0"/>
          </a:p>
          <a:p>
            <a:pPr fontAlgn="auto">
              <a:spcAft>
                <a:spcPts val="0"/>
              </a:spcAft>
              <a:buFont typeface="Arial" panose="020B0604020202020204" pitchFamily="34" charset="0"/>
              <a:buNone/>
              <a:defRPr/>
            </a:pPr>
            <a:endParaRPr lang="fr-FR" sz="1800" dirty="0" smtClean="0"/>
          </a:p>
          <a:p>
            <a:pPr fontAlgn="auto">
              <a:spcAft>
                <a:spcPts val="0"/>
              </a:spcAft>
              <a:buFont typeface="Arial" panose="020B0604020202020204" pitchFamily="34" charset="0"/>
              <a:buNone/>
              <a:defRPr/>
            </a:pPr>
            <a:r>
              <a:rPr lang="fr-FR" sz="1800" dirty="0" smtClean="0"/>
              <a:t>Claire CHARMET, directrice adjointe, EPSAN (Brumath-67)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755576" y="3645024"/>
            <a:ext cx="7772400" cy="1362075"/>
          </a:xfrm>
        </p:spPr>
        <p:txBody>
          <a:bodyPr/>
          <a:lstStyle/>
          <a:p>
            <a:r>
              <a:rPr lang="fr-FR" dirty="0" smtClean="0"/>
              <a:t>L’analyse des conventions. Partie 1 : l’échantillon</a:t>
            </a:r>
            <a:r>
              <a:rPr lang="fr-FR" dirty="0"/>
              <a:t/>
            </a:r>
            <a:br>
              <a:rPr lang="fr-FR" dirty="0"/>
            </a:br>
            <a:endParaRPr lang="fr-FR" dirty="0"/>
          </a:p>
        </p:txBody>
      </p:sp>
      <p:sp>
        <p:nvSpPr>
          <p:cNvPr id="6" name="Espace réservé du texte 5"/>
          <p:cNvSpPr>
            <a:spLocks noGrp="1"/>
          </p:cNvSpPr>
          <p:nvPr>
            <p:ph type="body" idx="1"/>
          </p:nvPr>
        </p:nvSpPr>
        <p:spPr>
          <a:xfrm>
            <a:off x="755576" y="2204864"/>
            <a:ext cx="7772400" cy="1500187"/>
          </a:xfrm>
        </p:spPr>
        <p:txBody>
          <a:bodyPr/>
          <a:lstStyle/>
          <a:p>
            <a:r>
              <a:rPr lang="fr-FR" altLang="fr-FR" dirty="0"/>
              <a:t>Quelle place pour la psychiatrie dans les GHT ? </a:t>
            </a:r>
            <a:endParaRPr lang="fr-FR" dirty="0"/>
          </a:p>
        </p:txBody>
      </p:sp>
    </p:spTree>
    <p:extLst>
      <p:ext uri="{BB962C8B-B14F-4D97-AF65-F5344CB8AC3E}">
        <p14:creationId xmlns:p14="http://schemas.microsoft.com/office/powerpoint/2010/main" val="334063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L’échantillon</a:t>
            </a:r>
            <a:endParaRPr lang="fr-FR" dirty="0"/>
          </a:p>
        </p:txBody>
      </p:sp>
      <p:sp>
        <p:nvSpPr>
          <p:cNvPr id="6" name="ZoneTexte 5"/>
          <p:cNvSpPr txBox="1"/>
          <p:nvPr/>
        </p:nvSpPr>
        <p:spPr>
          <a:xfrm>
            <a:off x="755576" y="1412776"/>
            <a:ext cx="7920880" cy="2308324"/>
          </a:xfrm>
          <a:prstGeom prst="rect">
            <a:avLst/>
          </a:prstGeom>
          <a:noFill/>
        </p:spPr>
        <p:txBody>
          <a:bodyPr wrap="square" rtlCol="0">
            <a:spAutoFit/>
          </a:bodyPr>
          <a:lstStyle/>
          <a:p>
            <a:r>
              <a:rPr lang="fr-FR" sz="2400" dirty="0" smtClean="0"/>
              <a:t>23 conventions constitutives de GHT ont été transmises aux fins d’étude</a:t>
            </a:r>
          </a:p>
          <a:p>
            <a:endParaRPr lang="fr-FR" sz="2400" dirty="0"/>
          </a:p>
          <a:p>
            <a:r>
              <a:rPr lang="fr-FR" sz="2400" dirty="0" smtClean="0"/>
              <a:t>Parmi les établissements parties à ces 23 conventions : </a:t>
            </a:r>
          </a:p>
          <a:p>
            <a:pPr marL="285750" indent="-285750">
              <a:buFontTx/>
              <a:buChar char="-"/>
            </a:pPr>
            <a:r>
              <a:rPr lang="fr-FR" sz="2400" dirty="0" smtClean="0"/>
              <a:t>48 EPS disposent d’une offre de soins en psychiatrie </a:t>
            </a:r>
          </a:p>
          <a:p>
            <a:pPr marL="285750" indent="-285750">
              <a:buFontTx/>
              <a:buChar char="-"/>
            </a:pPr>
            <a:r>
              <a:rPr lang="fr-FR" sz="2400" dirty="0" smtClean="0"/>
              <a:t>dont 32 EPSM</a:t>
            </a:r>
            <a:endParaRPr lang="fr-FR" sz="2400" dirty="0"/>
          </a:p>
        </p:txBody>
      </p:sp>
    </p:spTree>
    <p:extLst>
      <p:ext uri="{BB962C8B-B14F-4D97-AF65-F5344CB8AC3E}">
        <p14:creationId xmlns:p14="http://schemas.microsoft.com/office/powerpoint/2010/main" val="2191764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L’échantillon (suite)</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900333305"/>
              </p:ext>
            </p:extLst>
          </p:nvPr>
        </p:nvGraphicFramePr>
        <p:xfrm>
          <a:off x="4788024" y="1340768"/>
          <a:ext cx="4248472" cy="466997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Graphique 4"/>
          <p:cNvGraphicFramePr>
            <a:graphicFrameLocks/>
          </p:cNvGraphicFramePr>
          <p:nvPr>
            <p:extLst>
              <p:ext uri="{D42A27DB-BD31-4B8C-83A1-F6EECF244321}">
                <p14:modId xmlns:p14="http://schemas.microsoft.com/office/powerpoint/2010/main" val="172552547"/>
              </p:ext>
            </p:extLst>
          </p:nvPr>
        </p:nvGraphicFramePr>
        <p:xfrm>
          <a:off x="323528" y="1340768"/>
          <a:ext cx="4320480" cy="42484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02015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Caractéristiques des 23</a:t>
            </a:r>
            <a:br>
              <a:rPr lang="fr-FR" dirty="0" smtClean="0"/>
            </a:br>
            <a:r>
              <a:rPr lang="fr-FR" dirty="0" smtClean="0"/>
              <a:t> conventions transmises</a:t>
            </a:r>
            <a:endParaRPr lang="fr-FR" dirty="0"/>
          </a:p>
        </p:txBody>
      </p:sp>
      <p:graphicFrame>
        <p:nvGraphicFramePr>
          <p:cNvPr id="5" name="Graphique 4"/>
          <p:cNvGraphicFramePr>
            <a:graphicFrameLocks/>
          </p:cNvGraphicFramePr>
          <p:nvPr>
            <p:extLst>
              <p:ext uri="{D42A27DB-BD31-4B8C-83A1-F6EECF244321}">
                <p14:modId xmlns:p14="http://schemas.microsoft.com/office/powerpoint/2010/main" val="2238986237"/>
              </p:ext>
            </p:extLst>
          </p:nvPr>
        </p:nvGraphicFramePr>
        <p:xfrm>
          <a:off x="4716016" y="1484784"/>
          <a:ext cx="3758648" cy="41433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Graphique 5"/>
          <p:cNvGraphicFramePr>
            <a:graphicFrameLocks/>
          </p:cNvGraphicFramePr>
          <p:nvPr>
            <p:extLst>
              <p:ext uri="{D42A27DB-BD31-4B8C-83A1-F6EECF244321}">
                <p14:modId xmlns:p14="http://schemas.microsoft.com/office/powerpoint/2010/main" val="589943595"/>
              </p:ext>
            </p:extLst>
          </p:nvPr>
        </p:nvGraphicFramePr>
        <p:xfrm>
          <a:off x="539552" y="1412776"/>
          <a:ext cx="3725333" cy="414337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88286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755576" y="3645024"/>
            <a:ext cx="7772400" cy="1362075"/>
          </a:xfrm>
        </p:spPr>
        <p:txBody>
          <a:bodyPr/>
          <a:lstStyle/>
          <a:p>
            <a:r>
              <a:rPr lang="fr-FR" dirty="0" smtClean="0"/>
              <a:t>L’analyse des conventions. Partie 2 : Contenu des conventions</a:t>
            </a:r>
            <a:r>
              <a:rPr lang="fr-FR" dirty="0"/>
              <a:t/>
            </a:r>
            <a:br>
              <a:rPr lang="fr-FR" dirty="0"/>
            </a:br>
            <a:endParaRPr lang="fr-FR" dirty="0"/>
          </a:p>
        </p:txBody>
      </p:sp>
      <p:sp>
        <p:nvSpPr>
          <p:cNvPr id="6" name="Espace réservé du texte 5"/>
          <p:cNvSpPr>
            <a:spLocks noGrp="1"/>
          </p:cNvSpPr>
          <p:nvPr>
            <p:ph type="body" idx="1"/>
          </p:nvPr>
        </p:nvSpPr>
        <p:spPr>
          <a:xfrm>
            <a:off x="755576" y="2204864"/>
            <a:ext cx="7772400" cy="1500187"/>
          </a:xfrm>
        </p:spPr>
        <p:txBody>
          <a:bodyPr/>
          <a:lstStyle/>
          <a:p>
            <a:r>
              <a:rPr lang="fr-FR" altLang="fr-FR" dirty="0"/>
              <a:t>Quelle place pour la psychiatrie dans les GHT ? </a:t>
            </a:r>
            <a:endParaRPr lang="fr-FR" dirty="0"/>
          </a:p>
        </p:txBody>
      </p:sp>
    </p:spTree>
    <p:extLst>
      <p:ext uri="{BB962C8B-B14F-4D97-AF65-F5344CB8AC3E}">
        <p14:creationId xmlns:p14="http://schemas.microsoft.com/office/powerpoint/2010/main" val="24182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Dispositions introductives</a:t>
            </a:r>
            <a:endParaRPr lang="fr-FR" dirty="0"/>
          </a:p>
        </p:txBody>
      </p:sp>
      <p:sp>
        <p:nvSpPr>
          <p:cNvPr id="5" name="Espace réservé du contenu 4"/>
          <p:cNvSpPr>
            <a:spLocks noGrp="1"/>
          </p:cNvSpPr>
          <p:nvPr>
            <p:ph idx="1"/>
          </p:nvPr>
        </p:nvSpPr>
        <p:spPr>
          <a:xfrm>
            <a:off x="467544" y="1340768"/>
            <a:ext cx="8229600" cy="4525963"/>
          </a:xfrm>
        </p:spPr>
        <p:txBody>
          <a:bodyPr/>
          <a:lstStyle/>
          <a:p>
            <a:r>
              <a:rPr lang="fr-FR" dirty="0" smtClean="0"/>
              <a:t>Sur 23 conventions, 21 GHT ont utilisé le modèle diffusé par les CHU</a:t>
            </a:r>
          </a:p>
          <a:p>
            <a:r>
              <a:rPr lang="fr-FR" dirty="0" smtClean="0"/>
              <a:t>Chaque GHT comporte en moyenne 5 établissements (de 2 à 15) dont 3 établissements autorisés en psychiatrie (parmi lesquels 2 sont des EPSM)</a:t>
            </a:r>
          </a:p>
          <a:p>
            <a:r>
              <a:rPr lang="fr-FR" dirty="0" smtClean="0"/>
              <a:t>2 des 23 GHT étudiés comportent des établissements médico-sociaux parmi leurs membres</a:t>
            </a:r>
            <a:endParaRPr lang="fr-FR" dirty="0"/>
          </a:p>
        </p:txBody>
      </p:sp>
    </p:spTree>
    <p:extLst>
      <p:ext uri="{BB962C8B-B14F-4D97-AF65-F5344CB8AC3E}">
        <p14:creationId xmlns:p14="http://schemas.microsoft.com/office/powerpoint/2010/main" val="1242651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smtClean="0"/>
              <a:t>Le respect du secteur psychiatrique dans la définition de la politique des GHT</a:t>
            </a:r>
            <a:endParaRPr lang="fr-FR" sz="3600" dirty="0"/>
          </a:p>
        </p:txBody>
      </p:sp>
      <p:graphicFrame>
        <p:nvGraphicFramePr>
          <p:cNvPr id="4" name="Graphique 3"/>
          <p:cNvGraphicFramePr>
            <a:graphicFrameLocks/>
          </p:cNvGraphicFramePr>
          <p:nvPr>
            <p:extLst>
              <p:ext uri="{D42A27DB-BD31-4B8C-83A1-F6EECF244321}">
                <p14:modId xmlns:p14="http://schemas.microsoft.com/office/powerpoint/2010/main" val="1662591478"/>
              </p:ext>
            </p:extLst>
          </p:nvPr>
        </p:nvGraphicFramePr>
        <p:xfrm>
          <a:off x="467544" y="1700808"/>
          <a:ext cx="8208912" cy="4032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264081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smtClean="0"/>
              <a:t>L’existence d’axe ou de filière psychiatrique dans les objectifs stratégiques</a:t>
            </a:r>
            <a:endParaRPr lang="fr-FR" sz="3600" dirty="0"/>
          </a:p>
        </p:txBody>
      </p:sp>
      <p:graphicFrame>
        <p:nvGraphicFramePr>
          <p:cNvPr id="6" name="Graphique 5"/>
          <p:cNvGraphicFramePr>
            <a:graphicFrameLocks/>
          </p:cNvGraphicFramePr>
          <p:nvPr>
            <p:extLst>
              <p:ext uri="{D42A27DB-BD31-4B8C-83A1-F6EECF244321}">
                <p14:modId xmlns:p14="http://schemas.microsoft.com/office/powerpoint/2010/main" val="1417303603"/>
              </p:ext>
            </p:extLst>
          </p:nvPr>
        </p:nvGraphicFramePr>
        <p:xfrm>
          <a:off x="827584" y="1556792"/>
          <a:ext cx="7776864" cy="4032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907981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objectifs les plus fréquents des axes ou filières spécifiques</a:t>
            </a:r>
            <a:endParaRPr lang="fr-FR" dirty="0"/>
          </a:p>
        </p:txBody>
      </p:sp>
      <p:sp>
        <p:nvSpPr>
          <p:cNvPr id="3" name="Espace réservé du contenu 2"/>
          <p:cNvSpPr>
            <a:spLocks noGrp="1"/>
          </p:cNvSpPr>
          <p:nvPr>
            <p:ph idx="1"/>
          </p:nvPr>
        </p:nvSpPr>
        <p:spPr/>
        <p:txBody>
          <a:bodyPr/>
          <a:lstStyle/>
          <a:p>
            <a:r>
              <a:rPr lang="fr-FR" sz="2400" dirty="0" smtClean="0"/>
              <a:t>Accès aux soins somatiques</a:t>
            </a:r>
          </a:p>
          <a:p>
            <a:r>
              <a:rPr lang="fr-FR" sz="2400" dirty="0"/>
              <a:t>Addictologie</a:t>
            </a:r>
          </a:p>
          <a:p>
            <a:r>
              <a:rPr lang="fr-FR" sz="2400" dirty="0" smtClean="0"/>
              <a:t>Aval</a:t>
            </a:r>
            <a:r>
              <a:rPr lang="fr-FR" sz="2400" dirty="0"/>
              <a:t>, hébergement, lien avec les structures </a:t>
            </a:r>
            <a:r>
              <a:rPr lang="fr-FR" sz="2400" dirty="0" smtClean="0"/>
              <a:t>médico-sociales</a:t>
            </a:r>
            <a:endParaRPr lang="fr-FR" sz="2400" dirty="0"/>
          </a:p>
          <a:p>
            <a:r>
              <a:rPr lang="fr-FR" sz="2400" dirty="0" err="1" smtClean="0"/>
              <a:t>Géronto</a:t>
            </a:r>
            <a:r>
              <a:rPr lang="fr-FR" sz="2400" dirty="0" smtClean="0"/>
              <a:t>-psychiatrie</a:t>
            </a:r>
          </a:p>
          <a:p>
            <a:r>
              <a:rPr lang="fr-FR" sz="2400" dirty="0" smtClean="0"/>
              <a:t>Gestion </a:t>
            </a:r>
            <a:r>
              <a:rPr lang="fr-FR" sz="2400" dirty="0"/>
              <a:t>de l’urgence et de la </a:t>
            </a:r>
            <a:r>
              <a:rPr lang="fr-FR" sz="2400" dirty="0" smtClean="0"/>
              <a:t>crise</a:t>
            </a:r>
            <a:endParaRPr lang="fr-FR" sz="2400" dirty="0"/>
          </a:p>
          <a:p>
            <a:r>
              <a:rPr lang="fr-FR" sz="2400" dirty="0"/>
              <a:t>Périnatalité</a:t>
            </a:r>
          </a:p>
          <a:p>
            <a:r>
              <a:rPr lang="fr-FR" sz="2400" dirty="0" smtClean="0"/>
              <a:t>Prise en charge des adolescents et jeunes adultes</a:t>
            </a:r>
          </a:p>
          <a:p>
            <a:r>
              <a:rPr lang="fr-FR" sz="2400" dirty="0"/>
              <a:t>Prise en charge des patients en situation de précarité</a:t>
            </a:r>
          </a:p>
          <a:p>
            <a:r>
              <a:rPr lang="fr-FR" sz="2400" dirty="0" smtClean="0"/>
              <a:t>Soins aux détenus</a:t>
            </a:r>
          </a:p>
        </p:txBody>
      </p:sp>
    </p:spTree>
    <p:extLst>
      <p:ext uri="{BB962C8B-B14F-4D97-AF65-F5344CB8AC3E}">
        <p14:creationId xmlns:p14="http://schemas.microsoft.com/office/powerpoint/2010/main" val="14119184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t>Les instances</a:t>
            </a:r>
            <a:endParaRPr lang="fr-FR" sz="2800" dirty="0"/>
          </a:p>
        </p:txBody>
      </p:sp>
      <p:sp>
        <p:nvSpPr>
          <p:cNvPr id="3" name="Espace réservé du texte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142346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a:t>
            </a:r>
            <a:endParaRPr lang="fr-FR" dirty="0"/>
          </a:p>
        </p:txBody>
      </p:sp>
      <p:sp>
        <p:nvSpPr>
          <p:cNvPr id="3" name="Espace réservé du contenu 2"/>
          <p:cNvSpPr>
            <a:spLocks noGrp="1"/>
          </p:cNvSpPr>
          <p:nvPr>
            <p:ph idx="1"/>
          </p:nvPr>
        </p:nvSpPr>
        <p:spPr/>
        <p:txBody>
          <a:bodyPr/>
          <a:lstStyle/>
          <a:p>
            <a:r>
              <a:rPr lang="fr-FR" dirty="0" smtClean="0"/>
              <a:t>Données nationales et répartition de l’offre de soins publique de psychiatrie</a:t>
            </a:r>
          </a:p>
          <a:p>
            <a:r>
              <a:rPr lang="fr-FR" dirty="0" smtClean="0"/>
              <a:t>L’analyse des conventions : partie 1 l’échantillon</a:t>
            </a:r>
          </a:p>
          <a:p>
            <a:r>
              <a:rPr lang="fr-FR" dirty="0" smtClean="0"/>
              <a:t>L’analyse des conventions : partie 2 contenu</a:t>
            </a:r>
            <a:endParaRPr lang="fr-FR" dirty="0"/>
          </a:p>
        </p:txBody>
      </p:sp>
    </p:spTree>
    <p:extLst>
      <p:ext uri="{BB962C8B-B14F-4D97-AF65-F5344CB8AC3E}">
        <p14:creationId xmlns:p14="http://schemas.microsoft.com/office/powerpoint/2010/main" val="2623340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Le comité stratégique</a:t>
            </a:r>
            <a:endParaRPr lang="fr-FR" dirty="0"/>
          </a:p>
        </p:txBody>
      </p:sp>
      <p:sp>
        <p:nvSpPr>
          <p:cNvPr id="5" name="Espace réservé du contenu 4"/>
          <p:cNvSpPr>
            <a:spLocks noGrp="1"/>
          </p:cNvSpPr>
          <p:nvPr>
            <p:ph idx="1"/>
          </p:nvPr>
        </p:nvSpPr>
        <p:spPr>
          <a:xfrm>
            <a:off x="395536" y="1340768"/>
            <a:ext cx="8229600" cy="4525963"/>
          </a:xfrm>
        </p:spPr>
        <p:txBody>
          <a:bodyPr/>
          <a:lstStyle/>
          <a:p>
            <a:r>
              <a:rPr lang="fr-FR" sz="2400" dirty="0" smtClean="0"/>
              <a:t>Les comités stratégiques comptent en moyenne 29 membres (de 14 à 48 membres)</a:t>
            </a:r>
          </a:p>
          <a:p>
            <a:r>
              <a:rPr lang="fr-FR" sz="2400" dirty="0" smtClean="0"/>
              <a:t>Les modalités de vote : </a:t>
            </a:r>
          </a:p>
          <a:p>
            <a:pPr lvl="1"/>
            <a:r>
              <a:rPr lang="fr-FR" sz="2000" dirty="0" smtClean="0"/>
              <a:t>19 GHT renvoient au règlement intérieur</a:t>
            </a:r>
          </a:p>
          <a:p>
            <a:pPr lvl="1"/>
            <a:r>
              <a:rPr lang="fr-FR" sz="2000" dirty="0" smtClean="0"/>
              <a:t>2 GHT prévoient la majorité des 2/3 pour gestion courante et unanimité pour actes constitutifs</a:t>
            </a:r>
          </a:p>
          <a:p>
            <a:pPr lvl="1"/>
            <a:r>
              <a:rPr lang="fr-FR" sz="2000" dirty="0" smtClean="0"/>
              <a:t>1 GHT prévoit la majorité des présents</a:t>
            </a:r>
          </a:p>
          <a:p>
            <a:pPr lvl="1"/>
            <a:r>
              <a:rPr lang="fr-FR" sz="2000" dirty="0" smtClean="0"/>
              <a:t>1 GHT prévoit la majorité des 10/13</a:t>
            </a:r>
            <a:r>
              <a:rPr lang="fr-FR" sz="2000" baseline="30000" dirty="0" smtClean="0"/>
              <a:t>ème</a:t>
            </a:r>
            <a:endParaRPr lang="fr-FR" sz="2000" dirty="0" smtClean="0"/>
          </a:p>
          <a:p>
            <a:r>
              <a:rPr lang="fr-FR" sz="2400" dirty="0" smtClean="0"/>
              <a:t>Mise en place d’un bureau restreint</a:t>
            </a:r>
          </a:p>
          <a:p>
            <a:pPr lvl="1"/>
            <a:r>
              <a:rPr lang="fr-FR" sz="2000" dirty="0" smtClean="0"/>
              <a:t>11 GHT prévoient un bureau restreint</a:t>
            </a:r>
          </a:p>
          <a:p>
            <a:pPr lvl="1"/>
            <a:r>
              <a:rPr lang="fr-FR" sz="2000" dirty="0" smtClean="0"/>
              <a:t>3 GHT rendent possible la mise en place d’un bureau restreint</a:t>
            </a:r>
          </a:p>
          <a:p>
            <a:pPr lvl="1"/>
            <a:r>
              <a:rPr lang="fr-FR" sz="2000" dirty="0" smtClean="0"/>
              <a:t>3 GHT excluent cette possibilité</a:t>
            </a:r>
          </a:p>
          <a:p>
            <a:pPr marL="457200" lvl="1" indent="0">
              <a:buNone/>
            </a:pPr>
            <a:endParaRPr lang="fr-FR" sz="2000" dirty="0" smtClean="0"/>
          </a:p>
          <a:p>
            <a:pPr lvl="1"/>
            <a:endParaRPr lang="fr-FR" sz="2000" dirty="0"/>
          </a:p>
        </p:txBody>
      </p:sp>
    </p:spTree>
    <p:extLst>
      <p:ext uri="{BB962C8B-B14F-4D97-AF65-F5344CB8AC3E}">
        <p14:creationId xmlns:p14="http://schemas.microsoft.com/office/powerpoint/2010/main" val="42487127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L’instance médicale</a:t>
            </a:r>
            <a:endParaRPr lang="fr-FR" dirty="0"/>
          </a:p>
        </p:txBody>
      </p:sp>
      <p:sp>
        <p:nvSpPr>
          <p:cNvPr id="6" name="Espace réservé du contenu 4"/>
          <p:cNvSpPr txBox="1">
            <a:spLocks/>
          </p:cNvSpPr>
          <p:nvPr/>
        </p:nvSpPr>
        <p:spPr bwMode="auto">
          <a:xfrm>
            <a:off x="395536" y="1340767"/>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fr-FR" sz="2400" dirty="0" smtClean="0"/>
              <a:t>Le choix de l’instance médicale</a:t>
            </a:r>
          </a:p>
          <a:p>
            <a:pPr lvl="1"/>
            <a:r>
              <a:rPr lang="fr-FR" sz="2000" dirty="0" smtClean="0"/>
              <a:t>18 GHT ont fait le choix d’un collège</a:t>
            </a:r>
          </a:p>
          <a:p>
            <a:pPr lvl="1"/>
            <a:r>
              <a:rPr lang="fr-FR" sz="2000" dirty="0"/>
              <a:t>4</a:t>
            </a:r>
            <a:r>
              <a:rPr lang="fr-FR" sz="2000" dirty="0" smtClean="0"/>
              <a:t> GHT ont fait le choix d’une commission</a:t>
            </a:r>
          </a:p>
          <a:p>
            <a:pPr lvl="1"/>
            <a:r>
              <a:rPr lang="fr-FR" sz="2000" dirty="0" smtClean="0"/>
              <a:t>1 GHT renvoie cette décision à un avenant</a:t>
            </a:r>
          </a:p>
          <a:p>
            <a:pPr marL="457200" lvl="1" indent="0">
              <a:buNone/>
            </a:pPr>
            <a:endParaRPr lang="fr-FR" sz="1050" dirty="0" smtClean="0"/>
          </a:p>
          <a:p>
            <a:r>
              <a:rPr lang="fr-FR" sz="2400" dirty="0" smtClean="0"/>
              <a:t>Le nombre moyen de membres des instances médicales est de 29 personnes (avec des variations entre 10 et 58)</a:t>
            </a:r>
          </a:p>
          <a:p>
            <a:r>
              <a:rPr lang="fr-FR" sz="2400" dirty="0" smtClean="0"/>
              <a:t>Chaque établissement est représenté soit de façon égale, soit au pro rata du nombre de médecins dans les différents établissements. </a:t>
            </a:r>
          </a:p>
          <a:p>
            <a:r>
              <a:rPr lang="fr-FR" sz="2400" dirty="0" smtClean="0"/>
              <a:t>1 GHT prévoit une répartition des sièges par spécialité et par établissement</a:t>
            </a:r>
          </a:p>
          <a:p>
            <a:pPr marL="457200" lvl="1" indent="0">
              <a:buNone/>
            </a:pPr>
            <a:endParaRPr lang="fr-FR" sz="2000" dirty="0" smtClean="0"/>
          </a:p>
          <a:p>
            <a:pPr marL="457200" lvl="1" indent="0">
              <a:buFont typeface="Arial" charset="0"/>
              <a:buNone/>
            </a:pPr>
            <a:endParaRPr lang="fr-FR" sz="2000" dirty="0" smtClean="0"/>
          </a:p>
          <a:p>
            <a:pPr lvl="1"/>
            <a:endParaRPr lang="fr-FR" sz="2000" dirty="0"/>
          </a:p>
        </p:txBody>
      </p:sp>
    </p:spTree>
    <p:extLst>
      <p:ext uri="{BB962C8B-B14F-4D97-AF65-F5344CB8AC3E}">
        <p14:creationId xmlns:p14="http://schemas.microsoft.com/office/powerpoint/2010/main" val="40170342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L’instance médicale</a:t>
            </a:r>
            <a:endParaRPr lang="fr-FR" dirty="0"/>
          </a:p>
        </p:txBody>
      </p:sp>
      <p:sp>
        <p:nvSpPr>
          <p:cNvPr id="3" name="Espace réservé du contenu 2"/>
          <p:cNvSpPr>
            <a:spLocks noGrp="1"/>
          </p:cNvSpPr>
          <p:nvPr>
            <p:ph idx="1"/>
          </p:nvPr>
        </p:nvSpPr>
        <p:spPr>
          <a:xfrm>
            <a:off x="457200" y="1556792"/>
            <a:ext cx="8229600" cy="4525963"/>
          </a:xfrm>
        </p:spPr>
        <p:txBody>
          <a:bodyPr/>
          <a:lstStyle/>
          <a:p>
            <a:r>
              <a:rPr lang="fr-FR" sz="2800" dirty="0" smtClean="0"/>
              <a:t>La présidence de l’instance médicale</a:t>
            </a:r>
          </a:p>
          <a:p>
            <a:pPr lvl="1"/>
            <a:r>
              <a:rPr lang="fr-FR" sz="2400" dirty="0" smtClean="0"/>
              <a:t>6 GHT prévoient que la présidence est assurée par un praticien issu de l’établissement support</a:t>
            </a:r>
          </a:p>
          <a:p>
            <a:pPr lvl="1"/>
            <a:r>
              <a:rPr lang="fr-FR" sz="2400" dirty="0" smtClean="0"/>
              <a:t>1 </a:t>
            </a:r>
            <a:r>
              <a:rPr lang="fr-FR" sz="2400" dirty="0"/>
              <a:t>GHT prévoit 5 </a:t>
            </a:r>
            <a:r>
              <a:rPr lang="fr-FR" sz="2400" dirty="0" smtClean="0"/>
              <a:t>vice-présidents </a:t>
            </a:r>
            <a:r>
              <a:rPr lang="fr-FR" sz="2400" dirty="0"/>
              <a:t>de l’instance médicale du GHT dont 1 représentant la psychiatrie</a:t>
            </a:r>
          </a:p>
          <a:p>
            <a:pPr lvl="1"/>
            <a:r>
              <a:rPr lang="fr-FR" sz="2400" dirty="0"/>
              <a:t>5 GHT prévoient que les fonctions de président de l’instance médicale de CME sont incompatibles avec les fonctions de chef de pôle</a:t>
            </a:r>
          </a:p>
        </p:txBody>
      </p:sp>
    </p:spTree>
    <p:extLst>
      <p:ext uri="{BB962C8B-B14F-4D97-AF65-F5344CB8AC3E}">
        <p14:creationId xmlns:p14="http://schemas.microsoft.com/office/powerpoint/2010/main" val="25502060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smtClean="0"/>
              <a:t>Les garanties obtenues par les EPSM</a:t>
            </a:r>
            <a:endParaRPr lang="fr-FR" sz="2400" dirty="0"/>
          </a:p>
        </p:txBody>
      </p:sp>
      <p:sp>
        <p:nvSpPr>
          <p:cNvPr id="3" name="Espace réservé du texte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0388511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Instances spécifiques à la psychiatrie</a:t>
            </a:r>
            <a:endParaRPr lang="fr-FR" dirty="0"/>
          </a:p>
        </p:txBody>
      </p:sp>
      <p:sp>
        <p:nvSpPr>
          <p:cNvPr id="3" name="Espace réservé du contenu 2"/>
          <p:cNvSpPr>
            <a:spLocks noGrp="1"/>
          </p:cNvSpPr>
          <p:nvPr>
            <p:ph idx="1"/>
          </p:nvPr>
        </p:nvSpPr>
        <p:spPr/>
        <p:txBody>
          <a:bodyPr/>
          <a:lstStyle/>
          <a:p>
            <a:r>
              <a:rPr lang="fr-FR" sz="2800" dirty="0" smtClean="0"/>
              <a:t>1 GHT prévoit une comité stratégique de psychiatrie</a:t>
            </a:r>
          </a:p>
          <a:p>
            <a:pPr lvl="1"/>
            <a:r>
              <a:rPr lang="fr-FR" sz="2400" dirty="0" smtClean="0"/>
              <a:t>Regroupant les directeurs, PCME et directeur des soins des établissements autorisés en psychiatrie</a:t>
            </a:r>
          </a:p>
          <a:p>
            <a:pPr lvl="1"/>
            <a:r>
              <a:rPr lang="fr-FR" sz="2400" dirty="0" smtClean="0"/>
              <a:t>« </a:t>
            </a:r>
            <a:r>
              <a:rPr lang="fr-FR" sz="2400" i="1" dirty="0" smtClean="0"/>
              <a:t>dans les instances du GHT, toute décision relative à l’organisation des soins de la filière psychiatrique et/ou ayant un impact budgétaire et financier doit préalablement obtenir le vote favorable de l’instance spécifiée ci-dessus. »</a:t>
            </a:r>
          </a:p>
          <a:p>
            <a:pPr lvl="1"/>
            <a:r>
              <a:rPr lang="fr-FR" sz="2400" dirty="0" smtClean="0"/>
              <a:t>La président du comité stratégique de la psychiatrie est assurée de façon tournante par les directeurs des établissements concernés</a:t>
            </a:r>
            <a:endParaRPr lang="fr-FR" sz="2400" dirty="0"/>
          </a:p>
        </p:txBody>
      </p:sp>
    </p:spTree>
    <p:extLst>
      <p:ext uri="{BB962C8B-B14F-4D97-AF65-F5344CB8AC3E}">
        <p14:creationId xmlns:p14="http://schemas.microsoft.com/office/powerpoint/2010/main" val="2495342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instances spécifiques à la psychiatrie</a:t>
            </a:r>
            <a:endParaRPr lang="fr-FR" dirty="0"/>
          </a:p>
        </p:txBody>
      </p:sp>
      <p:sp>
        <p:nvSpPr>
          <p:cNvPr id="3" name="Espace réservé du contenu 2"/>
          <p:cNvSpPr>
            <a:spLocks noGrp="1"/>
          </p:cNvSpPr>
          <p:nvPr>
            <p:ph idx="1"/>
          </p:nvPr>
        </p:nvSpPr>
        <p:spPr/>
        <p:txBody>
          <a:bodyPr/>
          <a:lstStyle/>
          <a:p>
            <a:r>
              <a:rPr lang="fr-FR" sz="2800" dirty="0" smtClean="0"/>
              <a:t>1 GHT prévoit : «</a:t>
            </a:r>
            <a:r>
              <a:rPr lang="fr-FR" sz="2800" i="1" dirty="0" smtClean="0"/>
              <a:t> du fait de l’antériorité de l’organisation territoriale de la psychiatrie, il est prévu un ensemble de clauses de garanties spécifiques annexes à la présence convention, en ce qui concerne le pilotage de la filière psychiatrique par l’EPSM, l’articulation avec le niveau départemental et de la communauté psychiatrique de territoire et les Groupements Hospitaliers de Territoire d’association </a:t>
            </a:r>
            <a:r>
              <a:rPr lang="fr-FR" sz="2800" dirty="0" smtClean="0"/>
              <a:t>»</a:t>
            </a:r>
            <a:endParaRPr lang="fr-FR" sz="2800" dirty="0"/>
          </a:p>
        </p:txBody>
      </p:sp>
    </p:spTree>
    <p:extLst>
      <p:ext uri="{BB962C8B-B14F-4D97-AF65-F5344CB8AC3E}">
        <p14:creationId xmlns:p14="http://schemas.microsoft.com/office/powerpoint/2010/main" val="16858511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instances spécifiques à la psychiatrie</a:t>
            </a:r>
            <a:endParaRPr lang="fr-FR" dirty="0"/>
          </a:p>
        </p:txBody>
      </p:sp>
      <p:sp>
        <p:nvSpPr>
          <p:cNvPr id="3" name="Espace réservé du contenu 2"/>
          <p:cNvSpPr>
            <a:spLocks noGrp="1"/>
          </p:cNvSpPr>
          <p:nvPr>
            <p:ph idx="1"/>
          </p:nvPr>
        </p:nvSpPr>
        <p:spPr/>
        <p:txBody>
          <a:bodyPr/>
          <a:lstStyle/>
          <a:p>
            <a:r>
              <a:rPr lang="fr-FR" dirty="0" smtClean="0"/>
              <a:t>1 GHT prévoit une sous commission de l’instance médicale « filière santé mentale »</a:t>
            </a:r>
          </a:p>
          <a:p>
            <a:r>
              <a:rPr lang="fr-FR" dirty="0" smtClean="0"/>
              <a:t>1 GHT prévoit que l’EPSM est l’établissement support de la filière psychiatrie et santé mentale ‘et conserve une large autonomie de gestion dans le cadre des moyens spécifiques dont il dispose’</a:t>
            </a:r>
            <a:endParaRPr lang="fr-FR" dirty="0"/>
          </a:p>
        </p:txBody>
      </p:sp>
    </p:spTree>
    <p:extLst>
      <p:ext uri="{BB962C8B-B14F-4D97-AF65-F5344CB8AC3E}">
        <p14:creationId xmlns:p14="http://schemas.microsoft.com/office/powerpoint/2010/main" val="26792367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Autres garanties accordées aux EPSM</a:t>
            </a:r>
            <a:endParaRPr lang="fr-FR" dirty="0"/>
          </a:p>
        </p:txBody>
      </p:sp>
      <p:sp>
        <p:nvSpPr>
          <p:cNvPr id="3" name="Espace réservé du contenu 2"/>
          <p:cNvSpPr>
            <a:spLocks noGrp="1"/>
          </p:cNvSpPr>
          <p:nvPr>
            <p:ph idx="1"/>
          </p:nvPr>
        </p:nvSpPr>
        <p:spPr>
          <a:xfrm>
            <a:off x="539552" y="1916832"/>
            <a:ext cx="8229600" cy="4525963"/>
          </a:xfrm>
        </p:spPr>
        <p:txBody>
          <a:bodyPr/>
          <a:lstStyle/>
          <a:p>
            <a:r>
              <a:rPr lang="fr-FR" sz="2800" dirty="0" smtClean="0"/>
              <a:t>Lorsqu’un seul EPSM est membre du GHT il a la charge de la définition et de la mise en œuvre de la politique de psychiatrie et santé mentale</a:t>
            </a:r>
          </a:p>
          <a:p>
            <a:r>
              <a:rPr lang="fr-FR" sz="2800" dirty="0" smtClean="0"/>
              <a:t>«</a:t>
            </a:r>
            <a:r>
              <a:rPr lang="fr-FR" sz="2800" i="1" dirty="0" smtClean="0"/>
              <a:t> les </a:t>
            </a:r>
            <a:r>
              <a:rPr lang="fr-FR" sz="2800" i="1" dirty="0"/>
              <a:t>avis concernant les filières de prise en charge nécessitent une approbation préalable  des représentants médicaux des établissements concernés ( au collège médical</a:t>
            </a:r>
            <a:r>
              <a:rPr lang="fr-FR" sz="2800" i="1" dirty="0" smtClean="0"/>
              <a:t>) »</a:t>
            </a:r>
          </a:p>
          <a:p>
            <a:pPr marL="0" indent="0">
              <a:buNone/>
            </a:pPr>
            <a:endParaRPr lang="fr-FR" sz="2800" i="1" dirty="0" smtClean="0"/>
          </a:p>
        </p:txBody>
      </p:sp>
    </p:spTree>
    <p:extLst>
      <p:ext uri="{BB962C8B-B14F-4D97-AF65-F5344CB8AC3E}">
        <p14:creationId xmlns:p14="http://schemas.microsoft.com/office/powerpoint/2010/main" val="8885809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smtClean="0"/>
              <a:t>LES FONCTIONS MUTUALISEES</a:t>
            </a:r>
            <a:endParaRPr lang="fr-FR" sz="2400" dirty="0"/>
          </a:p>
        </p:txBody>
      </p:sp>
      <p:sp>
        <p:nvSpPr>
          <p:cNvPr id="3" name="Espace réservé du texte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9280623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Fonctions mutualisées</a:t>
            </a:r>
            <a:endParaRPr lang="fr-FR" dirty="0"/>
          </a:p>
        </p:txBody>
      </p:sp>
      <p:sp>
        <p:nvSpPr>
          <p:cNvPr id="3" name="Espace réservé du contenu 2"/>
          <p:cNvSpPr>
            <a:spLocks noGrp="1"/>
          </p:cNvSpPr>
          <p:nvPr>
            <p:ph idx="1"/>
          </p:nvPr>
        </p:nvSpPr>
        <p:spPr>
          <a:xfrm>
            <a:off x="467544" y="1340768"/>
            <a:ext cx="8229600" cy="4525963"/>
          </a:xfrm>
        </p:spPr>
        <p:txBody>
          <a:bodyPr/>
          <a:lstStyle/>
          <a:p>
            <a:r>
              <a:rPr lang="fr-FR" sz="2800" dirty="0" smtClean="0"/>
              <a:t>Le descriptif du fonctionnement de la gestion des fonctions mutualisées est la plupart du temps renvoyé à avenant ou règlement intérieur</a:t>
            </a:r>
          </a:p>
          <a:p>
            <a:r>
              <a:rPr lang="fr-FR" sz="2800" dirty="0" smtClean="0"/>
              <a:t>3 GHT prévoient expressément des comités de gestion et/ ou coordonnateurs par fonction mutualisée. 1 prévoit un passage systématique devant les instances des établissements</a:t>
            </a:r>
          </a:p>
          <a:p>
            <a:r>
              <a:rPr lang="fr-FR" sz="2800" dirty="0" smtClean="0"/>
              <a:t>1 GHT prévoit que chacun des 4 établissements gérera une fonction mutualisée</a:t>
            </a:r>
            <a:endParaRPr lang="fr-FR" sz="2800" dirty="0"/>
          </a:p>
        </p:txBody>
      </p:sp>
    </p:spTree>
    <p:extLst>
      <p:ext uri="{BB962C8B-B14F-4D97-AF65-F5344CB8AC3E}">
        <p14:creationId xmlns:p14="http://schemas.microsoft.com/office/powerpoint/2010/main" val="2299599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755576" y="3645024"/>
            <a:ext cx="7772400" cy="1362075"/>
          </a:xfrm>
        </p:spPr>
        <p:txBody>
          <a:bodyPr/>
          <a:lstStyle/>
          <a:p>
            <a:r>
              <a:rPr lang="fr-FR" dirty="0"/>
              <a:t>Données nationales et répartition de l’offre de soins publique de psychiatrie</a:t>
            </a:r>
            <a:br>
              <a:rPr lang="fr-FR" dirty="0"/>
            </a:br>
            <a:endParaRPr lang="fr-FR" dirty="0"/>
          </a:p>
        </p:txBody>
      </p:sp>
      <p:sp>
        <p:nvSpPr>
          <p:cNvPr id="6" name="Espace réservé du texte 5"/>
          <p:cNvSpPr>
            <a:spLocks noGrp="1"/>
          </p:cNvSpPr>
          <p:nvPr>
            <p:ph type="body" idx="1"/>
          </p:nvPr>
        </p:nvSpPr>
        <p:spPr>
          <a:xfrm>
            <a:off x="755576" y="2204864"/>
            <a:ext cx="7772400" cy="1500187"/>
          </a:xfrm>
        </p:spPr>
        <p:txBody>
          <a:bodyPr/>
          <a:lstStyle/>
          <a:p>
            <a:r>
              <a:rPr lang="fr-FR" altLang="fr-FR" dirty="0"/>
              <a:t>Quelle place pour la psychiatrie dans les GHT ? </a:t>
            </a:r>
            <a:endParaRPr lang="fr-FR" dirty="0"/>
          </a:p>
        </p:txBody>
      </p:sp>
    </p:spTree>
    <p:extLst>
      <p:ext uri="{BB962C8B-B14F-4D97-AF65-F5344CB8AC3E}">
        <p14:creationId xmlns:p14="http://schemas.microsoft.com/office/powerpoint/2010/main" val="15765712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Garanties SIH</a:t>
            </a:r>
            <a:endParaRPr lang="fr-FR" dirty="0"/>
          </a:p>
        </p:txBody>
      </p:sp>
      <p:sp>
        <p:nvSpPr>
          <p:cNvPr id="3" name="Espace réservé du contenu 2"/>
          <p:cNvSpPr>
            <a:spLocks noGrp="1"/>
          </p:cNvSpPr>
          <p:nvPr>
            <p:ph idx="1"/>
          </p:nvPr>
        </p:nvSpPr>
        <p:spPr>
          <a:xfrm>
            <a:off x="467544" y="1340768"/>
            <a:ext cx="8229600" cy="4525963"/>
          </a:xfrm>
        </p:spPr>
        <p:txBody>
          <a:bodyPr/>
          <a:lstStyle/>
          <a:p>
            <a:r>
              <a:rPr lang="fr-FR" sz="2800" dirty="0" smtClean="0"/>
              <a:t> «  </a:t>
            </a:r>
            <a:r>
              <a:rPr lang="fr-FR" sz="2800" dirty="0"/>
              <a:t>ne </a:t>
            </a:r>
            <a:r>
              <a:rPr lang="fr-FR" sz="2800" dirty="0" smtClean="0"/>
              <a:t>fait pas </a:t>
            </a:r>
            <a:r>
              <a:rPr lang="fr-FR" sz="2800" dirty="0"/>
              <a:t>obstacle à ce que chaque établissement puisse conserver des logiciels spécifiques du fait de l'exercice de certaines spécialités. A ce titre </a:t>
            </a:r>
            <a:r>
              <a:rPr lang="fr-FR" sz="2800" dirty="0" smtClean="0"/>
              <a:t>l’EPSM continuera </a:t>
            </a:r>
            <a:r>
              <a:rPr lang="fr-FR" sz="2800" dirty="0"/>
              <a:t>à disposer du logiciel Cariatides produit par le GIP </a:t>
            </a:r>
            <a:r>
              <a:rPr lang="fr-FR" sz="2800" dirty="0" err="1" smtClean="0"/>
              <a:t>Symaris</a:t>
            </a:r>
            <a:r>
              <a:rPr lang="fr-FR" sz="2800" dirty="0" smtClean="0"/>
              <a:t> </a:t>
            </a:r>
            <a:r>
              <a:rPr lang="fr-FR" sz="2800" dirty="0"/>
              <a:t>dont il est </a:t>
            </a:r>
            <a:r>
              <a:rPr lang="fr-FR" sz="2800" dirty="0" smtClean="0"/>
              <a:t>l'administrateur »</a:t>
            </a:r>
          </a:p>
          <a:p>
            <a:pPr marL="0" indent="0">
              <a:buNone/>
            </a:pPr>
            <a:endParaRPr lang="fr-FR" sz="2800" dirty="0"/>
          </a:p>
          <a:p>
            <a:r>
              <a:rPr lang="fr-FR" sz="2800" dirty="0" smtClean="0"/>
              <a:t>« le </a:t>
            </a:r>
            <a:r>
              <a:rPr lang="fr-FR" sz="2800" dirty="0"/>
              <a:t>SIH intégrera les besoins spécifiques de l'EPSM concernant le RIMP et les soins sans </a:t>
            </a:r>
            <a:r>
              <a:rPr lang="fr-FR" sz="2800" dirty="0" smtClean="0"/>
              <a:t>consentement »</a:t>
            </a:r>
            <a:endParaRPr lang="fr-FR" sz="2800" dirty="0"/>
          </a:p>
          <a:p>
            <a:endParaRPr lang="fr-FR" sz="2800" dirty="0"/>
          </a:p>
        </p:txBody>
      </p:sp>
    </p:spTree>
    <p:extLst>
      <p:ext uri="{BB962C8B-B14F-4D97-AF65-F5344CB8AC3E}">
        <p14:creationId xmlns:p14="http://schemas.microsoft.com/office/powerpoint/2010/main" val="2799190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Garanties achats</a:t>
            </a:r>
            <a:endParaRPr lang="fr-FR" dirty="0"/>
          </a:p>
        </p:txBody>
      </p:sp>
      <p:sp>
        <p:nvSpPr>
          <p:cNvPr id="3" name="Espace réservé du contenu 2"/>
          <p:cNvSpPr>
            <a:spLocks noGrp="1"/>
          </p:cNvSpPr>
          <p:nvPr>
            <p:ph idx="1"/>
          </p:nvPr>
        </p:nvSpPr>
        <p:spPr/>
        <p:txBody>
          <a:bodyPr/>
          <a:lstStyle/>
          <a:p>
            <a:r>
              <a:rPr lang="fr-FR" dirty="0" smtClean="0"/>
              <a:t>1 GHT prévoit : « l'EPSM </a:t>
            </a:r>
            <a:r>
              <a:rPr lang="fr-FR" dirty="0"/>
              <a:t>conserve la maîtrise de sa </a:t>
            </a:r>
            <a:r>
              <a:rPr lang="fr-FR" dirty="0" smtClean="0"/>
              <a:t>politique </a:t>
            </a:r>
            <a:r>
              <a:rPr lang="fr-FR" dirty="0"/>
              <a:t>immobilière, tant en investissement qu'au niveau de la maintenance de son parc </a:t>
            </a:r>
            <a:r>
              <a:rPr lang="fr-FR" dirty="0" smtClean="0"/>
              <a:t>immobilier »</a:t>
            </a:r>
            <a:endParaRPr lang="fr-FR" dirty="0"/>
          </a:p>
        </p:txBody>
      </p:sp>
    </p:spTree>
    <p:extLst>
      <p:ext uri="{BB962C8B-B14F-4D97-AF65-F5344CB8AC3E}">
        <p14:creationId xmlns:p14="http://schemas.microsoft.com/office/powerpoint/2010/main" val="2311990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Garanties DIM</a:t>
            </a:r>
            <a:endParaRPr lang="fr-FR" dirty="0"/>
          </a:p>
        </p:txBody>
      </p:sp>
      <p:sp>
        <p:nvSpPr>
          <p:cNvPr id="3" name="Espace réservé du contenu 2"/>
          <p:cNvSpPr>
            <a:spLocks noGrp="1"/>
          </p:cNvSpPr>
          <p:nvPr>
            <p:ph idx="1"/>
          </p:nvPr>
        </p:nvSpPr>
        <p:spPr/>
        <p:txBody>
          <a:bodyPr/>
          <a:lstStyle/>
          <a:p>
            <a:r>
              <a:rPr lang="fr-FR" dirty="0" smtClean="0"/>
              <a:t>2 GHT prévoient un DIM spécifique à la psychiatrie</a:t>
            </a:r>
            <a:endParaRPr lang="fr-FR" dirty="0"/>
          </a:p>
        </p:txBody>
      </p:sp>
    </p:spTree>
    <p:extLst>
      <p:ext uri="{BB962C8B-B14F-4D97-AF65-F5344CB8AC3E}">
        <p14:creationId xmlns:p14="http://schemas.microsoft.com/office/powerpoint/2010/main" val="207394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smtClean="0"/>
              <a:t>Communauté psychiatrique de territoire et pôles inter-</a:t>
            </a:r>
            <a:r>
              <a:rPr lang="fr-FR" sz="2400" dirty="0" err="1" smtClean="0"/>
              <a:t>etablissements</a:t>
            </a:r>
            <a:endParaRPr lang="fr-FR" sz="2400" dirty="0"/>
          </a:p>
        </p:txBody>
      </p:sp>
      <p:sp>
        <p:nvSpPr>
          <p:cNvPr id="3" name="Espace réservé du texte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5154530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Communautés psychiatriques de territoire (CPT)</a:t>
            </a:r>
            <a:endParaRPr lang="fr-FR" dirty="0"/>
          </a:p>
        </p:txBody>
      </p:sp>
      <p:sp>
        <p:nvSpPr>
          <p:cNvPr id="3" name="Espace réservé du contenu 2"/>
          <p:cNvSpPr>
            <a:spLocks noGrp="1"/>
          </p:cNvSpPr>
          <p:nvPr>
            <p:ph idx="1"/>
          </p:nvPr>
        </p:nvSpPr>
        <p:spPr>
          <a:xfrm>
            <a:off x="539552" y="2132856"/>
            <a:ext cx="8229600" cy="2980928"/>
          </a:xfrm>
        </p:spPr>
        <p:txBody>
          <a:bodyPr/>
          <a:lstStyle/>
          <a:p>
            <a:r>
              <a:rPr lang="fr-FR" dirty="0" smtClean="0"/>
              <a:t>7 GHT prévoient la mise en place de CPT</a:t>
            </a:r>
          </a:p>
          <a:p>
            <a:r>
              <a:rPr lang="fr-FR" dirty="0" smtClean="0"/>
              <a:t>1 GHT rend possible la mise en place de CPT</a:t>
            </a:r>
          </a:p>
          <a:p>
            <a:r>
              <a:rPr lang="fr-FR" dirty="0" smtClean="0"/>
              <a:t>15 GHT n’y font pas référence</a:t>
            </a:r>
          </a:p>
          <a:p>
            <a:endParaRPr lang="fr-FR" dirty="0"/>
          </a:p>
        </p:txBody>
      </p:sp>
    </p:spTree>
    <p:extLst>
      <p:ext uri="{BB962C8B-B14F-4D97-AF65-F5344CB8AC3E}">
        <p14:creationId xmlns:p14="http://schemas.microsoft.com/office/powerpoint/2010/main" val="34891557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Pôle inter-établissements</a:t>
            </a:r>
            <a:endParaRPr lang="fr-FR" dirty="0"/>
          </a:p>
        </p:txBody>
      </p:sp>
      <p:sp>
        <p:nvSpPr>
          <p:cNvPr id="3" name="Espace réservé du contenu 2"/>
          <p:cNvSpPr>
            <a:spLocks noGrp="1"/>
          </p:cNvSpPr>
          <p:nvPr>
            <p:ph idx="1"/>
          </p:nvPr>
        </p:nvSpPr>
        <p:spPr/>
        <p:txBody>
          <a:bodyPr/>
          <a:lstStyle/>
          <a:p>
            <a:r>
              <a:rPr lang="fr-FR" dirty="0" smtClean="0"/>
              <a:t>3 GHT prévoient la possibilité de pôle-inter-établissement y compris psychiatrique</a:t>
            </a:r>
          </a:p>
          <a:p>
            <a:r>
              <a:rPr lang="fr-FR" dirty="0" smtClean="0"/>
              <a:t>1 GHT prévoit l’impossibilité expresse de mettre en place un pôle inter-établissement en ce qui concerne la psychiatrie</a:t>
            </a:r>
          </a:p>
          <a:p>
            <a:pPr marL="0" indent="0">
              <a:buNone/>
            </a:pPr>
            <a:endParaRPr lang="fr-FR" dirty="0"/>
          </a:p>
        </p:txBody>
      </p:sp>
    </p:spTree>
    <p:extLst>
      <p:ext uri="{BB962C8B-B14F-4D97-AF65-F5344CB8AC3E}">
        <p14:creationId xmlns:p14="http://schemas.microsoft.com/office/powerpoint/2010/main" val="3827725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données nationales</a:t>
            </a:r>
            <a:endParaRPr lang="fr-FR" dirty="0"/>
          </a:p>
        </p:txBody>
      </p:sp>
      <p:sp>
        <p:nvSpPr>
          <p:cNvPr id="5" name="ZoneTexte 4"/>
          <p:cNvSpPr txBox="1"/>
          <p:nvPr/>
        </p:nvSpPr>
        <p:spPr>
          <a:xfrm>
            <a:off x="4716015" y="1412776"/>
            <a:ext cx="3960441" cy="3046988"/>
          </a:xfrm>
          <a:prstGeom prst="rect">
            <a:avLst/>
          </a:prstGeom>
          <a:noFill/>
        </p:spPr>
        <p:txBody>
          <a:bodyPr wrap="square" rtlCol="0">
            <a:spAutoFit/>
          </a:bodyPr>
          <a:lstStyle/>
          <a:p>
            <a:r>
              <a:rPr lang="fr-FR" sz="2400" dirty="0" smtClean="0">
                <a:hlinkClick r:id="rId3"/>
              </a:rPr>
              <a:t>135 GHT ont été constitués</a:t>
            </a:r>
            <a:endParaRPr lang="fr-FR" sz="2400" dirty="0" smtClean="0"/>
          </a:p>
          <a:p>
            <a:pPr algn="ctr"/>
            <a:endParaRPr lang="fr-FR" sz="2400" dirty="0" smtClean="0"/>
          </a:p>
          <a:p>
            <a:endParaRPr lang="fr-FR" sz="2400" dirty="0"/>
          </a:p>
          <a:p>
            <a:r>
              <a:rPr lang="fr-FR" sz="2400" dirty="0" smtClean="0"/>
              <a:t>Dont 5 sont des GHT psychiatriques </a:t>
            </a:r>
          </a:p>
          <a:p>
            <a:endParaRPr lang="fr-FR" sz="2400" dirty="0"/>
          </a:p>
          <a:p>
            <a:endParaRPr lang="fr-FR" sz="2400" dirty="0" smtClean="0"/>
          </a:p>
          <a:p>
            <a:endParaRPr lang="fr-FR" sz="2400" dirty="0"/>
          </a:p>
        </p:txBody>
      </p:sp>
      <p:pic>
        <p:nvPicPr>
          <p:cNvPr id="1025"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0031" y="3646909"/>
            <a:ext cx="3672408" cy="143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Espace réservé pour une image  4" descr="[Analyse] Politique de santé — 135 GHT, 20 dérogations, quelques su... - HOSPIMEDIA - Internet Explore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79519" y="1412776"/>
            <a:ext cx="3976457" cy="3672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7701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smtClean="0"/>
              <a:t>Données nationales : la situation des Etablissements Publics de Santé Mentale (EPSM)</a:t>
            </a:r>
            <a:endParaRPr lang="fr-FR" sz="3200" dirty="0"/>
          </a:p>
        </p:txBody>
      </p:sp>
      <p:graphicFrame>
        <p:nvGraphicFramePr>
          <p:cNvPr id="4" name="Graphique 3"/>
          <p:cNvGraphicFramePr>
            <a:graphicFrameLocks/>
          </p:cNvGraphicFramePr>
          <p:nvPr>
            <p:extLst>
              <p:ext uri="{D42A27DB-BD31-4B8C-83A1-F6EECF244321}">
                <p14:modId xmlns:p14="http://schemas.microsoft.com/office/powerpoint/2010/main" val="3117074161"/>
              </p:ext>
            </p:extLst>
          </p:nvPr>
        </p:nvGraphicFramePr>
        <p:xfrm>
          <a:off x="323528" y="1484784"/>
          <a:ext cx="5976664" cy="3740250"/>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1008" y="2996952"/>
            <a:ext cx="2875919" cy="2702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ZoneTexte 5"/>
          <p:cNvSpPr txBox="1"/>
          <p:nvPr/>
        </p:nvSpPr>
        <p:spPr>
          <a:xfrm>
            <a:off x="6300191" y="2564904"/>
            <a:ext cx="2816735" cy="461665"/>
          </a:xfrm>
          <a:prstGeom prst="rect">
            <a:avLst/>
          </a:prstGeom>
          <a:noFill/>
        </p:spPr>
        <p:txBody>
          <a:bodyPr wrap="square" rtlCol="0">
            <a:spAutoFit/>
          </a:bodyPr>
          <a:lstStyle/>
          <a:p>
            <a:r>
              <a:rPr lang="fr-FR" sz="1200" dirty="0" smtClean="0"/>
              <a:t>Liste des EPSM ayant obtenu une dérogation</a:t>
            </a:r>
            <a:endParaRPr lang="fr-FR" sz="1200" dirty="0"/>
          </a:p>
        </p:txBody>
      </p:sp>
    </p:spTree>
    <p:extLst>
      <p:ext uri="{BB962C8B-B14F-4D97-AF65-F5344CB8AC3E}">
        <p14:creationId xmlns:p14="http://schemas.microsoft.com/office/powerpoint/2010/main" val="697350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Statut juridique et offre de soins</a:t>
            </a:r>
            <a:endParaRPr lang="fr-FR" dirty="0"/>
          </a:p>
        </p:txBody>
      </p:sp>
      <p:sp>
        <p:nvSpPr>
          <p:cNvPr id="5" name="ZoneTexte 4"/>
          <p:cNvSpPr txBox="1"/>
          <p:nvPr/>
        </p:nvSpPr>
        <p:spPr>
          <a:xfrm>
            <a:off x="755576" y="1628800"/>
            <a:ext cx="7056784" cy="3477875"/>
          </a:xfrm>
          <a:prstGeom prst="rect">
            <a:avLst/>
          </a:prstGeom>
          <a:noFill/>
        </p:spPr>
        <p:txBody>
          <a:bodyPr wrap="square" rtlCol="0">
            <a:spAutoFit/>
          </a:bodyPr>
          <a:lstStyle/>
          <a:p>
            <a:r>
              <a:rPr lang="fr-FR" sz="2000" dirty="0" smtClean="0"/>
              <a:t>Si la France compte 84 EPSM, l’offre de soins publique de psychiatrie est en réalité assurée par 255 Etablissements </a:t>
            </a:r>
            <a:r>
              <a:rPr lang="fr-FR" sz="2000" dirty="0"/>
              <a:t>P</a:t>
            </a:r>
            <a:r>
              <a:rPr lang="fr-FR" sz="2000" dirty="0" smtClean="0"/>
              <a:t>ublics de Santé (EPS). </a:t>
            </a:r>
          </a:p>
          <a:p>
            <a:r>
              <a:rPr lang="fr-FR" sz="2000" dirty="0" smtClean="0"/>
              <a:t>Les EPS  MCO représentent à eux seuls 40 % de l’offre de soins publique de psychiatrie avec de fortes disparités en fonction des régions.</a:t>
            </a:r>
          </a:p>
          <a:p>
            <a:endParaRPr lang="fr-FR" sz="2000" dirty="0" smtClean="0"/>
          </a:p>
          <a:p>
            <a:r>
              <a:rPr lang="fr-FR" sz="2000" dirty="0" smtClean="0"/>
              <a:t>Il convient d’ajouter à ces données 266 établissements privés dont 109 à but non lucratif et 157 à but lucratif </a:t>
            </a:r>
            <a:r>
              <a:rPr lang="fr-FR" dirty="0" smtClean="0"/>
              <a:t>(les établissements privés n’ont pas été pris en compte dans l’étude, les GHT n’étant obligatoires que pour les établissements publics).</a:t>
            </a:r>
            <a:endParaRPr lang="fr-FR" dirty="0"/>
          </a:p>
        </p:txBody>
      </p:sp>
    </p:spTree>
    <p:extLst>
      <p:ext uri="{BB962C8B-B14F-4D97-AF65-F5344CB8AC3E}">
        <p14:creationId xmlns:p14="http://schemas.microsoft.com/office/powerpoint/2010/main" val="307155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t>La répartition de l’offre de soins psychiatrique entre les établissements publics</a:t>
            </a:r>
            <a:r>
              <a:rPr lang="fr-FR" sz="3200" dirty="0" smtClean="0"/>
              <a:t> </a:t>
            </a:r>
            <a:r>
              <a:rPr lang="fr-FR" sz="2800" dirty="0" smtClean="0"/>
              <a:t>de santé autorisés (MCO/EPSM)</a:t>
            </a:r>
            <a:endParaRPr lang="fr-FR" sz="28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189011294"/>
              </p:ext>
            </p:extLst>
          </p:nvPr>
        </p:nvGraphicFramePr>
        <p:xfrm>
          <a:off x="1835696" y="1412776"/>
          <a:ext cx="5338936" cy="24048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Graphique 4"/>
          <p:cNvGraphicFramePr>
            <a:graphicFrameLocks/>
          </p:cNvGraphicFramePr>
          <p:nvPr>
            <p:extLst>
              <p:ext uri="{D42A27DB-BD31-4B8C-83A1-F6EECF244321}">
                <p14:modId xmlns:p14="http://schemas.microsoft.com/office/powerpoint/2010/main" val="2305599075"/>
              </p:ext>
            </p:extLst>
          </p:nvPr>
        </p:nvGraphicFramePr>
        <p:xfrm>
          <a:off x="23487" y="3501008"/>
          <a:ext cx="4548514" cy="24482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Graphique 5"/>
          <p:cNvGraphicFramePr>
            <a:graphicFrameLocks/>
          </p:cNvGraphicFramePr>
          <p:nvPr>
            <p:extLst>
              <p:ext uri="{D42A27DB-BD31-4B8C-83A1-F6EECF244321}">
                <p14:modId xmlns:p14="http://schemas.microsoft.com/office/powerpoint/2010/main" val="1445355550"/>
              </p:ext>
            </p:extLst>
          </p:nvPr>
        </p:nvGraphicFramePr>
        <p:xfrm>
          <a:off x="5004048" y="3429000"/>
          <a:ext cx="3960440" cy="244827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09894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Graphic spid="6"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a:t>La répartition de l’offre de soins psychiatrique entre les établissements publics</a:t>
            </a:r>
            <a:r>
              <a:rPr lang="fr-FR" sz="3200" dirty="0"/>
              <a:t> </a:t>
            </a:r>
            <a:r>
              <a:rPr lang="fr-FR" sz="2800" dirty="0"/>
              <a:t>de santé </a:t>
            </a:r>
            <a:r>
              <a:rPr lang="fr-FR" sz="2800" dirty="0" smtClean="0"/>
              <a:t>autorisés (suite)</a:t>
            </a:r>
            <a:endParaRPr lang="fr-FR" sz="2800" dirty="0"/>
          </a:p>
        </p:txBody>
      </p:sp>
      <p:graphicFrame>
        <p:nvGraphicFramePr>
          <p:cNvPr id="6" name="Graphique 5"/>
          <p:cNvGraphicFramePr>
            <a:graphicFrameLocks/>
          </p:cNvGraphicFramePr>
          <p:nvPr>
            <p:extLst>
              <p:ext uri="{D42A27DB-BD31-4B8C-83A1-F6EECF244321}">
                <p14:modId xmlns:p14="http://schemas.microsoft.com/office/powerpoint/2010/main" val="3854813258"/>
              </p:ext>
            </p:extLst>
          </p:nvPr>
        </p:nvGraphicFramePr>
        <p:xfrm>
          <a:off x="323528" y="1628800"/>
          <a:ext cx="3960440" cy="38884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Graphique 6"/>
          <p:cNvGraphicFramePr>
            <a:graphicFrameLocks/>
          </p:cNvGraphicFramePr>
          <p:nvPr>
            <p:extLst>
              <p:ext uri="{D42A27DB-BD31-4B8C-83A1-F6EECF244321}">
                <p14:modId xmlns:p14="http://schemas.microsoft.com/office/powerpoint/2010/main" val="1986363087"/>
              </p:ext>
            </p:extLst>
          </p:nvPr>
        </p:nvGraphicFramePr>
        <p:xfrm>
          <a:off x="4499992" y="1700808"/>
          <a:ext cx="4248472" cy="381642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0903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229600" cy="1143000"/>
          </a:xfrm>
        </p:spPr>
        <p:txBody>
          <a:bodyPr/>
          <a:lstStyle/>
          <a:p>
            <a:r>
              <a:rPr lang="fr-FR" sz="2800" dirty="0" smtClean="0"/>
              <a:t>93 % des secteurs de psychiatrie générale seront désormais gérés dans le cadre d’un GHT polyvalent</a:t>
            </a:r>
            <a:endParaRPr lang="fr-FR" sz="2800" dirty="0"/>
          </a:p>
        </p:txBody>
      </p:sp>
      <p:graphicFrame>
        <p:nvGraphicFramePr>
          <p:cNvPr id="4" name="Graphique 3"/>
          <p:cNvGraphicFramePr>
            <a:graphicFrameLocks/>
          </p:cNvGraphicFramePr>
          <p:nvPr>
            <p:extLst>
              <p:ext uri="{D42A27DB-BD31-4B8C-83A1-F6EECF244321}">
                <p14:modId xmlns:p14="http://schemas.microsoft.com/office/powerpoint/2010/main" val="121228945"/>
              </p:ext>
            </p:extLst>
          </p:nvPr>
        </p:nvGraphicFramePr>
        <p:xfrm>
          <a:off x="2123728" y="1340768"/>
          <a:ext cx="4800600" cy="45434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2965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Quelle place pour la psychiatrie dans les GHT_C.Charmet_ JIMCGP2016.Charmet_ JIMCGP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Quelle place pour la psychiatrie dans les GHT_C.Charmet_ JIMCGP2016.Charmet_ JIMCGP2016</Template>
  <TotalTime>174</TotalTime>
  <Words>1180</Words>
  <Application>Microsoft Office PowerPoint</Application>
  <PresentationFormat>Affichage à l'écran (4:3)</PresentationFormat>
  <Paragraphs>158</Paragraphs>
  <Slides>35</Slides>
  <Notes>10</Notes>
  <HiddenSlides>0</HiddenSlides>
  <MMClips>0</MMClips>
  <ScaleCrop>false</ScaleCrop>
  <HeadingPairs>
    <vt:vector size="4" baseType="variant">
      <vt:variant>
        <vt:lpstr>Thème</vt:lpstr>
      </vt:variant>
      <vt:variant>
        <vt:i4>1</vt:i4>
      </vt:variant>
      <vt:variant>
        <vt:lpstr>Titres des diapositives</vt:lpstr>
      </vt:variant>
      <vt:variant>
        <vt:i4>35</vt:i4>
      </vt:variant>
    </vt:vector>
  </HeadingPairs>
  <TitlesOfParts>
    <vt:vector size="36" baseType="lpstr">
      <vt:lpstr>Quelle place pour la psychiatrie dans les GHT_C.Charmet_ JIMCGP2016.Charmet_ JIMCGP2016</vt:lpstr>
      <vt:lpstr>Quelle place pour la psychiatrie dans les GHT ? </vt:lpstr>
      <vt:lpstr>Sommaire</vt:lpstr>
      <vt:lpstr>Données nationales et répartition de l’offre de soins publique de psychiatrie </vt:lpstr>
      <vt:lpstr>Les données nationales</vt:lpstr>
      <vt:lpstr>Données nationales : la situation des Etablissements Publics de Santé Mentale (EPSM)</vt:lpstr>
      <vt:lpstr>Statut juridique et offre de soins</vt:lpstr>
      <vt:lpstr>La répartition de l’offre de soins psychiatrique entre les établissements publics de santé autorisés (MCO/EPSM)</vt:lpstr>
      <vt:lpstr>La répartition de l’offre de soins psychiatrique entre les établissements publics de santé autorisés (suite)</vt:lpstr>
      <vt:lpstr>93 % des secteurs de psychiatrie générale seront désormais gérés dans le cadre d’un GHT polyvalent</vt:lpstr>
      <vt:lpstr>L’analyse des conventions. Partie 1 : l’échantillon </vt:lpstr>
      <vt:lpstr>L’échantillon</vt:lpstr>
      <vt:lpstr>L’échantillon (suite)</vt:lpstr>
      <vt:lpstr>Caractéristiques des 23  conventions transmises</vt:lpstr>
      <vt:lpstr>L’analyse des conventions. Partie 2 : Contenu des conventions </vt:lpstr>
      <vt:lpstr>Dispositions introductives</vt:lpstr>
      <vt:lpstr>Le respect du secteur psychiatrique dans la définition de la politique des GHT</vt:lpstr>
      <vt:lpstr>L’existence d’axe ou de filière psychiatrique dans les objectifs stratégiques</vt:lpstr>
      <vt:lpstr>Les objectifs les plus fréquents des axes ou filières spécifiques</vt:lpstr>
      <vt:lpstr>Les instances</vt:lpstr>
      <vt:lpstr>Le comité stratégique</vt:lpstr>
      <vt:lpstr>L’instance médicale</vt:lpstr>
      <vt:lpstr>L’instance médicale</vt:lpstr>
      <vt:lpstr>Les garanties obtenues par les EPSM</vt:lpstr>
      <vt:lpstr>Instances spécifiques à la psychiatrie</vt:lpstr>
      <vt:lpstr>Les instances spécifiques à la psychiatrie</vt:lpstr>
      <vt:lpstr>Les instances spécifiques à la psychiatrie</vt:lpstr>
      <vt:lpstr>Autres garanties accordées aux EPSM</vt:lpstr>
      <vt:lpstr>LES FONCTIONS MUTUALISEES</vt:lpstr>
      <vt:lpstr>Fonctions mutualisées</vt:lpstr>
      <vt:lpstr>Garanties SIH</vt:lpstr>
      <vt:lpstr>Garanties achats</vt:lpstr>
      <vt:lpstr>Garanties DIM</vt:lpstr>
      <vt:lpstr>Communauté psychiatrique de territoire et pôles inter-etablissements</vt:lpstr>
      <vt:lpstr>Communautés psychiatriques de territoire (CPT)</vt:lpstr>
      <vt:lpstr>Pôle inter-établissements</vt:lpstr>
    </vt:vector>
  </TitlesOfParts>
  <Company>EPSAN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Quelle place pour la psychiatrie dans les GHT ?</dc:title>
  <dc:creator>charclai</dc:creator>
  <cp:lastModifiedBy>charclai</cp:lastModifiedBy>
  <cp:revision>15</cp:revision>
  <dcterms:created xsi:type="dcterms:W3CDTF">2016-09-22T06:38:59Z</dcterms:created>
  <dcterms:modified xsi:type="dcterms:W3CDTF">2016-09-23T14:33:43Z</dcterms:modified>
</cp:coreProperties>
</file>